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48" r:id="rId2"/>
    <p:sldMasterId id="2147483651" r:id="rId3"/>
    <p:sldMasterId id="2147483653" r:id="rId4"/>
  </p:sldMasterIdLst>
  <p:notesMasterIdLst>
    <p:notesMasterId r:id="rId14"/>
  </p:notesMasterIdLst>
  <p:sldIdLst>
    <p:sldId id="270" r:id="rId5"/>
    <p:sldId id="282" r:id="rId6"/>
    <p:sldId id="286" r:id="rId7"/>
    <p:sldId id="288" r:id="rId8"/>
    <p:sldId id="273" r:id="rId9"/>
    <p:sldId id="275" r:id="rId10"/>
    <p:sldId id="278" r:id="rId11"/>
    <p:sldId id="281" r:id="rId12"/>
    <p:sldId id="289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D64482-A403-4D79-946C-E639955C4919}">
          <p14:sldIdLst>
            <p14:sldId id="270"/>
            <p14:sldId id="282"/>
            <p14:sldId id="286"/>
            <p14:sldId id="288"/>
            <p14:sldId id="273"/>
            <p14:sldId id="275"/>
            <p14:sldId id="278"/>
            <p14:sldId id="281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B34"/>
    <a:srgbClr val="323232"/>
    <a:srgbClr val="C37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4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2609F-7261-4A5E-B638-536144B4321B}" type="doc">
      <dgm:prSet loTypeId="urn:microsoft.com/office/officeart/2005/8/layout/cycle4" loCatId="matrix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lv-LV"/>
        </a:p>
      </dgm:t>
    </dgm:pt>
    <dgm:pt modelId="{34D514CB-2B3A-4788-9D99-43CEA1020EE2}">
      <dgm:prSet phldrT="[Text]"/>
      <dgm:spPr/>
      <dgm:t>
        <a:bodyPr/>
        <a:lstStyle/>
        <a:p>
          <a:r>
            <a:rPr lang="lv-LV" dirty="0"/>
            <a:t>Izglītojamie</a:t>
          </a:r>
        </a:p>
      </dgm:t>
    </dgm:pt>
    <dgm:pt modelId="{84F41C66-D722-46BF-8BEC-4B8727F6104B}" type="parTrans" cxnId="{0E396C81-F22F-4A48-8906-C99A9F2AE1F4}">
      <dgm:prSet/>
      <dgm:spPr/>
      <dgm:t>
        <a:bodyPr/>
        <a:lstStyle/>
        <a:p>
          <a:endParaRPr lang="lv-LV"/>
        </a:p>
      </dgm:t>
    </dgm:pt>
    <dgm:pt modelId="{276F5A67-8DCB-4818-B07C-4097B63426FC}" type="sibTrans" cxnId="{0E396C81-F22F-4A48-8906-C99A9F2AE1F4}">
      <dgm:prSet/>
      <dgm:spPr/>
      <dgm:t>
        <a:bodyPr/>
        <a:lstStyle/>
        <a:p>
          <a:endParaRPr lang="lv-LV"/>
        </a:p>
      </dgm:t>
    </dgm:pt>
    <dgm:pt modelId="{3FE1CDEB-10C4-444B-AB6A-422235DC411F}">
      <dgm:prSet phldrT="[Text]"/>
      <dgm:spPr/>
      <dgm:t>
        <a:bodyPr/>
        <a:lstStyle/>
        <a:p>
          <a:endParaRPr lang="lv-LV" dirty="0"/>
        </a:p>
      </dgm:t>
    </dgm:pt>
    <dgm:pt modelId="{C8AAF409-03C0-4B1F-99F9-2CF5BCDA7326}" type="parTrans" cxnId="{3F9DBA6F-4609-40F3-BC97-4191B20AA20B}">
      <dgm:prSet/>
      <dgm:spPr/>
      <dgm:t>
        <a:bodyPr/>
        <a:lstStyle/>
        <a:p>
          <a:endParaRPr lang="lv-LV"/>
        </a:p>
      </dgm:t>
    </dgm:pt>
    <dgm:pt modelId="{4FCFD997-2572-4F0F-B6DC-14E7EB2C5E35}" type="sibTrans" cxnId="{3F9DBA6F-4609-40F3-BC97-4191B20AA20B}">
      <dgm:prSet/>
      <dgm:spPr/>
      <dgm:t>
        <a:bodyPr/>
        <a:lstStyle/>
        <a:p>
          <a:endParaRPr lang="lv-LV"/>
        </a:p>
      </dgm:t>
    </dgm:pt>
    <dgm:pt modelId="{4E61D1D9-4A82-4039-BE08-BFCCD49657AB}">
      <dgm:prSet phldrT="[Text]"/>
      <dgm:spPr/>
      <dgm:t>
        <a:bodyPr/>
        <a:lstStyle/>
        <a:p>
          <a:r>
            <a:rPr lang="lv-LV"/>
            <a:t>Vecāki</a:t>
          </a:r>
          <a:endParaRPr lang="lv-LV" dirty="0"/>
        </a:p>
      </dgm:t>
    </dgm:pt>
    <dgm:pt modelId="{3161225A-3A40-47CA-8DD9-C0796C661B56}" type="parTrans" cxnId="{C7EE286F-DAC0-4B76-86EC-85015986BDBB}">
      <dgm:prSet/>
      <dgm:spPr/>
      <dgm:t>
        <a:bodyPr/>
        <a:lstStyle/>
        <a:p>
          <a:endParaRPr lang="lv-LV"/>
        </a:p>
      </dgm:t>
    </dgm:pt>
    <dgm:pt modelId="{AD2A84F9-2CBE-4EC6-AA93-5EDD5BFC423B}" type="sibTrans" cxnId="{C7EE286F-DAC0-4B76-86EC-85015986BDBB}">
      <dgm:prSet/>
      <dgm:spPr/>
      <dgm:t>
        <a:bodyPr/>
        <a:lstStyle/>
        <a:p>
          <a:endParaRPr lang="lv-LV"/>
        </a:p>
      </dgm:t>
    </dgm:pt>
    <dgm:pt modelId="{64F2A3F0-0702-4A29-876D-8F87C7A2DBFB}">
      <dgm:prSet phldrT="[Text]"/>
      <dgm:spPr/>
      <dgm:t>
        <a:bodyPr/>
        <a:lstStyle/>
        <a:p>
          <a:r>
            <a:rPr lang="lv-LV"/>
            <a:t>Tehnikums</a:t>
          </a:r>
          <a:endParaRPr lang="lv-LV" dirty="0"/>
        </a:p>
      </dgm:t>
    </dgm:pt>
    <dgm:pt modelId="{40EDAA46-2D7B-40A9-B78C-BED1C05E68C5}" type="parTrans" cxnId="{E52EDA68-B15D-485D-BBB1-B37E2244351F}">
      <dgm:prSet/>
      <dgm:spPr/>
      <dgm:t>
        <a:bodyPr/>
        <a:lstStyle/>
        <a:p>
          <a:endParaRPr lang="lv-LV"/>
        </a:p>
      </dgm:t>
    </dgm:pt>
    <dgm:pt modelId="{69D229CB-E036-45F2-A202-33A056FF2178}" type="sibTrans" cxnId="{E52EDA68-B15D-485D-BBB1-B37E2244351F}">
      <dgm:prSet/>
      <dgm:spPr/>
      <dgm:t>
        <a:bodyPr/>
        <a:lstStyle/>
        <a:p>
          <a:endParaRPr lang="lv-LV"/>
        </a:p>
      </dgm:t>
    </dgm:pt>
    <dgm:pt modelId="{9C68D96C-D619-4C00-950F-BACB09AD71D2}">
      <dgm:prSet phldrT="[Text]"/>
      <dgm:spPr/>
      <dgm:t>
        <a:bodyPr/>
        <a:lstStyle/>
        <a:p>
          <a:r>
            <a:rPr lang="lv-LV" dirty="0"/>
            <a:t>Darba devēji</a:t>
          </a:r>
        </a:p>
      </dgm:t>
    </dgm:pt>
    <dgm:pt modelId="{BCC59146-4ACA-49E3-953F-A2568C358F68}" type="parTrans" cxnId="{692D7958-7535-4863-A425-42621FF36137}">
      <dgm:prSet/>
      <dgm:spPr/>
      <dgm:t>
        <a:bodyPr/>
        <a:lstStyle/>
        <a:p>
          <a:endParaRPr lang="lv-LV"/>
        </a:p>
      </dgm:t>
    </dgm:pt>
    <dgm:pt modelId="{56A96BC6-0143-4FCD-93AE-DD416D08D76B}" type="sibTrans" cxnId="{692D7958-7535-4863-A425-42621FF36137}">
      <dgm:prSet/>
      <dgm:spPr/>
      <dgm:t>
        <a:bodyPr/>
        <a:lstStyle/>
        <a:p>
          <a:endParaRPr lang="lv-LV"/>
        </a:p>
      </dgm:t>
    </dgm:pt>
    <dgm:pt modelId="{A693854E-C451-4D11-9670-8850E7D1ED76}">
      <dgm:prSet phldrT="[Text]"/>
      <dgm:spPr/>
      <dgm:t>
        <a:bodyPr/>
        <a:lstStyle/>
        <a:p>
          <a:endParaRPr lang="lv-LV" sz="1100" dirty="0"/>
        </a:p>
      </dgm:t>
    </dgm:pt>
    <dgm:pt modelId="{A8831CAC-620D-49FC-B9FF-EE97CA8674B3}" type="parTrans" cxnId="{82CE6886-B66E-4BFA-B6C6-F6C0AA2F0F4E}">
      <dgm:prSet/>
      <dgm:spPr/>
      <dgm:t>
        <a:bodyPr/>
        <a:lstStyle/>
        <a:p>
          <a:endParaRPr lang="lv-LV"/>
        </a:p>
      </dgm:t>
    </dgm:pt>
    <dgm:pt modelId="{18DBE61F-0D70-464A-B54C-5680512317C5}" type="sibTrans" cxnId="{82CE6886-B66E-4BFA-B6C6-F6C0AA2F0F4E}">
      <dgm:prSet/>
      <dgm:spPr/>
      <dgm:t>
        <a:bodyPr/>
        <a:lstStyle/>
        <a:p>
          <a:endParaRPr lang="lv-LV"/>
        </a:p>
      </dgm:t>
    </dgm:pt>
    <dgm:pt modelId="{7EEFCA55-1CCD-405C-B2D1-5C5230EB07E7}">
      <dgm:prSet phldrT="[Text]" custScaleX="110114" custLinFactX="91801" custLinFactNeighborX="100000" custLinFactNeighborY="17193"/>
      <dgm:spPr/>
      <dgm:t>
        <a:bodyPr/>
        <a:lstStyle/>
        <a:p>
          <a:endParaRPr lang="lv-LV" dirty="0"/>
        </a:p>
      </dgm:t>
    </dgm:pt>
    <dgm:pt modelId="{7180CD78-B618-4C6D-83D8-6D55ECC4AB3F}" type="parTrans" cxnId="{8478982E-F0D3-4FF4-B0D4-44F05C304132}">
      <dgm:prSet/>
      <dgm:spPr/>
      <dgm:t>
        <a:bodyPr/>
        <a:lstStyle/>
        <a:p>
          <a:endParaRPr lang="en-US"/>
        </a:p>
      </dgm:t>
    </dgm:pt>
    <dgm:pt modelId="{93A76E53-B66C-4045-B05E-698E684FFC58}" type="sibTrans" cxnId="{8478982E-F0D3-4FF4-B0D4-44F05C304132}">
      <dgm:prSet/>
      <dgm:spPr/>
      <dgm:t>
        <a:bodyPr/>
        <a:lstStyle/>
        <a:p>
          <a:endParaRPr lang="en-US"/>
        </a:p>
      </dgm:t>
    </dgm:pt>
    <dgm:pt modelId="{2B65A51A-C499-4D75-BF2C-E08422EFB7DF}">
      <dgm:prSet phldrT="[Text]" custScaleX="110114" custLinFactX="91801" custLinFactNeighborX="100000" custLinFactNeighborY="17193"/>
      <dgm:spPr/>
      <dgm:t>
        <a:bodyPr/>
        <a:lstStyle/>
        <a:p>
          <a:endParaRPr lang="lv-LV" dirty="0"/>
        </a:p>
      </dgm:t>
    </dgm:pt>
    <dgm:pt modelId="{7BC229A0-84F0-46ED-8B81-EF41389CA7C8}" type="parTrans" cxnId="{AC27A268-179D-47B9-A295-DEFF06156453}">
      <dgm:prSet/>
      <dgm:spPr/>
      <dgm:t>
        <a:bodyPr/>
        <a:lstStyle/>
        <a:p>
          <a:endParaRPr lang="en-US"/>
        </a:p>
      </dgm:t>
    </dgm:pt>
    <dgm:pt modelId="{733BEF5A-4E31-40A2-8F5A-8FB346A7A284}" type="sibTrans" cxnId="{AC27A268-179D-47B9-A295-DEFF06156453}">
      <dgm:prSet/>
      <dgm:spPr/>
      <dgm:t>
        <a:bodyPr/>
        <a:lstStyle/>
        <a:p>
          <a:endParaRPr lang="en-US"/>
        </a:p>
      </dgm:t>
    </dgm:pt>
    <dgm:pt modelId="{0508CF20-F595-4FB6-AE28-35B521EF309E}">
      <dgm:prSet phldrT="[Text]" custScaleX="110114" custLinFactX="91801" custLinFactNeighborX="100000" custLinFactNeighborY="17193"/>
      <dgm:spPr/>
      <dgm:t>
        <a:bodyPr/>
        <a:lstStyle/>
        <a:p>
          <a:endParaRPr lang="lv-LV" dirty="0"/>
        </a:p>
      </dgm:t>
    </dgm:pt>
    <dgm:pt modelId="{D2A0967F-0C6B-4EAF-B241-B314F1D99C09}" type="parTrans" cxnId="{2C613E0E-CDBD-43B0-83D9-085C947FAD6B}">
      <dgm:prSet/>
      <dgm:spPr/>
      <dgm:t>
        <a:bodyPr/>
        <a:lstStyle/>
        <a:p>
          <a:endParaRPr lang="en-US"/>
        </a:p>
      </dgm:t>
    </dgm:pt>
    <dgm:pt modelId="{6F67553B-802B-4C82-9BB9-FA7732453F7B}" type="sibTrans" cxnId="{2C613E0E-CDBD-43B0-83D9-085C947FAD6B}">
      <dgm:prSet/>
      <dgm:spPr/>
      <dgm:t>
        <a:bodyPr/>
        <a:lstStyle/>
        <a:p>
          <a:endParaRPr lang="en-US"/>
        </a:p>
      </dgm:t>
    </dgm:pt>
    <dgm:pt modelId="{F434F8CC-4B72-48AC-8020-4B66A339B866}">
      <dgm:prSet phldrT="[Text]"/>
      <dgm:spPr/>
      <dgm:t>
        <a:bodyPr/>
        <a:lstStyle/>
        <a:p>
          <a:endParaRPr lang="lv-LV" dirty="0"/>
        </a:p>
      </dgm:t>
    </dgm:pt>
    <dgm:pt modelId="{100870EF-F04E-4B5C-9763-9BDFB4848E04}" type="sibTrans" cxnId="{8E7CC7EF-64E8-44BF-9671-08DEBBCAF7D3}">
      <dgm:prSet/>
      <dgm:spPr/>
      <dgm:t>
        <a:bodyPr/>
        <a:lstStyle/>
        <a:p>
          <a:endParaRPr lang="lv-LV"/>
        </a:p>
      </dgm:t>
    </dgm:pt>
    <dgm:pt modelId="{5E02A2D2-5648-4904-B563-388B71ABA8F6}" type="parTrans" cxnId="{8E7CC7EF-64E8-44BF-9671-08DEBBCAF7D3}">
      <dgm:prSet/>
      <dgm:spPr/>
      <dgm:t>
        <a:bodyPr/>
        <a:lstStyle/>
        <a:p>
          <a:endParaRPr lang="lv-LV"/>
        </a:p>
      </dgm:t>
    </dgm:pt>
    <dgm:pt modelId="{9F6A1B47-5EA4-4CE8-95AC-34B65A34F823}" type="pres">
      <dgm:prSet presAssocID="{CA32609F-7261-4A5E-B638-536144B4321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FE920EF-3711-42DC-9D8C-EA746229F724}" type="pres">
      <dgm:prSet presAssocID="{CA32609F-7261-4A5E-B638-536144B4321B}" presName="children" presStyleCnt="0"/>
      <dgm:spPr/>
    </dgm:pt>
    <dgm:pt modelId="{1FEC285A-2BD3-4009-9A69-8A99EA96B5D4}" type="pres">
      <dgm:prSet presAssocID="{CA32609F-7261-4A5E-B638-536144B4321B}" presName="child1group" presStyleCnt="0"/>
      <dgm:spPr/>
    </dgm:pt>
    <dgm:pt modelId="{2908F4B9-67E3-4FA4-9A12-17D368456F85}" type="pres">
      <dgm:prSet presAssocID="{CA32609F-7261-4A5E-B638-536144B4321B}" presName="child1" presStyleLbl="bgAcc1" presStyleIdx="0" presStyleCnt="3" custScaleX="110114" custLinFactNeighborX="-45476" custLinFactNeighborY="11968"/>
      <dgm:spPr/>
    </dgm:pt>
    <dgm:pt modelId="{9138FB1F-416E-4811-A3C2-C963D108216E}" type="pres">
      <dgm:prSet presAssocID="{CA32609F-7261-4A5E-B638-536144B4321B}" presName="child1Text" presStyleLbl="bgAcc1" presStyleIdx="0" presStyleCnt="3">
        <dgm:presLayoutVars>
          <dgm:bulletEnabled val="1"/>
        </dgm:presLayoutVars>
      </dgm:prSet>
      <dgm:spPr/>
    </dgm:pt>
    <dgm:pt modelId="{DB7951E9-73F9-4BF6-8FB3-A09174CBD3FD}" type="pres">
      <dgm:prSet presAssocID="{CA32609F-7261-4A5E-B638-536144B4321B}" presName="child3group" presStyleCnt="0"/>
      <dgm:spPr/>
    </dgm:pt>
    <dgm:pt modelId="{240866CC-31C7-4355-8F32-CBB66D39D915}" type="pres">
      <dgm:prSet presAssocID="{CA32609F-7261-4A5E-B638-536144B4321B}" presName="child3" presStyleLbl="bgAcc1" presStyleIdx="1" presStyleCnt="3" custLinFactNeighborX="31883" custLinFactNeighborY="-15993"/>
      <dgm:spPr/>
    </dgm:pt>
    <dgm:pt modelId="{5DB7D3FF-4400-43A0-AC16-F37309A34B96}" type="pres">
      <dgm:prSet presAssocID="{CA32609F-7261-4A5E-B638-536144B4321B}" presName="child3Text" presStyleLbl="bgAcc1" presStyleIdx="1" presStyleCnt="3">
        <dgm:presLayoutVars>
          <dgm:bulletEnabled val="1"/>
        </dgm:presLayoutVars>
      </dgm:prSet>
      <dgm:spPr/>
    </dgm:pt>
    <dgm:pt modelId="{A66DEA38-069B-4A11-8619-68DA21FDCD1B}" type="pres">
      <dgm:prSet presAssocID="{CA32609F-7261-4A5E-B638-536144B4321B}" presName="child4group" presStyleCnt="0"/>
      <dgm:spPr/>
    </dgm:pt>
    <dgm:pt modelId="{69496197-C5F7-4366-B196-C2416D3E8E7B}" type="pres">
      <dgm:prSet presAssocID="{CA32609F-7261-4A5E-B638-536144B4321B}" presName="child4" presStyleLbl="bgAcc1" presStyleIdx="2" presStyleCnt="3" custScaleX="122027" custLinFactNeighborX="-36195" custLinFactNeighborY="-21491"/>
      <dgm:spPr/>
    </dgm:pt>
    <dgm:pt modelId="{987E3B82-506C-4941-9214-80AC0E3D6E7B}" type="pres">
      <dgm:prSet presAssocID="{CA32609F-7261-4A5E-B638-536144B4321B}" presName="child4Text" presStyleLbl="bgAcc1" presStyleIdx="2" presStyleCnt="3">
        <dgm:presLayoutVars>
          <dgm:bulletEnabled val="1"/>
        </dgm:presLayoutVars>
      </dgm:prSet>
      <dgm:spPr/>
    </dgm:pt>
    <dgm:pt modelId="{2A7D232A-10D0-4F43-83C4-EB905FF76D42}" type="pres">
      <dgm:prSet presAssocID="{CA32609F-7261-4A5E-B638-536144B4321B}" presName="childPlaceholder" presStyleCnt="0"/>
      <dgm:spPr/>
    </dgm:pt>
    <dgm:pt modelId="{8406C998-F3A9-4347-A9FA-283D843E209D}" type="pres">
      <dgm:prSet presAssocID="{CA32609F-7261-4A5E-B638-536144B4321B}" presName="circle" presStyleCnt="0"/>
      <dgm:spPr/>
    </dgm:pt>
    <dgm:pt modelId="{4F8D401A-B526-4CAD-8A29-2BEA12494C0D}" type="pres">
      <dgm:prSet presAssocID="{CA32609F-7261-4A5E-B638-536144B4321B}" presName="quadrant1" presStyleLbl="node1" presStyleIdx="0" presStyleCnt="4" custLinFactNeighborX="2471" custLinFactNeighborY="706">
        <dgm:presLayoutVars>
          <dgm:chMax val="1"/>
          <dgm:bulletEnabled val="1"/>
        </dgm:presLayoutVars>
      </dgm:prSet>
      <dgm:spPr/>
    </dgm:pt>
    <dgm:pt modelId="{3E85AB52-C5BA-406B-980E-FC6A7D0F6C2D}" type="pres">
      <dgm:prSet presAssocID="{CA32609F-7261-4A5E-B638-536144B4321B}" presName="quadrant2" presStyleLbl="node1" presStyleIdx="1" presStyleCnt="4" custLinFactNeighborX="-353" custLinFactNeighborY="706">
        <dgm:presLayoutVars>
          <dgm:chMax val="1"/>
          <dgm:bulletEnabled val="1"/>
        </dgm:presLayoutVars>
      </dgm:prSet>
      <dgm:spPr/>
    </dgm:pt>
    <dgm:pt modelId="{8EBA7075-E1B4-4E64-9136-1D9830748262}" type="pres">
      <dgm:prSet presAssocID="{CA32609F-7261-4A5E-B638-536144B4321B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4A5848A-B4B1-49D0-99A3-03C9AB4F4387}" type="pres">
      <dgm:prSet presAssocID="{CA32609F-7261-4A5E-B638-536144B4321B}" presName="quadrant4" presStyleLbl="node1" presStyleIdx="3" presStyleCnt="4" custLinFactNeighborX="2663" custLinFactNeighborY="77">
        <dgm:presLayoutVars>
          <dgm:chMax val="1"/>
          <dgm:bulletEnabled val="1"/>
        </dgm:presLayoutVars>
      </dgm:prSet>
      <dgm:spPr/>
    </dgm:pt>
    <dgm:pt modelId="{A1C9D78B-518C-4989-BCA4-AEB820F91E70}" type="pres">
      <dgm:prSet presAssocID="{CA32609F-7261-4A5E-B638-536144B4321B}" presName="quadrantPlaceholder" presStyleCnt="0"/>
      <dgm:spPr/>
    </dgm:pt>
    <dgm:pt modelId="{D878C894-B72B-49FA-A61A-50B2EF6DC8EA}" type="pres">
      <dgm:prSet presAssocID="{CA32609F-7261-4A5E-B638-536144B4321B}" presName="center1" presStyleLbl="fgShp" presStyleIdx="0" presStyleCnt="2"/>
      <dgm:spPr/>
    </dgm:pt>
    <dgm:pt modelId="{3D8F1F80-2E29-4F93-976D-9D25EDA41D54}" type="pres">
      <dgm:prSet presAssocID="{CA32609F-7261-4A5E-B638-536144B4321B}" presName="center2" presStyleLbl="fgShp" presStyleIdx="1" presStyleCnt="2"/>
      <dgm:spPr/>
    </dgm:pt>
  </dgm:ptLst>
  <dgm:cxnLst>
    <dgm:cxn modelId="{E984B508-D14D-4AC0-B71E-AEC832167151}" type="presOf" srcId="{34D514CB-2B3A-4788-9D99-43CEA1020EE2}" destId="{4F8D401A-B526-4CAD-8A29-2BEA12494C0D}" srcOrd="0" destOrd="0" presId="urn:microsoft.com/office/officeart/2005/8/layout/cycle4"/>
    <dgm:cxn modelId="{2C613E0E-CDBD-43B0-83D9-085C947FAD6B}" srcId="{CA32609F-7261-4A5E-B638-536144B4321B}" destId="{0508CF20-F595-4FB6-AE28-35B521EF309E}" srcOrd="6" destOrd="0" parTransId="{D2A0967F-0C6B-4EAF-B241-B314F1D99C09}" sibTransId="{6F67553B-802B-4C82-9BB9-FA7732453F7B}"/>
    <dgm:cxn modelId="{B44F4B25-7BBC-49E6-B751-1C85E5947037}" type="presOf" srcId="{F434F8CC-4B72-48AC-8020-4B66A339B866}" destId="{240866CC-31C7-4355-8F32-CBB66D39D915}" srcOrd="0" destOrd="0" presId="urn:microsoft.com/office/officeart/2005/8/layout/cycle4"/>
    <dgm:cxn modelId="{8478982E-F0D3-4FF4-B0D4-44F05C304132}" srcId="{CA32609F-7261-4A5E-B638-536144B4321B}" destId="{7EEFCA55-1CCD-405C-B2D1-5C5230EB07E7}" srcOrd="4" destOrd="0" parTransId="{7180CD78-B618-4C6D-83D8-6D55ECC4AB3F}" sibTransId="{93A76E53-B66C-4045-B05E-698E684FFC58}"/>
    <dgm:cxn modelId="{1C769D2E-E9EF-4B80-9606-DC4361AF2400}" type="presOf" srcId="{CA32609F-7261-4A5E-B638-536144B4321B}" destId="{9F6A1B47-5EA4-4CE8-95AC-34B65A34F823}" srcOrd="0" destOrd="0" presId="urn:microsoft.com/office/officeart/2005/8/layout/cycle4"/>
    <dgm:cxn modelId="{AC27A268-179D-47B9-A295-DEFF06156453}" srcId="{CA32609F-7261-4A5E-B638-536144B4321B}" destId="{2B65A51A-C499-4D75-BF2C-E08422EFB7DF}" srcOrd="5" destOrd="0" parTransId="{7BC229A0-84F0-46ED-8B81-EF41389CA7C8}" sibTransId="{733BEF5A-4E31-40A2-8F5A-8FB346A7A284}"/>
    <dgm:cxn modelId="{E52EDA68-B15D-485D-BBB1-B37E2244351F}" srcId="{CA32609F-7261-4A5E-B638-536144B4321B}" destId="{64F2A3F0-0702-4A29-876D-8F87C7A2DBFB}" srcOrd="2" destOrd="0" parTransId="{40EDAA46-2D7B-40A9-B78C-BED1C05E68C5}" sibTransId="{69D229CB-E036-45F2-A202-33A056FF2178}"/>
    <dgm:cxn modelId="{C7EE286F-DAC0-4B76-86EC-85015986BDBB}" srcId="{CA32609F-7261-4A5E-B638-536144B4321B}" destId="{4E61D1D9-4A82-4039-BE08-BFCCD49657AB}" srcOrd="1" destOrd="0" parTransId="{3161225A-3A40-47CA-8DD9-C0796C661B56}" sibTransId="{AD2A84F9-2CBE-4EC6-AA93-5EDD5BFC423B}"/>
    <dgm:cxn modelId="{3F9DBA6F-4609-40F3-BC97-4191B20AA20B}" srcId="{34D514CB-2B3A-4788-9D99-43CEA1020EE2}" destId="{3FE1CDEB-10C4-444B-AB6A-422235DC411F}" srcOrd="0" destOrd="0" parTransId="{C8AAF409-03C0-4B1F-99F9-2CF5BCDA7326}" sibTransId="{4FCFD997-2572-4F0F-B6DC-14E7EB2C5E35}"/>
    <dgm:cxn modelId="{692D7958-7535-4863-A425-42621FF36137}" srcId="{CA32609F-7261-4A5E-B638-536144B4321B}" destId="{9C68D96C-D619-4C00-950F-BACB09AD71D2}" srcOrd="3" destOrd="0" parTransId="{BCC59146-4ACA-49E3-953F-A2568C358F68}" sibTransId="{56A96BC6-0143-4FCD-93AE-DD416D08D76B}"/>
    <dgm:cxn modelId="{2CEBE75A-04A5-441C-8F5D-F8E3AD41EF83}" type="presOf" srcId="{A693854E-C451-4D11-9670-8850E7D1ED76}" destId="{987E3B82-506C-4941-9214-80AC0E3D6E7B}" srcOrd="1" destOrd="0" presId="urn:microsoft.com/office/officeart/2005/8/layout/cycle4"/>
    <dgm:cxn modelId="{0E396C81-F22F-4A48-8906-C99A9F2AE1F4}" srcId="{CA32609F-7261-4A5E-B638-536144B4321B}" destId="{34D514CB-2B3A-4788-9D99-43CEA1020EE2}" srcOrd="0" destOrd="0" parTransId="{84F41C66-D722-46BF-8BEC-4B8727F6104B}" sibTransId="{276F5A67-8DCB-4818-B07C-4097B63426FC}"/>
    <dgm:cxn modelId="{82CE6886-B66E-4BFA-B6C6-F6C0AA2F0F4E}" srcId="{9C68D96C-D619-4C00-950F-BACB09AD71D2}" destId="{A693854E-C451-4D11-9670-8850E7D1ED76}" srcOrd="0" destOrd="0" parTransId="{A8831CAC-620D-49FC-B9FF-EE97CA8674B3}" sibTransId="{18DBE61F-0D70-464A-B54C-5680512317C5}"/>
    <dgm:cxn modelId="{8DD33F9A-2E32-462B-B769-65436795107D}" type="presOf" srcId="{F434F8CC-4B72-48AC-8020-4B66A339B866}" destId="{5DB7D3FF-4400-43A0-AC16-F37309A34B96}" srcOrd="1" destOrd="0" presId="urn:microsoft.com/office/officeart/2005/8/layout/cycle4"/>
    <dgm:cxn modelId="{BE5EC09B-351A-47EC-95EE-B9CA9ED6624F}" type="presOf" srcId="{4E61D1D9-4A82-4039-BE08-BFCCD49657AB}" destId="{3E85AB52-C5BA-406B-980E-FC6A7D0F6C2D}" srcOrd="0" destOrd="0" presId="urn:microsoft.com/office/officeart/2005/8/layout/cycle4"/>
    <dgm:cxn modelId="{B37DC2A1-FF3D-43CD-B0E0-D0EA8EA23DC9}" type="presOf" srcId="{64F2A3F0-0702-4A29-876D-8F87C7A2DBFB}" destId="{8EBA7075-E1B4-4E64-9136-1D9830748262}" srcOrd="0" destOrd="0" presId="urn:microsoft.com/office/officeart/2005/8/layout/cycle4"/>
    <dgm:cxn modelId="{D418C4B1-5030-4AA9-BE75-A8D263993C02}" type="presOf" srcId="{3FE1CDEB-10C4-444B-AB6A-422235DC411F}" destId="{2908F4B9-67E3-4FA4-9A12-17D368456F85}" srcOrd="0" destOrd="0" presId="urn:microsoft.com/office/officeart/2005/8/layout/cycle4"/>
    <dgm:cxn modelId="{99821BE5-BBBB-474F-B370-63EE0B9D41E2}" type="presOf" srcId="{3FE1CDEB-10C4-444B-AB6A-422235DC411F}" destId="{9138FB1F-416E-4811-A3C2-C963D108216E}" srcOrd="1" destOrd="0" presId="urn:microsoft.com/office/officeart/2005/8/layout/cycle4"/>
    <dgm:cxn modelId="{EBFB09E6-6263-48E4-A5FE-3E8DBD5F48FA}" type="presOf" srcId="{A693854E-C451-4D11-9670-8850E7D1ED76}" destId="{69496197-C5F7-4366-B196-C2416D3E8E7B}" srcOrd="0" destOrd="0" presId="urn:microsoft.com/office/officeart/2005/8/layout/cycle4"/>
    <dgm:cxn modelId="{7454A5EC-A751-4FEE-B920-F465B7093319}" type="presOf" srcId="{9C68D96C-D619-4C00-950F-BACB09AD71D2}" destId="{54A5848A-B4B1-49D0-99A3-03C9AB4F4387}" srcOrd="0" destOrd="0" presId="urn:microsoft.com/office/officeart/2005/8/layout/cycle4"/>
    <dgm:cxn modelId="{8E7CC7EF-64E8-44BF-9671-08DEBBCAF7D3}" srcId="{64F2A3F0-0702-4A29-876D-8F87C7A2DBFB}" destId="{F434F8CC-4B72-48AC-8020-4B66A339B866}" srcOrd="0" destOrd="0" parTransId="{5E02A2D2-5648-4904-B563-388B71ABA8F6}" sibTransId="{100870EF-F04E-4B5C-9763-9BDFB4848E04}"/>
    <dgm:cxn modelId="{0EACF39F-B7CC-4BFC-A685-F7BEACDAC7C7}" type="presParOf" srcId="{9F6A1B47-5EA4-4CE8-95AC-34B65A34F823}" destId="{3FE920EF-3711-42DC-9D8C-EA746229F724}" srcOrd="0" destOrd="0" presId="urn:microsoft.com/office/officeart/2005/8/layout/cycle4"/>
    <dgm:cxn modelId="{D450A517-FE7A-4437-B477-0E7274A3567B}" type="presParOf" srcId="{3FE920EF-3711-42DC-9D8C-EA746229F724}" destId="{1FEC285A-2BD3-4009-9A69-8A99EA96B5D4}" srcOrd="0" destOrd="0" presId="urn:microsoft.com/office/officeart/2005/8/layout/cycle4"/>
    <dgm:cxn modelId="{2513644C-C1F2-4956-BAB1-48739D90C745}" type="presParOf" srcId="{1FEC285A-2BD3-4009-9A69-8A99EA96B5D4}" destId="{2908F4B9-67E3-4FA4-9A12-17D368456F85}" srcOrd="0" destOrd="0" presId="urn:microsoft.com/office/officeart/2005/8/layout/cycle4"/>
    <dgm:cxn modelId="{90F2730F-E514-462B-B493-0EB06561CA45}" type="presParOf" srcId="{1FEC285A-2BD3-4009-9A69-8A99EA96B5D4}" destId="{9138FB1F-416E-4811-A3C2-C963D108216E}" srcOrd="1" destOrd="0" presId="urn:microsoft.com/office/officeart/2005/8/layout/cycle4"/>
    <dgm:cxn modelId="{E985EAE1-199D-4E43-A0ED-13CCFD3F33C7}" type="presParOf" srcId="{3FE920EF-3711-42DC-9D8C-EA746229F724}" destId="{DB7951E9-73F9-4BF6-8FB3-A09174CBD3FD}" srcOrd="1" destOrd="0" presId="urn:microsoft.com/office/officeart/2005/8/layout/cycle4"/>
    <dgm:cxn modelId="{ED439187-89C7-4B75-ABC7-73A1A87C9D2A}" type="presParOf" srcId="{DB7951E9-73F9-4BF6-8FB3-A09174CBD3FD}" destId="{240866CC-31C7-4355-8F32-CBB66D39D915}" srcOrd="0" destOrd="0" presId="urn:microsoft.com/office/officeart/2005/8/layout/cycle4"/>
    <dgm:cxn modelId="{C445BA9A-A384-4F1A-97E4-471C094E0CA5}" type="presParOf" srcId="{DB7951E9-73F9-4BF6-8FB3-A09174CBD3FD}" destId="{5DB7D3FF-4400-43A0-AC16-F37309A34B96}" srcOrd="1" destOrd="0" presId="urn:microsoft.com/office/officeart/2005/8/layout/cycle4"/>
    <dgm:cxn modelId="{2149EECB-A9B6-4149-8EE8-BCAAE11589D3}" type="presParOf" srcId="{3FE920EF-3711-42DC-9D8C-EA746229F724}" destId="{A66DEA38-069B-4A11-8619-68DA21FDCD1B}" srcOrd="2" destOrd="0" presId="urn:microsoft.com/office/officeart/2005/8/layout/cycle4"/>
    <dgm:cxn modelId="{27C0E62A-5457-4C18-B7EE-76549E783D1A}" type="presParOf" srcId="{A66DEA38-069B-4A11-8619-68DA21FDCD1B}" destId="{69496197-C5F7-4366-B196-C2416D3E8E7B}" srcOrd="0" destOrd="0" presId="urn:microsoft.com/office/officeart/2005/8/layout/cycle4"/>
    <dgm:cxn modelId="{1FF05C8F-48D6-4E62-9D06-57CD266F87A8}" type="presParOf" srcId="{A66DEA38-069B-4A11-8619-68DA21FDCD1B}" destId="{987E3B82-506C-4941-9214-80AC0E3D6E7B}" srcOrd="1" destOrd="0" presId="urn:microsoft.com/office/officeart/2005/8/layout/cycle4"/>
    <dgm:cxn modelId="{F6A2E5B7-EEEC-4FF2-BE9A-2B318462694C}" type="presParOf" srcId="{3FE920EF-3711-42DC-9D8C-EA746229F724}" destId="{2A7D232A-10D0-4F43-83C4-EB905FF76D42}" srcOrd="3" destOrd="0" presId="urn:microsoft.com/office/officeart/2005/8/layout/cycle4"/>
    <dgm:cxn modelId="{5EF031EF-A2A2-418B-93BF-F1ACB50FBADD}" type="presParOf" srcId="{9F6A1B47-5EA4-4CE8-95AC-34B65A34F823}" destId="{8406C998-F3A9-4347-A9FA-283D843E209D}" srcOrd="1" destOrd="0" presId="urn:microsoft.com/office/officeart/2005/8/layout/cycle4"/>
    <dgm:cxn modelId="{87D90CFA-E254-45F2-BF90-3116ED789F8D}" type="presParOf" srcId="{8406C998-F3A9-4347-A9FA-283D843E209D}" destId="{4F8D401A-B526-4CAD-8A29-2BEA12494C0D}" srcOrd="0" destOrd="0" presId="urn:microsoft.com/office/officeart/2005/8/layout/cycle4"/>
    <dgm:cxn modelId="{48D03E23-16B7-4574-8486-0EED5CA3F9E3}" type="presParOf" srcId="{8406C998-F3A9-4347-A9FA-283D843E209D}" destId="{3E85AB52-C5BA-406B-980E-FC6A7D0F6C2D}" srcOrd="1" destOrd="0" presId="urn:microsoft.com/office/officeart/2005/8/layout/cycle4"/>
    <dgm:cxn modelId="{4620A42D-837E-46E4-AE49-E8CCB750BB21}" type="presParOf" srcId="{8406C998-F3A9-4347-A9FA-283D843E209D}" destId="{8EBA7075-E1B4-4E64-9136-1D9830748262}" srcOrd="2" destOrd="0" presId="urn:microsoft.com/office/officeart/2005/8/layout/cycle4"/>
    <dgm:cxn modelId="{2421FE9A-ABC3-4896-8937-C0409A76A51F}" type="presParOf" srcId="{8406C998-F3A9-4347-A9FA-283D843E209D}" destId="{54A5848A-B4B1-49D0-99A3-03C9AB4F4387}" srcOrd="3" destOrd="0" presId="urn:microsoft.com/office/officeart/2005/8/layout/cycle4"/>
    <dgm:cxn modelId="{E71BBE2C-5C6E-47EE-B0F8-D0998C405624}" type="presParOf" srcId="{8406C998-F3A9-4347-A9FA-283D843E209D}" destId="{A1C9D78B-518C-4989-BCA4-AEB820F91E70}" srcOrd="4" destOrd="0" presId="urn:microsoft.com/office/officeart/2005/8/layout/cycle4"/>
    <dgm:cxn modelId="{8BCF0755-80E3-4AFA-93FA-AE515D100960}" type="presParOf" srcId="{9F6A1B47-5EA4-4CE8-95AC-34B65A34F823}" destId="{D878C894-B72B-49FA-A61A-50B2EF6DC8EA}" srcOrd="2" destOrd="0" presId="urn:microsoft.com/office/officeart/2005/8/layout/cycle4"/>
    <dgm:cxn modelId="{F1F6FC23-7B0B-4C60-B158-7E90E953FA5C}" type="presParOf" srcId="{9F6A1B47-5EA4-4CE8-95AC-34B65A34F823}" destId="{3D8F1F80-2E29-4F93-976D-9D25EDA41D5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96197-C5F7-4366-B196-C2416D3E8E7B}">
      <dsp:nvSpPr>
        <dsp:cNvPr id="0" name=""/>
        <dsp:cNvSpPr/>
      </dsp:nvSpPr>
      <dsp:spPr>
        <a:xfrm>
          <a:off x="631832" y="3417982"/>
          <a:ext cx="3370923" cy="1789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5100" kern="1200" dirty="0"/>
        </a:p>
      </dsp:txBody>
      <dsp:txXfrm>
        <a:off x="671140" y="3904649"/>
        <a:ext cx="2281030" cy="1263460"/>
      </dsp:txXfrm>
    </dsp:sp>
    <dsp:sp modelId="{240866CC-31C7-4355-8F32-CBB66D39D915}">
      <dsp:nvSpPr>
        <dsp:cNvPr id="0" name=""/>
        <dsp:cNvSpPr/>
      </dsp:nvSpPr>
      <dsp:spPr>
        <a:xfrm>
          <a:off x="7323829" y="3516366"/>
          <a:ext cx="2762441" cy="1789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5100" kern="1200" dirty="0"/>
        </a:p>
      </dsp:txBody>
      <dsp:txXfrm>
        <a:off x="8191869" y="4003032"/>
        <a:ext cx="1855092" cy="1263460"/>
      </dsp:txXfrm>
    </dsp:sp>
    <dsp:sp modelId="{2908F4B9-67E3-4FA4-9A12-17D368456F85}">
      <dsp:nvSpPr>
        <dsp:cNvPr id="0" name=""/>
        <dsp:cNvSpPr/>
      </dsp:nvSpPr>
      <dsp:spPr>
        <a:xfrm>
          <a:off x="539994" y="214159"/>
          <a:ext cx="3041834" cy="1789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5100" kern="1200" dirty="0"/>
        </a:p>
      </dsp:txBody>
      <dsp:txXfrm>
        <a:off x="579302" y="253467"/>
        <a:ext cx="2050668" cy="1263460"/>
      </dsp:txXfrm>
    </dsp:sp>
    <dsp:sp modelId="{4F8D401A-B526-4CAD-8A29-2BEA12494C0D}">
      <dsp:nvSpPr>
        <dsp:cNvPr id="0" name=""/>
        <dsp:cNvSpPr/>
      </dsp:nvSpPr>
      <dsp:spPr>
        <a:xfrm>
          <a:off x="3001190" y="335837"/>
          <a:ext cx="2421329" cy="2421329"/>
        </a:xfrm>
        <a:prstGeom prst="pieWedg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Izglītojamie</a:t>
          </a:r>
        </a:p>
      </dsp:txBody>
      <dsp:txXfrm>
        <a:off x="3710381" y="1045028"/>
        <a:ext cx="1712138" cy="1712138"/>
      </dsp:txXfrm>
    </dsp:sp>
    <dsp:sp modelId="{3E85AB52-C5BA-406B-980E-FC6A7D0F6C2D}">
      <dsp:nvSpPr>
        <dsp:cNvPr id="0" name=""/>
        <dsp:cNvSpPr/>
      </dsp:nvSpPr>
      <dsp:spPr>
        <a:xfrm rot="5400000">
          <a:off x="5465982" y="335837"/>
          <a:ext cx="2421329" cy="2421329"/>
        </a:xfrm>
        <a:prstGeom prst="pieWedg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Vecāki</a:t>
          </a:r>
          <a:endParaRPr lang="lv-LV" sz="2100" kern="1200" dirty="0"/>
        </a:p>
      </dsp:txBody>
      <dsp:txXfrm rot="-5400000">
        <a:off x="5465982" y="1045028"/>
        <a:ext cx="1712138" cy="1712138"/>
      </dsp:txXfrm>
    </dsp:sp>
    <dsp:sp modelId="{8EBA7075-E1B4-4E64-9136-1D9830748262}">
      <dsp:nvSpPr>
        <dsp:cNvPr id="0" name=""/>
        <dsp:cNvSpPr/>
      </dsp:nvSpPr>
      <dsp:spPr>
        <a:xfrm rot="10800000">
          <a:off x="5474529" y="2851912"/>
          <a:ext cx="2421329" cy="2421329"/>
        </a:xfrm>
        <a:prstGeom prst="pieWedg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Tehnikums</a:t>
          </a:r>
          <a:endParaRPr lang="lv-LV" sz="2100" kern="1200" dirty="0"/>
        </a:p>
      </dsp:txBody>
      <dsp:txXfrm rot="10800000">
        <a:off x="5474529" y="2851912"/>
        <a:ext cx="1712138" cy="1712138"/>
      </dsp:txXfrm>
    </dsp:sp>
    <dsp:sp modelId="{54A5848A-B4B1-49D0-99A3-03C9AB4F4387}">
      <dsp:nvSpPr>
        <dsp:cNvPr id="0" name=""/>
        <dsp:cNvSpPr/>
      </dsp:nvSpPr>
      <dsp:spPr>
        <a:xfrm rot="16200000">
          <a:off x="3005839" y="2853777"/>
          <a:ext cx="2421329" cy="2421329"/>
        </a:xfrm>
        <a:prstGeom prst="pieWedg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Darba devēji</a:t>
          </a:r>
        </a:p>
      </dsp:txBody>
      <dsp:txXfrm rot="5400000">
        <a:off x="3715030" y="2853777"/>
        <a:ext cx="1712138" cy="1712138"/>
      </dsp:txXfrm>
    </dsp:sp>
    <dsp:sp modelId="{D878C894-B72B-49FA-A61A-50B2EF6DC8EA}">
      <dsp:nvSpPr>
        <dsp:cNvPr id="0" name=""/>
        <dsp:cNvSpPr/>
      </dsp:nvSpPr>
      <dsp:spPr>
        <a:xfrm>
          <a:off x="5000608" y="2292714"/>
          <a:ext cx="836001" cy="726958"/>
        </a:xfrm>
        <a:prstGeom prst="circular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F1F80-2E29-4F93-976D-9D25EDA41D54}">
      <dsp:nvSpPr>
        <dsp:cNvPr id="0" name=""/>
        <dsp:cNvSpPr/>
      </dsp:nvSpPr>
      <dsp:spPr>
        <a:xfrm rot="10800000">
          <a:off x="5000608" y="2572313"/>
          <a:ext cx="836001" cy="726958"/>
        </a:xfrm>
        <a:prstGeom prst="circular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56714-3785-4EFE-B842-BCCED2EA5545}" type="datetimeFigureOut">
              <a:rPr lang="lv-LV" smtClean="0"/>
              <a:t>02.02.2021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605F-E9C5-4FE0-845F-8E3C2204DA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651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9075" y="801688"/>
            <a:ext cx="7137400" cy="4014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Sadarbība ar profesionālajām nozaru asociācijām un nozaru uzņēmumiem - Ikdienas sadarbība: kopā izstrādājam/pilnveidojam izglītības programmu un kvalifikācijas eksāmenu saturu; darba devēji piedalās kvalifikācijas eksāmenu komisijās;</a:t>
            </a:r>
          </a:p>
          <a:p>
            <a:endParaRPr lang="lv-LV" dirty="0"/>
          </a:p>
          <a:p>
            <a:r>
              <a:rPr lang="lv-LV" dirty="0"/>
              <a:t>Tehnikumā darbojas:</a:t>
            </a:r>
          </a:p>
          <a:p>
            <a:pPr marL="171450" indent="-171450">
              <a:buFontTx/>
              <a:buChar char="-"/>
            </a:pPr>
            <a:r>
              <a:rPr lang="lv-LV" b="1" dirty="0"/>
              <a:t>konsultatīvā padome </a:t>
            </a:r>
            <a:r>
              <a:rPr lang="lv-LV" dirty="0"/>
              <a:t>(.. Skolas pārstāvji; … vecāku pārstāvji; … audzēkņu pārstāvji);</a:t>
            </a:r>
          </a:p>
          <a:p>
            <a:pPr marL="171450" indent="-171450">
              <a:buFontTx/>
              <a:buChar char="-"/>
            </a:pPr>
            <a:r>
              <a:rPr lang="lv-LV" b="1" dirty="0"/>
              <a:t>Konvents</a:t>
            </a:r>
            <a:r>
              <a:rPr lang="lv-LV" dirty="0"/>
              <a:t> (…skolas pārstāvji; … uzņēmumu pārstāvji; Accenture pārstāvis bez balss tiesībām)</a:t>
            </a:r>
          </a:p>
          <a:p>
            <a:pPr marL="171450" indent="-171450">
              <a:buFontTx/>
              <a:buChar char="-"/>
            </a:pPr>
            <a:endParaRPr lang="lv-LV" dirty="0"/>
          </a:p>
          <a:p>
            <a:r>
              <a:rPr lang="lv-LV" dirty="0"/>
              <a:t>Tehnikums ir iesaistījies </a:t>
            </a:r>
            <a:r>
              <a:rPr lang="lv-LV" b="1" dirty="0"/>
              <a:t>profesionālajās asociācijās </a:t>
            </a:r>
            <a:r>
              <a:rPr lang="lv-LV" dirty="0"/>
              <a:t>un </a:t>
            </a:r>
            <a:r>
              <a:rPr lang="lv-LV" b="1" dirty="0" err="1"/>
              <a:t>NEP</a:t>
            </a:r>
            <a:r>
              <a:rPr lang="lv-LV" dirty="0" err="1"/>
              <a:t>os</a:t>
            </a:r>
            <a:r>
              <a:rPr lang="lv-LV" dirty="0"/>
              <a:t> (Nozaru ekspertu padomēs)</a:t>
            </a:r>
          </a:p>
          <a:p>
            <a:endParaRPr lang="lv-LV" dirty="0"/>
          </a:p>
          <a:p>
            <a:r>
              <a:rPr lang="lv-LV" dirty="0"/>
              <a:t>PIKC RVT PMC 2016.gadā  notika enerģētikas nozares profesiju pedagogu profesionālās kompetences pilnveides seminārs "KNX darbības pamati, sistēmu uzbūve un vadība«/  20 pedagogi/ VISC, SIA "Doma«, KNX eksperts no Vācijas kompānijas </a:t>
            </a:r>
            <a:r>
              <a:rPr lang="lv-LV" dirty="0" err="1"/>
              <a:t>Lucas-Nülle</a:t>
            </a:r>
            <a:r>
              <a:rPr lang="lv-LV" dirty="0"/>
              <a:t> </a:t>
            </a:r>
            <a:r>
              <a:rPr lang="lv-LV" dirty="0" err="1"/>
              <a:t>GmbH</a:t>
            </a:r>
            <a:r>
              <a:rPr lang="lv-LV" dirty="0"/>
              <a:t> speciālists Hermanis </a:t>
            </a:r>
            <a:r>
              <a:rPr lang="lv-LV" dirty="0" err="1"/>
              <a:t>Kirheis</a:t>
            </a:r>
            <a:r>
              <a:rPr lang="lv-LV" dirty="0"/>
              <a:t>.</a:t>
            </a:r>
          </a:p>
          <a:p>
            <a:endParaRPr lang="lv-LV" dirty="0"/>
          </a:p>
          <a:p>
            <a:r>
              <a:rPr lang="es-ES" b="1" dirty="0"/>
              <a:t>„DRUKAS UN MEDIJU DIENA 2016”</a:t>
            </a:r>
            <a:endParaRPr lang="lv-LV" dirty="0"/>
          </a:p>
          <a:p>
            <a:endParaRPr lang="lv-LV" dirty="0"/>
          </a:p>
          <a:p>
            <a:r>
              <a:rPr lang="lv-LV" dirty="0"/>
              <a:t>Plānojam aicināt darbā </a:t>
            </a:r>
            <a:r>
              <a:rPr lang="lv-LV" b="1" dirty="0"/>
              <a:t>Izglītības marketinga speciālistu</a:t>
            </a:r>
            <a:r>
              <a:rPr lang="lv-LV" dirty="0"/>
              <a:t>, lai:</a:t>
            </a:r>
          </a:p>
          <a:p>
            <a:r>
              <a:rPr lang="lv-LV" dirty="0"/>
              <a:t>-  veidotu īsās programmas pēc  darba devēju pasūtījuma un atbilstoši viņu vajadzībām un apmācītu viņu darbiniekus jaunākajām tehnoloģijām</a:t>
            </a:r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Sadarbībā ar </a:t>
            </a:r>
            <a:r>
              <a:rPr lang="lv-LV" dirty="0" err="1"/>
              <a:t>kociniekiem</a:t>
            </a:r>
            <a:r>
              <a:rPr lang="lv-LV" dirty="0"/>
              <a:t>/ būvniekiem – koka būves</a:t>
            </a:r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Moduļu izglītība – kompetenču ieguve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491F-5F0D-8940-B575-01DB490F2B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4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ums_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0C491-0EE7-4773-8E8D-AF25C3E00A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283" y="3429000"/>
            <a:ext cx="4206875" cy="350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Amats | Vārds Uzvārds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9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ids_ar_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EF27-F548-443A-A761-52343A37B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Slaida nosaukums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4FDDE-19BA-4BD4-A630-64186C5E87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v-LV"/>
              <a:t>PIKC RVT</a:t>
            </a:r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6842E-9D82-425E-9785-50739A74E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74B137-F49D-488C-A752-21584D1162B5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C96698-0DA3-4885-9F59-4B43E28FB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938" y="979488"/>
            <a:ext cx="11596687" cy="43756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60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F97C8-1F03-48ED-9FA3-105462C44A4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7BF2-847E-426D-A9F1-EFAD1F1B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F97C8-1F03-48ED-9FA3-105462C44A4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7BF2-847E-426D-A9F1-EFAD1F1B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1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kosas_temas_nosau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48CC35-5C25-499C-9C93-2E75B0114A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978" y="3067050"/>
            <a:ext cx="7302500" cy="114458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Nākošās tēmas nosaukums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7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eguma_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4FDDE-19BA-4BD4-A630-64186C5E87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40725" y="6481491"/>
            <a:ext cx="2495842" cy="365125"/>
          </a:xfrm>
          <a:prstGeom prst="rect">
            <a:avLst/>
          </a:prstGeom>
        </p:spPr>
        <p:txBody>
          <a:bodyPr/>
          <a:lstStyle/>
          <a:p>
            <a:r>
              <a:rPr lang="lv-LV"/>
              <a:t>PIKC RVT</a:t>
            </a:r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6842E-9D82-425E-9785-50739A74E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43248" y="6492875"/>
            <a:ext cx="742071" cy="365125"/>
          </a:xfrm>
          <a:prstGeom prst="rect">
            <a:avLst/>
          </a:prstGeom>
        </p:spPr>
        <p:txBody>
          <a:bodyPr/>
          <a:lstStyle/>
          <a:p>
            <a:fld id="{ED74B137-F49D-488C-A752-21584D1162B5}" type="slidenum">
              <a:rPr lang="lv-LV" smtClean="0"/>
              <a:pPr/>
              <a:t>‹#›</a:t>
            </a:fld>
            <a:endParaRPr lang="lv-LV" dirty="0"/>
          </a:p>
        </p:txBody>
      </p:sp>
      <p:pic>
        <p:nvPicPr>
          <p:cNvPr id="50" name="Picture 2" descr="http://sacstudet.lv/wp-content/uploads/2015/07/RVT-1024x419.jpg">
            <a:extLst>
              <a:ext uri="{FF2B5EF4-FFF2-40B4-BE49-F238E27FC236}">
                <a16:creationId xmlns:a16="http://schemas.microsoft.com/office/drawing/2014/main" id="{5AD76BD9-DC4E-4E4A-B8EC-55907303CD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/>
          <a:stretch/>
        </p:blipFill>
        <p:spPr bwMode="auto">
          <a:xfrm>
            <a:off x="0" y="395423"/>
            <a:ext cx="12230100" cy="64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1EB4401-4DC8-4FD5-9444-4BEC63865063}"/>
              </a:ext>
            </a:extLst>
          </p:cNvPr>
          <p:cNvSpPr/>
          <p:nvPr userDrawn="1"/>
        </p:nvSpPr>
        <p:spPr>
          <a:xfrm>
            <a:off x="1085850" y="2098243"/>
            <a:ext cx="3448050" cy="2430647"/>
          </a:xfrm>
          <a:prstGeom prst="rect">
            <a:avLst/>
          </a:prstGeom>
          <a:solidFill>
            <a:schemeClr val="tx1">
              <a:alpha val="80000"/>
            </a:schemeClr>
          </a:solid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800" b="1" dirty="0"/>
              <a:t>Kr. Valdemara street</a:t>
            </a:r>
          </a:p>
          <a:p>
            <a:r>
              <a:rPr lang="lv-LV" sz="1800" b="1" dirty="0"/>
              <a:t>LV-1010 Riga </a:t>
            </a:r>
          </a:p>
          <a:p>
            <a:r>
              <a:rPr lang="lv-LV" sz="1800" b="1" dirty="0"/>
              <a:t>Latvia</a:t>
            </a:r>
          </a:p>
          <a:p>
            <a:pPr algn="ctr"/>
            <a:endParaRPr lang="lv-LV" sz="18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B80FEA4-9BB9-47DA-8D5F-FA7132005456}"/>
              </a:ext>
            </a:extLst>
          </p:cNvPr>
          <p:cNvSpPr/>
          <p:nvPr userDrawn="1"/>
        </p:nvSpPr>
        <p:spPr>
          <a:xfrm>
            <a:off x="889000" y="2098243"/>
            <a:ext cx="196850" cy="2436997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547500-FFF5-4457-AE16-5903409ACA94}"/>
              </a:ext>
            </a:extLst>
          </p:cNvPr>
          <p:cNvSpPr/>
          <p:nvPr userDrawn="1"/>
        </p:nvSpPr>
        <p:spPr>
          <a:xfrm>
            <a:off x="0" y="0"/>
            <a:ext cx="12192000" cy="38532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656FDE-6BAD-4601-BDCF-55A9238014F5}"/>
              </a:ext>
            </a:extLst>
          </p:cNvPr>
          <p:cNvSpPr/>
          <p:nvPr userDrawn="1"/>
        </p:nvSpPr>
        <p:spPr>
          <a:xfrm>
            <a:off x="-29029" y="5024883"/>
            <a:ext cx="12246429" cy="590722"/>
          </a:xfrm>
          <a:prstGeom prst="rect">
            <a:avLst/>
          </a:prstGeom>
          <a:solidFill>
            <a:schemeClr val="tx1">
              <a:alpha val="80000"/>
            </a:schemeClr>
          </a:solid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5" name="Right Triangle 54">
            <a:extLst>
              <a:ext uri="{FF2B5EF4-FFF2-40B4-BE49-F238E27FC236}">
                <a16:creationId xmlns:a16="http://schemas.microsoft.com/office/drawing/2014/main" id="{E390A4F7-F662-4AD2-B32A-A9F64240A26F}"/>
              </a:ext>
            </a:extLst>
          </p:cNvPr>
          <p:cNvSpPr/>
          <p:nvPr userDrawn="1"/>
        </p:nvSpPr>
        <p:spPr>
          <a:xfrm flipH="1">
            <a:off x="10510200" y="4491"/>
            <a:ext cx="1681800" cy="37650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843AD63-2E78-4FC8-AC5B-7CF3EA94FD75}"/>
              </a:ext>
            </a:extLst>
          </p:cNvPr>
          <p:cNvSpPr/>
          <p:nvPr userDrawn="1"/>
        </p:nvSpPr>
        <p:spPr>
          <a:xfrm>
            <a:off x="-9071" y="6496272"/>
            <a:ext cx="2171700" cy="37651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B8375C6B-5279-474C-8B0D-5EDAD6C178B2}"/>
              </a:ext>
            </a:extLst>
          </p:cNvPr>
          <p:cNvSpPr/>
          <p:nvPr userDrawn="1"/>
        </p:nvSpPr>
        <p:spPr>
          <a:xfrm>
            <a:off x="2156683" y="6495915"/>
            <a:ext cx="1681800" cy="376509"/>
          </a:xfrm>
          <a:prstGeom prst="rt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4E2E076-717E-42A8-97BC-D22E60B8A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96" y="4448424"/>
            <a:ext cx="1698306" cy="174364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EB786E0-654B-468A-BEBC-2AF83C09F6C7}"/>
              </a:ext>
            </a:extLst>
          </p:cNvPr>
          <p:cNvSpPr txBox="1"/>
          <p:nvPr userDrawn="1"/>
        </p:nvSpPr>
        <p:spPr>
          <a:xfrm>
            <a:off x="7197969" y="5067306"/>
            <a:ext cx="184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www.rvt.lv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A9F391A-1ED0-4C14-BC4D-B2C68CBB3D00}"/>
              </a:ext>
            </a:extLst>
          </p:cNvPr>
          <p:cNvSpPr txBox="1"/>
          <p:nvPr userDrawn="1"/>
        </p:nvSpPr>
        <p:spPr>
          <a:xfrm>
            <a:off x="2648606" y="5812047"/>
            <a:ext cx="5290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Slide Number Placeholder 2">
            <a:extLst>
              <a:ext uri="{FF2B5EF4-FFF2-40B4-BE49-F238E27FC236}">
                <a16:creationId xmlns:a16="http://schemas.microsoft.com/office/drawing/2014/main" id="{56AF2570-D0A7-4855-8358-877C330149B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22F61AD-2A83-4C34-A002-6F9E385969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8522" y="3603144"/>
            <a:ext cx="3816818" cy="9144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Telefons, vārds, uzvārds, epasts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7BBDEE5-11D6-4CD2-8A8B-1D1974FF42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r="11465"/>
          <a:stretch/>
        </p:blipFill>
        <p:spPr>
          <a:xfrm>
            <a:off x="3416" y="390312"/>
            <a:ext cx="12192000" cy="617461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410499D-9312-4942-A15C-C8DE0C7C2FE0}"/>
              </a:ext>
            </a:extLst>
          </p:cNvPr>
          <p:cNvSpPr/>
          <p:nvPr userDrawn="1"/>
        </p:nvSpPr>
        <p:spPr>
          <a:xfrm>
            <a:off x="-12701" y="2575012"/>
            <a:ext cx="9100429" cy="782308"/>
          </a:xfrm>
          <a:prstGeom prst="rect">
            <a:avLst/>
          </a:prstGeom>
          <a:solidFill>
            <a:schemeClr val="tx1">
              <a:alpha val="80000"/>
            </a:schemeClr>
          </a:solid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C9D2BD-266A-4801-81FF-FAF293B5E35C}"/>
              </a:ext>
            </a:extLst>
          </p:cNvPr>
          <p:cNvSpPr/>
          <p:nvPr userDrawn="1"/>
        </p:nvSpPr>
        <p:spPr>
          <a:xfrm>
            <a:off x="8952054" y="2570023"/>
            <a:ext cx="146666" cy="782310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792FBA-D110-4BEC-943F-0B210DE49BA1}"/>
              </a:ext>
            </a:extLst>
          </p:cNvPr>
          <p:cNvSpPr/>
          <p:nvPr userDrawn="1"/>
        </p:nvSpPr>
        <p:spPr>
          <a:xfrm>
            <a:off x="0" y="0"/>
            <a:ext cx="12192000" cy="38532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681FF1-82B7-459A-A76C-EA2B7308E888}"/>
              </a:ext>
            </a:extLst>
          </p:cNvPr>
          <p:cNvSpPr/>
          <p:nvPr userDrawn="1"/>
        </p:nvSpPr>
        <p:spPr>
          <a:xfrm>
            <a:off x="0" y="5024883"/>
            <a:ext cx="12195416" cy="590722"/>
          </a:xfrm>
          <a:prstGeom prst="rect">
            <a:avLst/>
          </a:prstGeom>
          <a:solidFill>
            <a:schemeClr val="tx1">
              <a:alpha val="80000"/>
            </a:schemeClr>
          </a:solid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CA9A8D6-A0B6-4BC7-B9AB-3C3A81B43DC9}"/>
              </a:ext>
            </a:extLst>
          </p:cNvPr>
          <p:cNvSpPr/>
          <p:nvPr userDrawn="1"/>
        </p:nvSpPr>
        <p:spPr>
          <a:xfrm flipH="1">
            <a:off x="10510200" y="14016"/>
            <a:ext cx="1681800" cy="37650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7FCF5D-D742-41BE-AE34-249A796DC30E}"/>
              </a:ext>
            </a:extLst>
          </p:cNvPr>
          <p:cNvSpPr txBox="1"/>
          <p:nvPr userDrawn="1"/>
        </p:nvSpPr>
        <p:spPr>
          <a:xfrm>
            <a:off x="182880" y="2673778"/>
            <a:ext cx="7938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RIGA STATE TECHNICAL SCHOOL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B7A98-E563-4C0D-B9AA-089DED68DFD4}"/>
              </a:ext>
            </a:extLst>
          </p:cNvPr>
          <p:cNvSpPr/>
          <p:nvPr userDrawn="1"/>
        </p:nvSpPr>
        <p:spPr>
          <a:xfrm>
            <a:off x="-12700" y="3469816"/>
            <a:ext cx="6624515" cy="479018"/>
          </a:xfrm>
          <a:prstGeom prst="rect">
            <a:avLst/>
          </a:prstGeom>
          <a:solidFill>
            <a:schemeClr val="tx1">
              <a:alpha val="80000"/>
            </a:schemeClr>
          </a:solid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4611DF-55F4-4CD9-A3CB-92046103F60F}"/>
              </a:ext>
            </a:extLst>
          </p:cNvPr>
          <p:cNvSpPr/>
          <p:nvPr userDrawn="1"/>
        </p:nvSpPr>
        <p:spPr>
          <a:xfrm>
            <a:off x="6611815" y="3472928"/>
            <a:ext cx="126000" cy="479018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FE2FB2-9C98-49DF-BDDC-6F6B44BF25C5}"/>
              </a:ext>
            </a:extLst>
          </p:cNvPr>
          <p:cNvSpPr/>
          <p:nvPr userDrawn="1"/>
        </p:nvSpPr>
        <p:spPr>
          <a:xfrm>
            <a:off x="0" y="6480689"/>
            <a:ext cx="2171700" cy="38532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CDD123-6F43-4249-A4E8-5596B667B833}"/>
              </a:ext>
            </a:extLst>
          </p:cNvPr>
          <p:cNvSpPr/>
          <p:nvPr userDrawn="1"/>
        </p:nvSpPr>
        <p:spPr>
          <a:xfrm>
            <a:off x="2171700" y="6465954"/>
            <a:ext cx="10016884" cy="40474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0A3381FD-B1FC-4856-93C7-123326F1567D}"/>
              </a:ext>
            </a:extLst>
          </p:cNvPr>
          <p:cNvSpPr/>
          <p:nvPr userDrawn="1"/>
        </p:nvSpPr>
        <p:spPr>
          <a:xfrm>
            <a:off x="2162629" y="6484218"/>
            <a:ext cx="1681800" cy="376509"/>
          </a:xfrm>
          <a:prstGeom prst="rt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15A033A-7574-4F55-9C69-79AD56B23E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96" y="4448424"/>
            <a:ext cx="1698306" cy="17436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A567E5C-016D-4705-A069-694678A6BB41}"/>
              </a:ext>
            </a:extLst>
          </p:cNvPr>
          <p:cNvSpPr txBox="1"/>
          <p:nvPr userDrawn="1"/>
        </p:nvSpPr>
        <p:spPr>
          <a:xfrm>
            <a:off x="7094806" y="5067306"/>
            <a:ext cx="194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www.rvt.lv</a:t>
            </a:r>
          </a:p>
        </p:txBody>
      </p:sp>
    </p:spTree>
    <p:extLst>
      <p:ext uri="{BB962C8B-B14F-4D97-AF65-F5344CB8AC3E}">
        <p14:creationId xmlns:p14="http://schemas.microsoft.com/office/powerpoint/2010/main" val="257732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32323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334FF7-5E60-4310-944C-2A6C072987A6}"/>
              </a:ext>
            </a:extLst>
          </p:cNvPr>
          <p:cNvSpPr/>
          <p:nvPr userDrawn="1"/>
        </p:nvSpPr>
        <p:spPr>
          <a:xfrm>
            <a:off x="2112433" y="6481491"/>
            <a:ext cx="10079567" cy="37650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CB330-11B6-46FA-B13B-84A45F828EC9}"/>
              </a:ext>
            </a:extLst>
          </p:cNvPr>
          <p:cNvSpPr/>
          <p:nvPr userDrawn="1"/>
        </p:nvSpPr>
        <p:spPr>
          <a:xfrm>
            <a:off x="0" y="0"/>
            <a:ext cx="12192000" cy="66650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066313-88B4-46D4-9EF0-4D4D0ED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6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Slaida nosaukums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D163D-DD71-4825-9506-4959BDC5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328" y="836198"/>
            <a:ext cx="11118167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RVT</a:t>
            </a:r>
          </a:p>
          <a:p>
            <a:pPr lvl="0"/>
            <a:r>
              <a:rPr lang="en-US" dirty="0"/>
              <a:t>RVT</a:t>
            </a:r>
          </a:p>
          <a:p>
            <a:pPr lvl="0"/>
            <a:r>
              <a:rPr lang="en-US" dirty="0"/>
              <a:t>RVT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CA7EC-9A55-47E2-BE85-4AC414D7D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0725" y="6481491"/>
            <a:ext cx="24958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lv-LV"/>
              <a:t>PIKC RVT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AFEE-8122-49F6-834D-619529D4F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3248" y="6492875"/>
            <a:ext cx="7420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B137-F49D-488C-A752-21584D1162B5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F8A19CD-4BE4-49C0-A410-315E0A411153}"/>
              </a:ext>
            </a:extLst>
          </p:cNvPr>
          <p:cNvSpPr/>
          <p:nvPr userDrawn="1"/>
        </p:nvSpPr>
        <p:spPr>
          <a:xfrm flipH="1">
            <a:off x="10510200" y="289997"/>
            <a:ext cx="1681800" cy="37650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78EE46-012D-458F-92D1-10B41E31FBAB}"/>
              </a:ext>
            </a:extLst>
          </p:cNvPr>
          <p:cNvSpPr/>
          <p:nvPr userDrawn="1"/>
        </p:nvSpPr>
        <p:spPr>
          <a:xfrm>
            <a:off x="0" y="6481491"/>
            <a:ext cx="2171700" cy="37650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F2F3C9-29AF-4890-AE8D-6B1D39F3BCC8}"/>
              </a:ext>
            </a:extLst>
          </p:cNvPr>
          <p:cNvSpPr/>
          <p:nvPr userDrawn="1"/>
        </p:nvSpPr>
        <p:spPr>
          <a:xfrm>
            <a:off x="2171700" y="6481491"/>
            <a:ext cx="1681800" cy="376509"/>
          </a:xfrm>
          <a:prstGeom prst="rt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 descr="RVT_logo_Jauns.ai">
            <a:extLst>
              <a:ext uri="{FF2B5EF4-FFF2-40B4-BE49-F238E27FC236}">
                <a16:creationId xmlns:a16="http://schemas.microsoft.com/office/drawing/2014/main" id="{8248679D-A500-40EE-BDF3-8D844E586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5" t="14885" r="30811" b="67162"/>
          <a:stretch/>
        </p:blipFill>
        <p:spPr>
          <a:xfrm>
            <a:off x="4688" y="5689730"/>
            <a:ext cx="987029" cy="10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2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32323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AC118D7-319B-4AC0-A666-DDEB02AEF601}"/>
              </a:ext>
            </a:extLst>
          </p:cNvPr>
          <p:cNvSpPr/>
          <p:nvPr userDrawn="1"/>
        </p:nvSpPr>
        <p:spPr>
          <a:xfrm>
            <a:off x="0" y="2692400"/>
            <a:ext cx="12192000" cy="1651000"/>
          </a:xfrm>
          <a:prstGeom prst="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F69F72-6333-46A2-8EC9-A6964A1599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26" y="2574360"/>
            <a:ext cx="2035933" cy="20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8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32323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9E0E707-2065-4C26-ABF6-E16C579BB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0725" y="6481491"/>
            <a:ext cx="2495842" cy="365125"/>
          </a:xfrm>
          <a:prstGeom prst="rect">
            <a:avLst/>
          </a:prstGeom>
        </p:spPr>
        <p:txBody>
          <a:bodyPr/>
          <a:lstStyle/>
          <a:p>
            <a:r>
              <a:rPr lang="lv-LV"/>
              <a:t>PIKC RVT</a:t>
            </a:r>
            <a:endParaRPr lang="lv-LV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A17F313-2F99-4DEE-BCB9-6328B9106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3248" y="6492875"/>
            <a:ext cx="742071" cy="365125"/>
          </a:xfrm>
          <a:prstGeom prst="rect">
            <a:avLst/>
          </a:prstGeom>
        </p:spPr>
        <p:txBody>
          <a:bodyPr/>
          <a:lstStyle/>
          <a:p>
            <a:fld id="{ED74B137-F49D-488C-A752-21584D1162B5}" type="slidenum">
              <a:rPr lang="lv-LV" smtClean="0"/>
              <a:pPr/>
              <a:t>‹#›</a:t>
            </a:fld>
            <a:endParaRPr lang="lv-LV" dirty="0"/>
          </a:p>
        </p:txBody>
      </p:sp>
      <p:pic>
        <p:nvPicPr>
          <p:cNvPr id="6" name="Picture 2" descr="http://sacstudet.lv/wp-content/uploads/2015/07/RVT-1024x419.jpg">
            <a:extLst>
              <a:ext uri="{FF2B5EF4-FFF2-40B4-BE49-F238E27FC236}">
                <a16:creationId xmlns:a16="http://schemas.microsoft.com/office/drawing/2014/main" id="{A9B06CD8-4173-40E3-8A3B-6CC93279115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/>
          <a:stretch/>
        </p:blipFill>
        <p:spPr bwMode="auto">
          <a:xfrm>
            <a:off x="0" y="395423"/>
            <a:ext cx="12230100" cy="64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29933F-8003-4AA7-90A3-E019907F5A48}"/>
              </a:ext>
            </a:extLst>
          </p:cNvPr>
          <p:cNvSpPr/>
          <p:nvPr userDrawn="1"/>
        </p:nvSpPr>
        <p:spPr>
          <a:xfrm>
            <a:off x="1085850" y="2098243"/>
            <a:ext cx="3448050" cy="2430647"/>
          </a:xfrm>
          <a:prstGeom prst="rect">
            <a:avLst/>
          </a:prstGeom>
          <a:solidFill>
            <a:schemeClr val="tx1">
              <a:alpha val="80000"/>
            </a:schemeClr>
          </a:solid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800" b="1" dirty="0"/>
              <a:t>Kr. Valdemara street</a:t>
            </a:r>
          </a:p>
          <a:p>
            <a:r>
              <a:rPr lang="lv-LV" sz="1800" b="1" dirty="0"/>
              <a:t>LV-1010 Riga </a:t>
            </a:r>
          </a:p>
          <a:p>
            <a:r>
              <a:rPr lang="lv-LV" sz="1800" b="1" dirty="0"/>
              <a:t>Latvia</a:t>
            </a:r>
          </a:p>
          <a:p>
            <a:pPr algn="ctr"/>
            <a:endParaRPr lang="lv-LV" sz="1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E19F1-BA55-4A9D-9857-1F6E3F79E7F6}"/>
              </a:ext>
            </a:extLst>
          </p:cNvPr>
          <p:cNvSpPr/>
          <p:nvPr userDrawn="1"/>
        </p:nvSpPr>
        <p:spPr>
          <a:xfrm>
            <a:off x="889000" y="2098243"/>
            <a:ext cx="196850" cy="2436997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31DDDA-952C-4DAA-B6A8-C31608A8FE2A}"/>
              </a:ext>
            </a:extLst>
          </p:cNvPr>
          <p:cNvSpPr/>
          <p:nvPr userDrawn="1"/>
        </p:nvSpPr>
        <p:spPr>
          <a:xfrm>
            <a:off x="0" y="0"/>
            <a:ext cx="12192000" cy="38532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68867-983B-47F7-AB69-1DB0B9C50EB4}"/>
              </a:ext>
            </a:extLst>
          </p:cNvPr>
          <p:cNvSpPr/>
          <p:nvPr userDrawn="1"/>
        </p:nvSpPr>
        <p:spPr>
          <a:xfrm>
            <a:off x="-29029" y="5024883"/>
            <a:ext cx="12246429" cy="590722"/>
          </a:xfrm>
          <a:prstGeom prst="rect">
            <a:avLst/>
          </a:prstGeom>
          <a:solidFill>
            <a:schemeClr val="tx1">
              <a:alpha val="80000"/>
            </a:schemeClr>
          </a:solid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8D3A1FC-A0AD-46C6-B9FA-59F581C1DECC}"/>
              </a:ext>
            </a:extLst>
          </p:cNvPr>
          <p:cNvSpPr/>
          <p:nvPr userDrawn="1"/>
        </p:nvSpPr>
        <p:spPr>
          <a:xfrm flipH="1">
            <a:off x="10510200" y="4491"/>
            <a:ext cx="1681800" cy="37650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DA724-3FCE-46EA-8367-905F88EADE25}"/>
              </a:ext>
            </a:extLst>
          </p:cNvPr>
          <p:cNvSpPr/>
          <p:nvPr userDrawn="1"/>
        </p:nvSpPr>
        <p:spPr>
          <a:xfrm>
            <a:off x="-9071" y="6496272"/>
            <a:ext cx="2171700" cy="37651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7C277772-9E49-473A-8915-54BF1CE35DE0}"/>
              </a:ext>
            </a:extLst>
          </p:cNvPr>
          <p:cNvSpPr/>
          <p:nvPr userDrawn="1"/>
        </p:nvSpPr>
        <p:spPr>
          <a:xfrm>
            <a:off x="2156683" y="6495915"/>
            <a:ext cx="1681800" cy="376509"/>
          </a:xfrm>
          <a:prstGeom prst="rt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E7466A-7C25-43F2-B058-F984B5DBD5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96" y="4448424"/>
            <a:ext cx="1698306" cy="17436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3426A1-15D7-401D-A32D-05BA180994E4}"/>
              </a:ext>
            </a:extLst>
          </p:cNvPr>
          <p:cNvSpPr txBox="1"/>
          <p:nvPr userDrawn="1"/>
        </p:nvSpPr>
        <p:spPr>
          <a:xfrm>
            <a:off x="7197969" y="5067306"/>
            <a:ext cx="184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www.rvt.lv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7A3B7-A34B-49CE-876E-71FBE41067A2}"/>
              </a:ext>
            </a:extLst>
          </p:cNvPr>
          <p:cNvSpPr txBox="1"/>
          <p:nvPr userDrawn="1"/>
        </p:nvSpPr>
        <p:spPr>
          <a:xfrm>
            <a:off x="2648606" y="5812047"/>
            <a:ext cx="5290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7A1CCD15-8318-4CE0-A986-70D8D4AEBD79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/>
          </a:p>
        </p:txBody>
      </p:sp>
      <p:sp>
        <p:nvSpPr>
          <p:cNvPr id="20" name="Text Placeholder 62">
            <a:extLst>
              <a:ext uri="{FF2B5EF4-FFF2-40B4-BE49-F238E27FC236}">
                <a16:creationId xmlns:a16="http://schemas.microsoft.com/office/drawing/2014/main" id="{FDEEFB22-7E43-4675-AE7F-AF572558B68C}"/>
              </a:ext>
            </a:extLst>
          </p:cNvPr>
          <p:cNvSpPr txBox="1">
            <a:spLocks/>
          </p:cNvSpPr>
          <p:nvPr userDrawn="1"/>
        </p:nvSpPr>
        <p:spPr>
          <a:xfrm>
            <a:off x="4054" y="3445520"/>
            <a:ext cx="4529846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Telefons</a:t>
            </a:r>
          </a:p>
          <a:p>
            <a:r>
              <a:rPr lang="lv-LV" dirty="0"/>
              <a:t>Vārds, uzvārds</a:t>
            </a:r>
          </a:p>
          <a:p>
            <a:r>
              <a:rPr lang="lv-LV" dirty="0"/>
              <a:t>epasts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32323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67NOASRAGo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26919" y="828942"/>
            <a:ext cx="10138161" cy="3161942"/>
          </a:xfrm>
        </p:spPr>
        <p:txBody>
          <a:bodyPr>
            <a:normAutofit fontScale="90000"/>
          </a:bodyPr>
          <a:lstStyle/>
          <a:p>
            <a:r>
              <a:rPr lang="lv-LV" sz="2400" dirty="0">
                <a:cs typeface="Times New Roman" panose="02020603050405020304" pitchFamily="18" charset="0"/>
              </a:rPr>
              <a:t>PROFESIONĀLĀS IZGLĪTĪBAS KOMPETENCES CENTRS  </a:t>
            </a:r>
            <a:br>
              <a:rPr lang="en-US" sz="2400" dirty="0"/>
            </a:br>
            <a:r>
              <a:rPr lang="lv-LV" sz="2400" dirty="0">
                <a:cs typeface="Times New Roman" panose="02020603050405020304" pitchFamily="18" charset="0"/>
              </a:rPr>
              <a:t> RĪGAS VALSTS TEHNIKUMS</a:t>
            </a:r>
            <a:br>
              <a:rPr lang="lv-LV" sz="2400" dirty="0">
                <a:cs typeface="Times New Roman" panose="02020603050405020304" pitchFamily="18" charset="0"/>
              </a:rPr>
            </a:br>
            <a:br>
              <a:rPr lang="lv-LV" sz="2400" dirty="0">
                <a:cs typeface="Times New Roman" panose="02020603050405020304" pitchFamily="18" charset="0"/>
              </a:rPr>
            </a:br>
            <a:br>
              <a:rPr lang="lv-LV" dirty="0">
                <a:cs typeface="Times New Roman" panose="02020603050405020304" pitchFamily="18" charset="0"/>
              </a:rPr>
            </a:br>
            <a:r>
              <a:rPr lang="lv-LV" dirty="0"/>
              <a:t>S</a:t>
            </a:r>
            <a:r>
              <a:rPr lang="en-US" dirty="0"/>
              <a:t>ADARBĪBA AR DARBA DEVĒJIEM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18003" y="5435125"/>
            <a:ext cx="9144000" cy="78835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lv-LV" dirty="0">
                <a:latin typeface="+mj-lt"/>
                <a:cs typeface="Times New Roman" panose="02020603050405020304" pitchFamily="18" charset="0"/>
              </a:rPr>
              <a:t>Solveiga </a:t>
            </a:r>
            <a:r>
              <a:rPr lang="lv-LV" dirty="0" err="1">
                <a:latin typeface="+mj-lt"/>
                <a:cs typeface="Times New Roman" panose="02020603050405020304" pitchFamily="18" charset="0"/>
              </a:rPr>
              <a:t>Keistere</a:t>
            </a:r>
            <a:br>
              <a:rPr lang="lv-LV" dirty="0">
                <a:latin typeface="+mj-lt"/>
                <a:cs typeface="Times New Roman" panose="02020603050405020304" pitchFamily="18" charset="0"/>
              </a:rPr>
            </a:br>
            <a:r>
              <a:rPr lang="lv-LV" dirty="0">
                <a:latin typeface="+mj-lt"/>
                <a:cs typeface="Times New Roman" panose="02020603050405020304" pitchFamily="18" charset="0"/>
              </a:rPr>
              <a:t>Karjeras konsultante</a:t>
            </a:r>
            <a:endParaRPr lang="lv-LV" dirty="0">
              <a:latin typeface="+mj-lt"/>
            </a:endParaRPr>
          </a:p>
          <a:p>
            <a:pPr algn="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40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/>
              <a:t>MĀCĪBU PROCESA ORGANIZĒŠANA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324890"/>
              </p:ext>
            </p:extLst>
          </p:nvPr>
        </p:nvGraphicFramePr>
        <p:xfrm>
          <a:off x="588507" y="900889"/>
          <a:ext cx="10837219" cy="5591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2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35297" indent="-244345">
              <a:defRPr sz="342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977379" indent="-195476">
              <a:defRPr sz="342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368331" indent="-195476">
              <a:defRPr sz="342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759283" indent="-195476">
              <a:defRPr sz="342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150234" indent="-195476" eaLnBrk="0" fontAlgn="base" hangingPunct="0">
              <a:spcBef>
                <a:spcPct val="0"/>
              </a:spcBef>
              <a:spcAft>
                <a:spcPct val="0"/>
              </a:spcAft>
              <a:defRPr sz="342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541186" indent="-195476" eaLnBrk="0" fontAlgn="base" hangingPunct="0">
              <a:spcBef>
                <a:spcPct val="0"/>
              </a:spcBef>
              <a:spcAft>
                <a:spcPct val="0"/>
              </a:spcAft>
              <a:defRPr sz="342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932138" indent="-195476" eaLnBrk="0" fontAlgn="base" hangingPunct="0">
              <a:spcBef>
                <a:spcPct val="0"/>
              </a:spcBef>
              <a:spcAft>
                <a:spcPct val="0"/>
              </a:spcAft>
              <a:defRPr sz="342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323090" indent="-195476" eaLnBrk="0" fontAlgn="base" hangingPunct="0">
              <a:spcBef>
                <a:spcPct val="0"/>
              </a:spcBef>
              <a:spcAft>
                <a:spcPct val="0"/>
              </a:spcAft>
              <a:defRPr sz="342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175AC20-1E66-4D3B-A09D-1E2F14F52145}" type="slidenum">
              <a:rPr lang="lv-LV" altLang="lv-LV" sz="1368" b="0">
                <a:latin typeface="Arial" panose="020B0604020202020204" pitchFamily="34" charset="0"/>
              </a:rPr>
              <a:pPr/>
              <a:t>2</a:t>
            </a:fld>
            <a:endParaRPr lang="lv-LV" altLang="lv-LV" sz="1368" b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0236" y="4452359"/>
            <a:ext cx="2401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dirty="0"/>
              <a:t>Līdzatbildība PIP veidošanā un īstenošanā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dirty="0"/>
              <a:t>Elastīgs mācību grafiks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2786" y="1427147"/>
            <a:ext cx="2854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dirty="0"/>
              <a:t>Karjera un personības izaugsme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dirty="0"/>
              <a:t>Darba tirgus piepildījums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02310" y="1307507"/>
            <a:ext cx="2982483" cy="175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dirty="0"/>
              <a:t>Atbalsts izglītības iestādei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dirty="0"/>
              <a:t>Izglītības iestādes pozitīvā darba indikators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dirty="0"/>
              <a:t>Sabiedrības informēšana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18575" y="948583"/>
            <a:ext cx="3349951" cy="2110811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57857" y="4729357"/>
            <a:ext cx="3110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dirty="0"/>
              <a:t>Profesionālās izglītības programmas īstenošana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dirty="0"/>
              <a:t>Kadru politika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dirty="0"/>
              <a:t>Atbildība par saturu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AE8ED-7856-49E3-A690-23F1875E9B09}"/>
              </a:ext>
            </a:extLst>
          </p:cNvPr>
          <p:cNvSpPr/>
          <p:nvPr/>
        </p:nvSpPr>
        <p:spPr>
          <a:xfrm>
            <a:off x="1104367" y="847484"/>
            <a:ext cx="3324367" cy="5479975"/>
          </a:xfrm>
          <a:prstGeom prst="roundRect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/>
              <a:t>Sadarbības līgumi ar uzņēmumiem un nozares asociācijām</a:t>
            </a:r>
          </a:p>
          <a:p>
            <a:endParaRPr lang="lv-LV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/>
              <a:t>Datu bāze 2016-2021 (DVB, PRAKSES)</a:t>
            </a:r>
          </a:p>
          <a:p>
            <a:endParaRPr lang="lv-LV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/>
              <a:t>Praksē norīkošanas princips  </a:t>
            </a:r>
            <a:r>
              <a:rPr lang="lv-LV" sz="2000" strike="sngStrike" dirty="0">
                <a:solidFill>
                  <a:srgbClr val="FF0000"/>
                </a:solidFill>
              </a:rPr>
              <a:t>meklē praksi pats</a:t>
            </a:r>
          </a:p>
          <a:p>
            <a:endParaRPr lang="lv-LV" sz="2000" strike="sngStrike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/>
              <a:t>Stratēģiskā plānošana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BDF7C3-0AE3-4F5A-937A-1C8662260D21}"/>
              </a:ext>
            </a:extLst>
          </p:cNvPr>
          <p:cNvSpPr/>
          <p:nvPr/>
        </p:nvSpPr>
        <p:spPr>
          <a:xfrm>
            <a:off x="4452996" y="2703933"/>
            <a:ext cx="3324367" cy="3623526"/>
          </a:xfrm>
          <a:prstGeom prst="roundRect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/>
              <a:t>Mērķtiecīga prakses vietas izvēle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/>
              <a:t>Atbildības paaugstināšana</a:t>
            </a:r>
          </a:p>
          <a:p>
            <a:endParaRPr lang="lv-LV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/>
              <a:t>Dokumentu </a:t>
            </a:r>
            <a:r>
              <a:rPr lang="lv-LV" sz="2000" dirty="0" err="1"/>
              <a:t>pratība</a:t>
            </a:r>
            <a:endParaRPr lang="lv-LV" sz="2000" dirty="0"/>
          </a:p>
          <a:p>
            <a:pPr algn="ctr"/>
            <a:endParaRPr lang="lv-LV" sz="2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5F4200-A7AB-4BA1-B159-2BFA85DBB604}"/>
              </a:ext>
            </a:extLst>
          </p:cNvPr>
          <p:cNvSpPr/>
          <p:nvPr/>
        </p:nvSpPr>
        <p:spPr>
          <a:xfrm>
            <a:off x="7782113" y="847484"/>
            <a:ext cx="3571687" cy="5479975"/>
          </a:xfrm>
          <a:prstGeom prst="roundRect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Nozaru atbalsts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Pedagoģiskās kompetences nozarēs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Pedagogu izglītošana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Profesionālie konkursi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err="1"/>
              <a:t>Skills</a:t>
            </a:r>
            <a:r>
              <a:rPr lang="lv-LV" dirty="0"/>
              <a:t> Latvia, </a:t>
            </a:r>
            <a:r>
              <a:rPr lang="lv-LV" dirty="0" err="1"/>
              <a:t>EuroSkills</a:t>
            </a:r>
            <a:r>
              <a:rPr lang="lv-LV" dirty="0"/>
              <a:t>, </a:t>
            </a:r>
            <a:r>
              <a:rPr lang="lv-LV" dirty="0" err="1"/>
              <a:t>WorldSkills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Izstāde «Skola»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Mācību ekskursijas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Tikšanās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Ātrie randiņi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Radošās darbnīcas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Meistardarbnīcas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Praktikumi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Tiešsaistes tikšanās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Dāvinājumi, ziedojumi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  <p:sp>
        <p:nvSpPr>
          <p:cNvPr id="43" name="TextBox 42"/>
          <p:cNvSpPr txBox="1"/>
          <p:nvPr/>
        </p:nvSpPr>
        <p:spPr>
          <a:xfrm>
            <a:off x="1327746" y="935754"/>
            <a:ext cx="27292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100" b="1" dirty="0"/>
              <a:t>Tehnikums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89722" y="2770708"/>
            <a:ext cx="20998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100" b="1" dirty="0"/>
              <a:t>Izglītojamais</a:t>
            </a:r>
            <a:endParaRPr lang="lv-LV" b="1" dirty="0"/>
          </a:p>
        </p:txBody>
      </p:sp>
      <p:sp>
        <p:nvSpPr>
          <p:cNvPr id="47" name="Up-Down Arrow 46"/>
          <p:cNvSpPr/>
          <p:nvPr/>
        </p:nvSpPr>
        <p:spPr>
          <a:xfrm rot="19152349">
            <a:off x="4574517" y="810927"/>
            <a:ext cx="373193" cy="2219483"/>
          </a:xfrm>
          <a:prstGeom prst="upDownArrow">
            <a:avLst>
              <a:gd name="adj1" fmla="val 23443"/>
              <a:gd name="adj2" fmla="val 50000"/>
            </a:avLst>
          </a:prstGeom>
          <a:solidFill>
            <a:schemeClr val="accent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52" name="Up-Down Arrow 51"/>
          <p:cNvSpPr/>
          <p:nvPr/>
        </p:nvSpPr>
        <p:spPr>
          <a:xfrm rot="2586398">
            <a:off x="7267043" y="715933"/>
            <a:ext cx="367028" cy="2438905"/>
          </a:xfrm>
          <a:prstGeom prst="upDownArrow">
            <a:avLst>
              <a:gd name="adj1" fmla="val 23443"/>
              <a:gd name="adj2" fmla="val 50000"/>
            </a:avLst>
          </a:prstGeom>
          <a:solidFill>
            <a:schemeClr val="accent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50" name="TextBox 49"/>
          <p:cNvSpPr txBox="1"/>
          <p:nvPr/>
        </p:nvSpPr>
        <p:spPr>
          <a:xfrm>
            <a:off x="8690747" y="935754"/>
            <a:ext cx="1698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100" b="1" dirty="0"/>
              <a:t>Uzņēmums</a:t>
            </a:r>
          </a:p>
        </p:txBody>
      </p:sp>
      <p:sp>
        <p:nvSpPr>
          <p:cNvPr id="14" name="Up-Down Arrow 13"/>
          <p:cNvSpPr/>
          <p:nvPr/>
        </p:nvSpPr>
        <p:spPr>
          <a:xfrm rot="16200000">
            <a:off x="5893433" y="-661436"/>
            <a:ext cx="373193" cy="3118610"/>
          </a:xfrm>
          <a:prstGeom prst="upDownArrow">
            <a:avLst>
              <a:gd name="adj1" fmla="val 23443"/>
              <a:gd name="adj2" fmla="val 50000"/>
            </a:avLst>
          </a:prstGeom>
          <a:solidFill>
            <a:schemeClr val="accent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13E082-F81F-4B9B-9DDC-D235A3DC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1016"/>
          </a:xfrm>
        </p:spPr>
        <p:txBody>
          <a:bodyPr>
            <a:normAutofit fontScale="90000"/>
          </a:bodyPr>
          <a:lstStyle/>
          <a:p>
            <a:r>
              <a:rPr lang="lv-LV" dirty="0"/>
              <a:t>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666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32323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dirty="0"/>
              <a:t>SADARBĪBAS ĪSTENOŠANAS PAMATPRINCIPI</a:t>
            </a:r>
            <a:endParaRPr lang="lv-LV" altLang="lv-LV" sz="2400" dirty="0"/>
          </a:p>
        </p:txBody>
      </p:sp>
    </p:spTree>
    <p:extLst>
      <p:ext uri="{BB962C8B-B14F-4D97-AF65-F5344CB8AC3E}">
        <p14:creationId xmlns:p14="http://schemas.microsoft.com/office/powerpoint/2010/main" val="313914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86" y="-56380"/>
            <a:ext cx="12179883" cy="857250"/>
          </a:xfrm>
        </p:spPr>
        <p:txBody>
          <a:bodyPr>
            <a:noAutofit/>
          </a:bodyPr>
          <a:lstStyle/>
          <a:p>
            <a:r>
              <a:rPr lang="lv-LV" dirty="0"/>
              <a:t>SADARBĪBA NOZARĒS AR DARBA DEVĒJIEM MĀCĪBU PRAKŠU ĪSTENOŠANĀ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659" y="3106981"/>
            <a:ext cx="7144" cy="7144"/>
          </a:xfrm>
          <a:prstGeom prst="rect">
            <a:avLst/>
          </a:prstGeom>
        </p:spPr>
      </p:pic>
      <p:pic>
        <p:nvPicPr>
          <p:cNvPr id="29" name="Attēls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22230" y="1083056"/>
            <a:ext cx="6956096" cy="39128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0858" y="5278047"/>
            <a:ext cx="10769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v-LV" sz="1600" dirty="0"/>
              <a:t>Eiropas Sociālā fonda projekta Nr.8.5.1.0/16/I/001 “Profesionālo izglītības iestāžu audzēkņu dalība darba vidē balstītās mācībās un mācību praksē uzņēmumos”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err="1"/>
              <a:t>Eiropas</a:t>
            </a:r>
            <a:r>
              <a:rPr lang="en-US" sz="1600" dirty="0"/>
              <a:t> </a:t>
            </a:r>
            <a:r>
              <a:rPr lang="en-US" sz="1600" dirty="0" err="1"/>
              <a:t>Sociālā</a:t>
            </a:r>
            <a:r>
              <a:rPr lang="en-US" sz="1600" dirty="0"/>
              <a:t> </a:t>
            </a:r>
            <a:r>
              <a:rPr lang="en-US" sz="1600" dirty="0" err="1"/>
              <a:t>fonda</a:t>
            </a:r>
            <a:r>
              <a:rPr lang="en-US" sz="1600" dirty="0"/>
              <a:t> </a:t>
            </a:r>
            <a:r>
              <a:rPr lang="en-US" sz="1600" dirty="0" err="1"/>
              <a:t>projekta</a:t>
            </a:r>
            <a:r>
              <a:rPr lang="en-US" sz="1600" dirty="0"/>
              <a:t> Nr.8.3.5.0./16/I/001 “</a:t>
            </a:r>
            <a:r>
              <a:rPr lang="en-US" sz="1600" dirty="0" err="1"/>
              <a:t>Karjeras</a:t>
            </a:r>
            <a:r>
              <a:rPr lang="en-US" sz="1600" dirty="0"/>
              <a:t> </a:t>
            </a:r>
            <a:r>
              <a:rPr lang="en-US" sz="1600" dirty="0" err="1"/>
              <a:t>atbalsts</a:t>
            </a:r>
            <a:r>
              <a:rPr lang="en-US" sz="1600" dirty="0"/>
              <a:t> </a:t>
            </a:r>
            <a:r>
              <a:rPr lang="en-US" sz="1600" dirty="0" err="1"/>
              <a:t>vispārējās</a:t>
            </a:r>
            <a:r>
              <a:rPr lang="en-US" sz="1600" dirty="0"/>
              <a:t> un </a:t>
            </a:r>
            <a:r>
              <a:rPr lang="en-US" sz="1600" dirty="0" err="1"/>
              <a:t>profesionālās</a:t>
            </a:r>
            <a:r>
              <a:rPr lang="en-US" sz="1600" dirty="0"/>
              <a:t> </a:t>
            </a:r>
            <a:r>
              <a:rPr lang="en-US" sz="1600" dirty="0" err="1"/>
              <a:t>izglītības</a:t>
            </a:r>
            <a:r>
              <a:rPr lang="en-US" sz="1600" dirty="0"/>
              <a:t> </a:t>
            </a:r>
            <a:r>
              <a:rPr lang="en-US" sz="1600" dirty="0" err="1"/>
              <a:t>iestādēs</a:t>
            </a:r>
            <a:r>
              <a:rPr lang="en-US" sz="1600" dirty="0"/>
              <a:t>”</a:t>
            </a:r>
            <a:endParaRPr lang="lv-LV" sz="1600" dirty="0"/>
          </a:p>
          <a:p>
            <a:pPr algn="just"/>
            <a:endParaRPr lang="en-US" sz="1600" dirty="0"/>
          </a:p>
        </p:txBody>
      </p:sp>
      <p:graphicFrame>
        <p:nvGraphicFramePr>
          <p:cNvPr id="30" name="Table 8">
            <a:extLst>
              <a:ext uri="{FF2B5EF4-FFF2-40B4-BE49-F238E27FC236}">
                <a16:creationId xmlns:a16="http://schemas.microsoft.com/office/drawing/2014/main" id="{49DC9EC1-78D7-4513-9F05-E3838EB88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95354"/>
              </p:ext>
            </p:extLst>
          </p:nvPr>
        </p:nvGraphicFramePr>
        <p:xfrm>
          <a:off x="8178326" y="1083056"/>
          <a:ext cx="3461046" cy="38122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949">
                  <a:extLst>
                    <a:ext uri="{9D8B030D-6E8A-4147-A177-3AD203B41FA5}">
                      <a16:colId xmlns:a16="http://schemas.microsoft.com/office/drawing/2014/main" val="1207948944"/>
                    </a:ext>
                  </a:extLst>
                </a:gridCol>
                <a:gridCol w="726392">
                  <a:extLst>
                    <a:ext uri="{9D8B030D-6E8A-4147-A177-3AD203B41FA5}">
                      <a16:colId xmlns:a16="http://schemas.microsoft.com/office/drawing/2014/main" val="1471005977"/>
                    </a:ext>
                  </a:extLst>
                </a:gridCol>
                <a:gridCol w="811851">
                  <a:extLst>
                    <a:ext uri="{9D8B030D-6E8A-4147-A177-3AD203B41FA5}">
                      <a16:colId xmlns:a16="http://schemas.microsoft.com/office/drawing/2014/main" val="1483193346"/>
                    </a:ext>
                  </a:extLst>
                </a:gridCol>
                <a:gridCol w="905854">
                  <a:extLst>
                    <a:ext uri="{9D8B030D-6E8A-4147-A177-3AD203B41FA5}">
                      <a16:colId xmlns:a16="http://schemas.microsoft.com/office/drawing/2014/main" val="1294587963"/>
                    </a:ext>
                  </a:extLst>
                </a:gridCol>
              </a:tblGrid>
              <a:tr h="431685">
                <a:tc>
                  <a:txBody>
                    <a:bodyPr/>
                    <a:lstStyle/>
                    <a:p>
                      <a:r>
                        <a:rPr lang="lv-LV" sz="1600" dirty="0"/>
                        <a:t>Periods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DVB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30859"/>
                  </a:ext>
                </a:extLst>
              </a:tr>
              <a:tr h="845141">
                <a:tc>
                  <a:txBody>
                    <a:bodyPr/>
                    <a:lstStyle/>
                    <a:p>
                      <a:r>
                        <a:rPr lang="lv-LV" dirty="0"/>
                        <a:t>2017/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762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199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268</a:t>
                      </a:r>
                      <a:endParaRPr lang="lv-LV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69605"/>
                  </a:ext>
                </a:extLst>
              </a:tr>
              <a:tr h="845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2018/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850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223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505</a:t>
                      </a:r>
                      <a:endParaRPr lang="lv-LV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856578"/>
                  </a:ext>
                </a:extLst>
              </a:tr>
              <a:tr h="845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2019/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909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130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592</a:t>
                      </a:r>
                      <a:endParaRPr lang="lv-LV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624952"/>
                  </a:ext>
                </a:extLst>
              </a:tr>
              <a:tr h="845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2020/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611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85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38599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60070" t="10153" r="32745" b="77479"/>
          <a:stretch/>
        </p:blipFill>
        <p:spPr>
          <a:xfrm>
            <a:off x="0" y="4962149"/>
            <a:ext cx="1304978" cy="63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2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92"/>
            <a:ext cx="12192000" cy="666506"/>
          </a:xfrm>
        </p:spPr>
        <p:txBody>
          <a:bodyPr>
            <a:normAutofit/>
          </a:bodyPr>
          <a:lstStyle/>
          <a:p>
            <a:r>
              <a:rPr lang="lv-LV" sz="2400" dirty="0"/>
              <a:t>SADARBĪBA KARJERAS ATBALSTA JOMĀ</a:t>
            </a: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D1AE31-8E49-47CD-A5CB-ACB6B1101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6"/>
          <a:stretch/>
        </p:blipFill>
        <p:spPr>
          <a:xfrm>
            <a:off x="226590" y="757400"/>
            <a:ext cx="5678554" cy="3427683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B2C05A5-3C5D-409B-B225-4391AB55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12" y="1799988"/>
            <a:ext cx="58017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26590" y="4258885"/>
            <a:ext cx="2752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Mācību priekšmetu ietvaros, informatīvās tikšanās pirms došanās praksē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01271" y="757401"/>
            <a:ext cx="2691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Ekskursijas jeb iepazīstināšana ar darba vidi</a:t>
            </a:r>
            <a:br>
              <a:rPr lang="lv-LV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27618" y="5781994"/>
            <a:ext cx="213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Meistardarbnīcas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1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741"/>
            <a:ext cx="11422879" cy="671943"/>
          </a:xfrm>
        </p:spPr>
        <p:txBody>
          <a:bodyPr>
            <a:normAutofit fontScale="90000"/>
          </a:bodyPr>
          <a:lstStyle/>
          <a:p>
            <a:pPr lvl="0"/>
            <a:r>
              <a:rPr lang="lv-LV" dirty="0"/>
              <a:t> TEHNOLOĢIJU UN INOVĀCIJU CENTRS KĀ PLATFORMA</a:t>
            </a:r>
            <a:br>
              <a:rPr lang="lv-LV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D13422-394F-4C19-82B2-4864964B4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6" y="996684"/>
            <a:ext cx="10601393" cy="48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3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36984" y="545122"/>
            <a:ext cx="9144000" cy="448408"/>
          </a:xfrm>
        </p:spPr>
        <p:txBody>
          <a:bodyPr>
            <a:noAutofit/>
          </a:bodyPr>
          <a:lstStyle/>
          <a:p>
            <a:pPr algn="ctr"/>
            <a:r>
              <a:rPr lang="lv-LV" sz="2800" dirty="0"/>
              <a:t>VEIKSMES STĀSTI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195" y="4818185"/>
            <a:ext cx="11383252" cy="833978"/>
          </a:xfrm>
        </p:spPr>
        <p:txBody>
          <a:bodyPr>
            <a:noAutofit/>
          </a:bodyPr>
          <a:lstStyle/>
          <a:p>
            <a:r>
              <a:rPr lang="lv-LV" sz="2000" dirty="0"/>
              <a:t>Iedvesmojošas tikšanās ar tehnikuma absolventiem, karjeras veiksmes stāsti, lai stiprinātu audzēkņu piederību izvēlētajai profesijai</a:t>
            </a:r>
            <a:endParaRPr lang="en-US" sz="2000" dirty="0"/>
          </a:p>
          <a:p>
            <a:pPr lvl="0"/>
            <a:endParaRPr lang="en-US" sz="2000" dirty="0"/>
          </a:p>
          <a:p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6" y="1332034"/>
            <a:ext cx="5766435" cy="324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70" y="1332033"/>
            <a:ext cx="5762202" cy="3243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9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03" y="256374"/>
            <a:ext cx="4905286" cy="487044"/>
          </a:xfrm>
        </p:spPr>
        <p:txBody>
          <a:bodyPr>
            <a:normAutofit fontScale="90000"/>
          </a:bodyPr>
          <a:lstStyle/>
          <a:p>
            <a:r>
              <a:rPr lang="lv-LV" dirty="0"/>
              <a:t>«RANDIŅŠ AR DARBA DEVĒJU»</a:t>
            </a:r>
            <a:br>
              <a:rPr lang="lv-LV" dirty="0"/>
            </a:br>
            <a:endParaRPr lang="en-US" dirty="0"/>
          </a:p>
        </p:txBody>
      </p:sp>
      <p:pic>
        <p:nvPicPr>
          <p:cNvPr id="4" name="x67NOASRAG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5155" y="891431"/>
            <a:ext cx="8810714" cy="495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0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04" y="1478422"/>
            <a:ext cx="11118167" cy="2187962"/>
          </a:xfrm>
        </p:spPr>
        <p:txBody>
          <a:bodyPr>
            <a:normAutofit/>
          </a:bodyPr>
          <a:lstStyle/>
          <a:p>
            <a:pPr algn="ctr"/>
            <a:r>
              <a:rPr lang="lv-LV" sz="4000" dirty="0"/>
              <a:t>PALDIES!</a:t>
            </a:r>
          </a:p>
          <a:p>
            <a:pPr algn="ctr"/>
            <a:r>
              <a:rPr lang="lv-LV" sz="2400" dirty="0"/>
              <a:t>Jūsu jautājumi…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7BF2-847E-426D-A9F1-EFAD1F1B82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14129"/>
      </p:ext>
    </p:extLst>
  </p:cSld>
  <p:clrMapOvr>
    <a:masterClrMapping/>
  </p:clrMapOvr>
</p:sld>
</file>

<file path=ppt/theme/theme1.xml><?xml version="1.0" encoding="utf-8"?>
<a:theme xmlns:a="http://schemas.openxmlformats.org/drawingml/2006/main" name="Sakuma_slai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v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KC RV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v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IKC RV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v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IKC RV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v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405</Words>
  <Application>Microsoft Office PowerPoint</Application>
  <PresentationFormat>Widescreen</PresentationFormat>
  <Paragraphs>106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Sakuma_slaids</vt:lpstr>
      <vt:lpstr>PIKC RVT</vt:lpstr>
      <vt:lpstr>1_PIKC RVT</vt:lpstr>
      <vt:lpstr>2_PIKC RVT</vt:lpstr>
      <vt:lpstr>PROFESIONĀLĀS IZGLĪTĪBAS KOMPETENCES CENTRS    RĪGAS VALSTS TEHNIKUMS   SADARBĪBA AR DARBA DEVĒJIEM</vt:lpstr>
      <vt:lpstr>MĀCĪBU PROCESA ORGANIZĒŠANA</vt:lpstr>
      <vt:lpstr> </vt:lpstr>
      <vt:lpstr>SADARBĪBA NOZARĒS AR DARBA DEVĒJIEM MĀCĪBU PRAKŠU ĪSTENOŠANĀ</vt:lpstr>
      <vt:lpstr>SADARBĪBA KARJERAS ATBALSTA JOMĀ</vt:lpstr>
      <vt:lpstr> TEHNOLOĢIJU UN INOVĀCIJU CENTRS KĀ PLATFORMA  </vt:lpstr>
      <vt:lpstr>VEIKSMES STĀSTI </vt:lpstr>
      <vt:lpstr>«RANDIŅŠ AR DARBA DEVĒJU»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Normunds Pauders</dc:creator>
  <cp:lastModifiedBy>Ilze Apine</cp:lastModifiedBy>
  <cp:revision>76</cp:revision>
  <dcterms:created xsi:type="dcterms:W3CDTF">2018-02-13T14:01:30Z</dcterms:created>
  <dcterms:modified xsi:type="dcterms:W3CDTF">2021-02-02T11:21:32Z</dcterms:modified>
</cp:coreProperties>
</file>