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60" r:id="rId3"/>
    <p:sldId id="266" r:id="rId4"/>
    <p:sldId id="274" r:id="rId5"/>
    <p:sldId id="276" r:id="rId6"/>
    <p:sldId id="267" r:id="rId7"/>
    <p:sldId id="257" r:id="rId8"/>
    <p:sldId id="279"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40" autoAdjust="0"/>
    <p:restoredTop sz="73309" autoAdjust="0"/>
  </p:normalViewPr>
  <p:slideViewPr>
    <p:cSldViewPr snapToGrid="0">
      <p:cViewPr varScale="1">
        <p:scale>
          <a:sx n="84" d="100"/>
          <a:sy n="84" d="100"/>
        </p:scale>
        <p:origin x="11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3F628B-B7CA-4711-9CF7-BAD27A91D9C8}" type="doc">
      <dgm:prSet loTypeId="urn:microsoft.com/office/officeart/2005/8/layout/cycle8" loCatId="cycle" qsTypeId="urn:microsoft.com/office/officeart/2005/8/quickstyle/simple1" qsCatId="simple" csTypeId="urn:microsoft.com/office/officeart/2005/8/colors/colorful4" csCatId="colorful" phldr="1"/>
      <dgm:spPr/>
    </dgm:pt>
    <dgm:pt modelId="{F82AEDFA-2E34-41FA-BC88-BCC0CB57B519}">
      <dgm:prSet phldrT="[Text]"/>
      <dgm:spPr/>
      <dgm:t>
        <a:bodyPr/>
        <a:lstStyle/>
        <a:p>
          <a:r>
            <a:rPr lang="lv-LV" dirty="0"/>
            <a:t>Sabiedrība	</a:t>
          </a:r>
          <a:endParaRPr lang="en-US" dirty="0"/>
        </a:p>
      </dgm:t>
    </dgm:pt>
    <dgm:pt modelId="{CDCE72BB-CC38-4A57-ABCB-6F485ABCB7FD}" type="parTrans" cxnId="{9D5AD06F-9CF5-46BB-A1F8-8F0E8ACF43E7}">
      <dgm:prSet/>
      <dgm:spPr/>
      <dgm:t>
        <a:bodyPr/>
        <a:lstStyle/>
        <a:p>
          <a:endParaRPr lang="en-US"/>
        </a:p>
      </dgm:t>
    </dgm:pt>
    <dgm:pt modelId="{F7BEFA4F-FBF3-4520-9B54-C5737D758143}" type="sibTrans" cxnId="{9D5AD06F-9CF5-46BB-A1F8-8F0E8ACF43E7}">
      <dgm:prSet/>
      <dgm:spPr/>
      <dgm:t>
        <a:bodyPr/>
        <a:lstStyle/>
        <a:p>
          <a:endParaRPr lang="en-US"/>
        </a:p>
      </dgm:t>
    </dgm:pt>
    <dgm:pt modelId="{9C65D183-F16F-426B-97CB-3265A1E1737B}">
      <dgm:prSet phldrT="[Text]"/>
      <dgm:spPr/>
      <dgm:t>
        <a:bodyPr/>
        <a:lstStyle/>
        <a:p>
          <a:r>
            <a:rPr lang="lv-LV" dirty="0"/>
            <a:t>Ekonomika</a:t>
          </a:r>
          <a:endParaRPr lang="en-US" dirty="0"/>
        </a:p>
      </dgm:t>
    </dgm:pt>
    <dgm:pt modelId="{891AE419-A2F3-4C27-B02B-D9F804BCF8DB}" type="parTrans" cxnId="{4E83EF80-3C2B-454E-A3F0-552F9849C31D}">
      <dgm:prSet/>
      <dgm:spPr/>
      <dgm:t>
        <a:bodyPr/>
        <a:lstStyle/>
        <a:p>
          <a:endParaRPr lang="en-US"/>
        </a:p>
      </dgm:t>
    </dgm:pt>
    <dgm:pt modelId="{01A7F664-823A-42E4-B238-5677E847C003}" type="sibTrans" cxnId="{4E83EF80-3C2B-454E-A3F0-552F9849C31D}">
      <dgm:prSet/>
      <dgm:spPr/>
      <dgm:t>
        <a:bodyPr/>
        <a:lstStyle/>
        <a:p>
          <a:endParaRPr lang="en-US"/>
        </a:p>
      </dgm:t>
    </dgm:pt>
    <dgm:pt modelId="{0B340528-AA54-4538-8379-29226FA8DAD5}">
      <dgm:prSet phldrT="[Text]"/>
      <dgm:spPr/>
      <dgm:t>
        <a:bodyPr/>
        <a:lstStyle/>
        <a:p>
          <a:r>
            <a:rPr lang="lv-LV" dirty="0"/>
            <a:t>Vide	</a:t>
          </a:r>
          <a:endParaRPr lang="en-US" dirty="0"/>
        </a:p>
      </dgm:t>
    </dgm:pt>
    <dgm:pt modelId="{D4CC991A-AC07-448A-863B-C8F8FBD265C1}" type="parTrans" cxnId="{B1186A63-7827-45E3-980B-AC6F071B1EAD}">
      <dgm:prSet/>
      <dgm:spPr/>
      <dgm:t>
        <a:bodyPr/>
        <a:lstStyle/>
        <a:p>
          <a:endParaRPr lang="en-US"/>
        </a:p>
      </dgm:t>
    </dgm:pt>
    <dgm:pt modelId="{31FA1E70-14D8-4C05-8963-5C631DF71D29}" type="sibTrans" cxnId="{B1186A63-7827-45E3-980B-AC6F071B1EAD}">
      <dgm:prSet/>
      <dgm:spPr/>
      <dgm:t>
        <a:bodyPr/>
        <a:lstStyle/>
        <a:p>
          <a:endParaRPr lang="en-US"/>
        </a:p>
      </dgm:t>
    </dgm:pt>
    <dgm:pt modelId="{5555F928-EC2A-452F-B1E3-1C61FB1FB60A}" type="pres">
      <dgm:prSet presAssocID="{9D3F628B-B7CA-4711-9CF7-BAD27A91D9C8}" presName="compositeShape" presStyleCnt="0">
        <dgm:presLayoutVars>
          <dgm:chMax val="7"/>
          <dgm:dir/>
          <dgm:resizeHandles val="exact"/>
        </dgm:presLayoutVars>
      </dgm:prSet>
      <dgm:spPr/>
    </dgm:pt>
    <dgm:pt modelId="{D8360091-B880-4ACA-812D-81E777E94728}" type="pres">
      <dgm:prSet presAssocID="{9D3F628B-B7CA-4711-9CF7-BAD27A91D9C8}" presName="wedge1" presStyleLbl="node1" presStyleIdx="0" presStyleCnt="3"/>
      <dgm:spPr/>
    </dgm:pt>
    <dgm:pt modelId="{A5CB0BD4-56E1-4D8E-BD2E-9064AC3540F7}" type="pres">
      <dgm:prSet presAssocID="{9D3F628B-B7CA-4711-9CF7-BAD27A91D9C8}" presName="dummy1a" presStyleCnt="0"/>
      <dgm:spPr/>
    </dgm:pt>
    <dgm:pt modelId="{7E269AFB-DC01-4DA2-9712-35D8488409D7}" type="pres">
      <dgm:prSet presAssocID="{9D3F628B-B7CA-4711-9CF7-BAD27A91D9C8}" presName="dummy1b" presStyleCnt="0"/>
      <dgm:spPr/>
    </dgm:pt>
    <dgm:pt modelId="{6B8D886B-1E3D-447D-BB2F-C9A703046856}" type="pres">
      <dgm:prSet presAssocID="{9D3F628B-B7CA-4711-9CF7-BAD27A91D9C8}" presName="wedge1Tx" presStyleLbl="node1" presStyleIdx="0" presStyleCnt="3">
        <dgm:presLayoutVars>
          <dgm:chMax val="0"/>
          <dgm:chPref val="0"/>
          <dgm:bulletEnabled val="1"/>
        </dgm:presLayoutVars>
      </dgm:prSet>
      <dgm:spPr/>
    </dgm:pt>
    <dgm:pt modelId="{731A0D46-0E1C-4C5C-9603-F5B05CEBE7B9}" type="pres">
      <dgm:prSet presAssocID="{9D3F628B-B7CA-4711-9CF7-BAD27A91D9C8}" presName="wedge2" presStyleLbl="node1" presStyleIdx="1" presStyleCnt="3"/>
      <dgm:spPr/>
    </dgm:pt>
    <dgm:pt modelId="{281565CB-3208-44E0-845C-8E286744E8FE}" type="pres">
      <dgm:prSet presAssocID="{9D3F628B-B7CA-4711-9CF7-BAD27A91D9C8}" presName="dummy2a" presStyleCnt="0"/>
      <dgm:spPr/>
    </dgm:pt>
    <dgm:pt modelId="{E0033E74-F42D-492F-9523-693742AA712D}" type="pres">
      <dgm:prSet presAssocID="{9D3F628B-B7CA-4711-9CF7-BAD27A91D9C8}" presName="dummy2b" presStyleCnt="0"/>
      <dgm:spPr/>
    </dgm:pt>
    <dgm:pt modelId="{E256F67D-E314-4565-9BF0-3016AAC8C052}" type="pres">
      <dgm:prSet presAssocID="{9D3F628B-B7CA-4711-9CF7-BAD27A91D9C8}" presName="wedge2Tx" presStyleLbl="node1" presStyleIdx="1" presStyleCnt="3">
        <dgm:presLayoutVars>
          <dgm:chMax val="0"/>
          <dgm:chPref val="0"/>
          <dgm:bulletEnabled val="1"/>
        </dgm:presLayoutVars>
      </dgm:prSet>
      <dgm:spPr/>
    </dgm:pt>
    <dgm:pt modelId="{1D2A0071-08D3-4298-A956-E3FC44D07377}" type="pres">
      <dgm:prSet presAssocID="{9D3F628B-B7CA-4711-9CF7-BAD27A91D9C8}" presName="wedge3" presStyleLbl="node1" presStyleIdx="2" presStyleCnt="3"/>
      <dgm:spPr/>
    </dgm:pt>
    <dgm:pt modelId="{16E07BDE-3C36-4513-B22D-747B0EDB7B7B}" type="pres">
      <dgm:prSet presAssocID="{9D3F628B-B7CA-4711-9CF7-BAD27A91D9C8}" presName="dummy3a" presStyleCnt="0"/>
      <dgm:spPr/>
    </dgm:pt>
    <dgm:pt modelId="{DA7294D0-EE46-437C-A5B1-39C7FBE00BC8}" type="pres">
      <dgm:prSet presAssocID="{9D3F628B-B7CA-4711-9CF7-BAD27A91D9C8}" presName="dummy3b" presStyleCnt="0"/>
      <dgm:spPr/>
    </dgm:pt>
    <dgm:pt modelId="{AA000CF9-73A3-46A5-9F3B-2917015A37A6}" type="pres">
      <dgm:prSet presAssocID="{9D3F628B-B7CA-4711-9CF7-BAD27A91D9C8}" presName="wedge3Tx" presStyleLbl="node1" presStyleIdx="2" presStyleCnt="3">
        <dgm:presLayoutVars>
          <dgm:chMax val="0"/>
          <dgm:chPref val="0"/>
          <dgm:bulletEnabled val="1"/>
        </dgm:presLayoutVars>
      </dgm:prSet>
      <dgm:spPr/>
    </dgm:pt>
    <dgm:pt modelId="{10EF9D8F-881A-46E9-82B3-83A2DF19C962}" type="pres">
      <dgm:prSet presAssocID="{F7BEFA4F-FBF3-4520-9B54-C5737D758143}" presName="arrowWedge1" presStyleLbl="fgSibTrans2D1" presStyleIdx="0" presStyleCnt="3"/>
      <dgm:spPr/>
    </dgm:pt>
    <dgm:pt modelId="{A75D6A43-8C96-4021-B04C-874AE67E491B}" type="pres">
      <dgm:prSet presAssocID="{01A7F664-823A-42E4-B238-5677E847C003}" presName="arrowWedge2" presStyleLbl="fgSibTrans2D1" presStyleIdx="1" presStyleCnt="3"/>
      <dgm:spPr/>
    </dgm:pt>
    <dgm:pt modelId="{263B95A6-6EA2-4F07-B313-AD1FC91D4BD1}" type="pres">
      <dgm:prSet presAssocID="{31FA1E70-14D8-4C05-8963-5C631DF71D29}" presName="arrowWedge3" presStyleLbl="fgSibTrans2D1" presStyleIdx="2" presStyleCnt="3"/>
      <dgm:spPr/>
    </dgm:pt>
  </dgm:ptLst>
  <dgm:cxnLst>
    <dgm:cxn modelId="{4BDEF812-61FF-4256-8B6F-86792A84A878}" type="presOf" srcId="{0B340528-AA54-4538-8379-29226FA8DAD5}" destId="{1D2A0071-08D3-4298-A956-E3FC44D07377}" srcOrd="0" destOrd="0" presId="urn:microsoft.com/office/officeart/2005/8/layout/cycle8"/>
    <dgm:cxn modelId="{52CD4B20-2723-4D28-86AD-90D0174BB447}" type="presOf" srcId="{9C65D183-F16F-426B-97CB-3265A1E1737B}" destId="{731A0D46-0E1C-4C5C-9603-F5B05CEBE7B9}" srcOrd="0" destOrd="0" presId="urn:microsoft.com/office/officeart/2005/8/layout/cycle8"/>
    <dgm:cxn modelId="{6569B921-9EAC-4F50-BA5F-D87FEFF9E7DE}" type="presOf" srcId="{9D3F628B-B7CA-4711-9CF7-BAD27A91D9C8}" destId="{5555F928-EC2A-452F-B1E3-1C61FB1FB60A}" srcOrd="0" destOrd="0" presId="urn:microsoft.com/office/officeart/2005/8/layout/cycle8"/>
    <dgm:cxn modelId="{40E23D41-7FA6-42F4-BE1B-AB4BBC76C857}" type="presOf" srcId="{F82AEDFA-2E34-41FA-BC88-BCC0CB57B519}" destId="{D8360091-B880-4ACA-812D-81E777E94728}" srcOrd="0" destOrd="0" presId="urn:microsoft.com/office/officeart/2005/8/layout/cycle8"/>
    <dgm:cxn modelId="{B1186A63-7827-45E3-980B-AC6F071B1EAD}" srcId="{9D3F628B-B7CA-4711-9CF7-BAD27A91D9C8}" destId="{0B340528-AA54-4538-8379-29226FA8DAD5}" srcOrd="2" destOrd="0" parTransId="{D4CC991A-AC07-448A-863B-C8F8FBD265C1}" sibTransId="{31FA1E70-14D8-4C05-8963-5C631DF71D29}"/>
    <dgm:cxn modelId="{9D5AD06F-9CF5-46BB-A1F8-8F0E8ACF43E7}" srcId="{9D3F628B-B7CA-4711-9CF7-BAD27A91D9C8}" destId="{F82AEDFA-2E34-41FA-BC88-BCC0CB57B519}" srcOrd="0" destOrd="0" parTransId="{CDCE72BB-CC38-4A57-ABCB-6F485ABCB7FD}" sibTransId="{F7BEFA4F-FBF3-4520-9B54-C5737D758143}"/>
    <dgm:cxn modelId="{3B586753-E60D-4768-BFB6-6936B30ED179}" type="presOf" srcId="{F82AEDFA-2E34-41FA-BC88-BCC0CB57B519}" destId="{6B8D886B-1E3D-447D-BB2F-C9A703046856}" srcOrd="1" destOrd="0" presId="urn:microsoft.com/office/officeart/2005/8/layout/cycle8"/>
    <dgm:cxn modelId="{4E83EF80-3C2B-454E-A3F0-552F9849C31D}" srcId="{9D3F628B-B7CA-4711-9CF7-BAD27A91D9C8}" destId="{9C65D183-F16F-426B-97CB-3265A1E1737B}" srcOrd="1" destOrd="0" parTransId="{891AE419-A2F3-4C27-B02B-D9F804BCF8DB}" sibTransId="{01A7F664-823A-42E4-B238-5677E847C003}"/>
    <dgm:cxn modelId="{E8C26781-17A1-4191-A25E-52D632F34332}" type="presOf" srcId="{0B340528-AA54-4538-8379-29226FA8DAD5}" destId="{AA000CF9-73A3-46A5-9F3B-2917015A37A6}" srcOrd="1" destOrd="0" presId="urn:microsoft.com/office/officeart/2005/8/layout/cycle8"/>
    <dgm:cxn modelId="{22026F92-0AD1-4A07-BFBB-65F11DB74AB8}" type="presOf" srcId="{9C65D183-F16F-426B-97CB-3265A1E1737B}" destId="{E256F67D-E314-4565-9BF0-3016AAC8C052}" srcOrd="1" destOrd="0" presId="urn:microsoft.com/office/officeart/2005/8/layout/cycle8"/>
    <dgm:cxn modelId="{09BBF52A-5DD3-4FCC-BC11-A20510E17586}" type="presParOf" srcId="{5555F928-EC2A-452F-B1E3-1C61FB1FB60A}" destId="{D8360091-B880-4ACA-812D-81E777E94728}" srcOrd="0" destOrd="0" presId="urn:microsoft.com/office/officeart/2005/8/layout/cycle8"/>
    <dgm:cxn modelId="{FD29C49E-F9D9-4A4C-A475-F6BF535C2F82}" type="presParOf" srcId="{5555F928-EC2A-452F-B1E3-1C61FB1FB60A}" destId="{A5CB0BD4-56E1-4D8E-BD2E-9064AC3540F7}" srcOrd="1" destOrd="0" presId="urn:microsoft.com/office/officeart/2005/8/layout/cycle8"/>
    <dgm:cxn modelId="{67592F7F-84DE-417C-ACFA-355A92EC6B48}" type="presParOf" srcId="{5555F928-EC2A-452F-B1E3-1C61FB1FB60A}" destId="{7E269AFB-DC01-4DA2-9712-35D8488409D7}" srcOrd="2" destOrd="0" presId="urn:microsoft.com/office/officeart/2005/8/layout/cycle8"/>
    <dgm:cxn modelId="{72EB3DB3-101F-4CCE-90F9-7CA536B27C96}" type="presParOf" srcId="{5555F928-EC2A-452F-B1E3-1C61FB1FB60A}" destId="{6B8D886B-1E3D-447D-BB2F-C9A703046856}" srcOrd="3" destOrd="0" presId="urn:microsoft.com/office/officeart/2005/8/layout/cycle8"/>
    <dgm:cxn modelId="{7A4FD0C1-7257-4620-8241-B95F940A831A}" type="presParOf" srcId="{5555F928-EC2A-452F-B1E3-1C61FB1FB60A}" destId="{731A0D46-0E1C-4C5C-9603-F5B05CEBE7B9}" srcOrd="4" destOrd="0" presId="urn:microsoft.com/office/officeart/2005/8/layout/cycle8"/>
    <dgm:cxn modelId="{9188562A-2E2B-4653-AB55-7A8F5BF41ED6}" type="presParOf" srcId="{5555F928-EC2A-452F-B1E3-1C61FB1FB60A}" destId="{281565CB-3208-44E0-845C-8E286744E8FE}" srcOrd="5" destOrd="0" presId="urn:microsoft.com/office/officeart/2005/8/layout/cycle8"/>
    <dgm:cxn modelId="{020315D3-34FB-4BB1-91DE-95624D73DBC1}" type="presParOf" srcId="{5555F928-EC2A-452F-B1E3-1C61FB1FB60A}" destId="{E0033E74-F42D-492F-9523-693742AA712D}" srcOrd="6" destOrd="0" presId="urn:microsoft.com/office/officeart/2005/8/layout/cycle8"/>
    <dgm:cxn modelId="{5D0A0E6B-8CA4-44FC-8022-F98968510F7E}" type="presParOf" srcId="{5555F928-EC2A-452F-B1E3-1C61FB1FB60A}" destId="{E256F67D-E314-4565-9BF0-3016AAC8C052}" srcOrd="7" destOrd="0" presId="urn:microsoft.com/office/officeart/2005/8/layout/cycle8"/>
    <dgm:cxn modelId="{7F419492-9746-425C-82A0-84CB05A749D8}" type="presParOf" srcId="{5555F928-EC2A-452F-B1E3-1C61FB1FB60A}" destId="{1D2A0071-08D3-4298-A956-E3FC44D07377}" srcOrd="8" destOrd="0" presId="urn:microsoft.com/office/officeart/2005/8/layout/cycle8"/>
    <dgm:cxn modelId="{529CC65D-9514-4C16-A95D-50028DC393C6}" type="presParOf" srcId="{5555F928-EC2A-452F-B1E3-1C61FB1FB60A}" destId="{16E07BDE-3C36-4513-B22D-747B0EDB7B7B}" srcOrd="9" destOrd="0" presId="urn:microsoft.com/office/officeart/2005/8/layout/cycle8"/>
    <dgm:cxn modelId="{A015E347-1A9F-4ADA-B5A5-3F6866F6C5F0}" type="presParOf" srcId="{5555F928-EC2A-452F-B1E3-1C61FB1FB60A}" destId="{DA7294D0-EE46-437C-A5B1-39C7FBE00BC8}" srcOrd="10" destOrd="0" presId="urn:microsoft.com/office/officeart/2005/8/layout/cycle8"/>
    <dgm:cxn modelId="{855FEA9E-DA63-4A1B-B06C-37DBE4ED7961}" type="presParOf" srcId="{5555F928-EC2A-452F-B1E3-1C61FB1FB60A}" destId="{AA000CF9-73A3-46A5-9F3B-2917015A37A6}" srcOrd="11" destOrd="0" presId="urn:microsoft.com/office/officeart/2005/8/layout/cycle8"/>
    <dgm:cxn modelId="{608E392E-6D78-4E22-B659-6662139FB047}" type="presParOf" srcId="{5555F928-EC2A-452F-B1E3-1C61FB1FB60A}" destId="{10EF9D8F-881A-46E9-82B3-83A2DF19C962}" srcOrd="12" destOrd="0" presId="urn:microsoft.com/office/officeart/2005/8/layout/cycle8"/>
    <dgm:cxn modelId="{06FC78B0-C00B-42F3-B5C2-A58A2C0B124E}" type="presParOf" srcId="{5555F928-EC2A-452F-B1E3-1C61FB1FB60A}" destId="{A75D6A43-8C96-4021-B04C-874AE67E491B}" srcOrd="13" destOrd="0" presId="urn:microsoft.com/office/officeart/2005/8/layout/cycle8"/>
    <dgm:cxn modelId="{2BC750BF-7436-4A2F-8233-EAC82E9340E2}" type="presParOf" srcId="{5555F928-EC2A-452F-B1E3-1C61FB1FB60A}" destId="{263B95A6-6EA2-4F07-B313-AD1FC91D4BD1}"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60091-B880-4ACA-812D-81E777E94728}">
      <dsp:nvSpPr>
        <dsp:cNvPr id="0" name=""/>
        <dsp:cNvSpPr/>
      </dsp:nvSpPr>
      <dsp:spPr>
        <a:xfrm>
          <a:off x="696409" y="242563"/>
          <a:ext cx="3134660" cy="3134660"/>
        </a:xfrm>
        <a:prstGeom prst="pie">
          <a:avLst>
            <a:gd name="adj1" fmla="val 16200000"/>
            <a:gd name="adj2" fmla="val 18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v-LV" sz="1900" kern="1200" dirty="0"/>
            <a:t>Sabiedrība	</a:t>
          </a:r>
          <a:endParaRPr lang="en-US" sz="1900" kern="1200" dirty="0"/>
        </a:p>
      </dsp:txBody>
      <dsp:txXfrm>
        <a:off x="2348450" y="906812"/>
        <a:ext cx="1119521" cy="932934"/>
      </dsp:txXfrm>
    </dsp:sp>
    <dsp:sp modelId="{731A0D46-0E1C-4C5C-9603-F5B05CEBE7B9}">
      <dsp:nvSpPr>
        <dsp:cNvPr id="0" name=""/>
        <dsp:cNvSpPr/>
      </dsp:nvSpPr>
      <dsp:spPr>
        <a:xfrm>
          <a:off x="631850" y="354515"/>
          <a:ext cx="3134660" cy="3134660"/>
        </a:xfrm>
        <a:prstGeom prst="pie">
          <a:avLst>
            <a:gd name="adj1" fmla="val 1800000"/>
            <a:gd name="adj2" fmla="val 9000000"/>
          </a:avLst>
        </a:prstGeom>
        <a:solidFill>
          <a:schemeClr val="accent4">
            <a:hueOff val="10211516"/>
            <a:satOff val="-11993"/>
            <a:lumOff val="4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v-LV" sz="1900" kern="1200" dirty="0"/>
            <a:t>Ekonomika</a:t>
          </a:r>
          <a:endParaRPr lang="en-US" sz="1900" kern="1200" dirty="0"/>
        </a:p>
      </dsp:txBody>
      <dsp:txXfrm>
        <a:off x="1378198" y="2388312"/>
        <a:ext cx="1679282" cy="820982"/>
      </dsp:txXfrm>
    </dsp:sp>
    <dsp:sp modelId="{1D2A0071-08D3-4298-A956-E3FC44D07377}">
      <dsp:nvSpPr>
        <dsp:cNvPr id="0" name=""/>
        <dsp:cNvSpPr/>
      </dsp:nvSpPr>
      <dsp:spPr>
        <a:xfrm>
          <a:off x="567291" y="242563"/>
          <a:ext cx="3134660" cy="3134660"/>
        </a:xfrm>
        <a:prstGeom prst="pie">
          <a:avLst>
            <a:gd name="adj1" fmla="val 9000000"/>
            <a:gd name="adj2" fmla="val 16200000"/>
          </a:avLst>
        </a:prstGeom>
        <a:solidFill>
          <a:schemeClr val="accent4">
            <a:hueOff val="20423033"/>
            <a:satOff val="-23986"/>
            <a:lumOff val="92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v-LV" sz="1900" kern="1200" dirty="0"/>
            <a:t>Vide	</a:t>
          </a:r>
          <a:endParaRPr lang="en-US" sz="1900" kern="1200" dirty="0"/>
        </a:p>
      </dsp:txBody>
      <dsp:txXfrm>
        <a:off x="930389" y="906812"/>
        <a:ext cx="1119521" cy="932934"/>
      </dsp:txXfrm>
    </dsp:sp>
    <dsp:sp modelId="{10EF9D8F-881A-46E9-82B3-83A2DF19C962}">
      <dsp:nvSpPr>
        <dsp:cNvPr id="0" name=""/>
        <dsp:cNvSpPr/>
      </dsp:nvSpPr>
      <dsp:spPr>
        <a:xfrm>
          <a:off x="502618" y="48512"/>
          <a:ext cx="3522761" cy="3522761"/>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5D6A43-8C96-4021-B04C-874AE67E491B}">
      <dsp:nvSpPr>
        <dsp:cNvPr id="0" name=""/>
        <dsp:cNvSpPr/>
      </dsp:nvSpPr>
      <dsp:spPr>
        <a:xfrm>
          <a:off x="437800" y="160266"/>
          <a:ext cx="3522761" cy="3522761"/>
        </a:xfrm>
        <a:prstGeom prst="circularArrow">
          <a:avLst>
            <a:gd name="adj1" fmla="val 5085"/>
            <a:gd name="adj2" fmla="val 327528"/>
            <a:gd name="adj3" fmla="val 8671970"/>
            <a:gd name="adj4" fmla="val 1800502"/>
            <a:gd name="adj5" fmla="val 5932"/>
          </a:avLst>
        </a:prstGeom>
        <a:solidFill>
          <a:schemeClr val="accent4">
            <a:hueOff val="10211516"/>
            <a:satOff val="-11993"/>
            <a:lumOff val="4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3B95A6-6EA2-4F07-B313-AD1FC91D4BD1}">
      <dsp:nvSpPr>
        <dsp:cNvPr id="0" name=""/>
        <dsp:cNvSpPr/>
      </dsp:nvSpPr>
      <dsp:spPr>
        <a:xfrm>
          <a:off x="372982" y="48512"/>
          <a:ext cx="3522761" cy="3522761"/>
        </a:xfrm>
        <a:prstGeom prst="circularArrow">
          <a:avLst>
            <a:gd name="adj1" fmla="val 5085"/>
            <a:gd name="adj2" fmla="val 327528"/>
            <a:gd name="adj3" fmla="val 15873039"/>
            <a:gd name="adj4" fmla="val 9000000"/>
            <a:gd name="adj5" fmla="val 5932"/>
          </a:avLst>
        </a:prstGeom>
        <a:solidFill>
          <a:schemeClr val="accent4">
            <a:hueOff val="20423033"/>
            <a:satOff val="-23986"/>
            <a:lumOff val="921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275A35-B085-4C22-816F-1AA56DED7B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D80D4D-AE6A-41F7-A0A4-6DE053D6710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92552-2930-4F1C-B425-FF8DFD39621D}" type="datetimeFigureOut">
              <a:rPr lang="en-US" smtClean="0"/>
              <a:t>2/2/2021</a:t>
            </a:fld>
            <a:endParaRPr lang="en-US"/>
          </a:p>
        </p:txBody>
      </p:sp>
      <p:sp>
        <p:nvSpPr>
          <p:cNvPr id="4" name="Slide Image Placeholder 3">
            <a:extLst>
              <a:ext uri="{FF2B5EF4-FFF2-40B4-BE49-F238E27FC236}">
                <a16:creationId xmlns:a16="http://schemas.microsoft.com/office/drawing/2014/main" id="{5F540662-C754-4A22-8DA9-DD09B9ADD63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A0E7C1B5-34B6-45D9-B671-57153D556C4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C3CE401-EE26-4CB4-A5CF-7B050C7FCCA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33D1F833-E1B7-4D91-A2E2-575BAE323E2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4CA1A-69A3-4A6C-BA40-D1EB819DFB93}" type="slidenum">
              <a:rPr lang="en-US" smtClean="0"/>
              <a:t>‹#›</a:t>
            </a:fld>
            <a:endParaRPr lang="en-US"/>
          </a:p>
        </p:txBody>
      </p:sp>
    </p:spTree>
    <p:extLst>
      <p:ext uri="{BB962C8B-B14F-4D97-AF65-F5344CB8AC3E}">
        <p14:creationId xmlns:p14="http://schemas.microsoft.com/office/powerpoint/2010/main" val="2464714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FEE9-C57B-42A6-B010-6D0A1BD16391}" type="slidenum">
              <a:rPr lang="en-US" smtClean="0"/>
              <a:t>3</a:t>
            </a:fld>
            <a:endParaRPr lang="en-US"/>
          </a:p>
        </p:txBody>
      </p:sp>
    </p:spTree>
    <p:extLst>
      <p:ext uri="{BB962C8B-B14F-4D97-AF65-F5344CB8AC3E}">
        <p14:creationId xmlns:p14="http://schemas.microsoft.com/office/powerpoint/2010/main" val="212779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a:solidFill>
                  <a:schemeClr val="tx1"/>
                </a:solidFill>
                <a:effectLst/>
                <a:latin typeface="+mn-lt"/>
                <a:ea typeface="+mn-ea"/>
                <a:cs typeface="+mn-cs"/>
              </a:rPr>
              <a:t>Nākotnes profesijas noteiks ne tik daudz cilvēku spēja patērēt resursus un darboties standartsituācijas, cik spējai apzināties sevi pasaulē, nemitīgi mācīties jeb pāraugt pašam sev pāri un piedāvāt risinājumus vides, ekonomikas un sabiedrības problēmām. Tad izglītībai būs pārveidojošs spēks.</a:t>
            </a:r>
            <a:endParaRPr lang="en-US" dirty="0"/>
          </a:p>
        </p:txBody>
      </p:sp>
      <p:sp>
        <p:nvSpPr>
          <p:cNvPr id="4" name="Slide Number Placeholder 3"/>
          <p:cNvSpPr>
            <a:spLocks noGrp="1"/>
          </p:cNvSpPr>
          <p:nvPr>
            <p:ph type="sldNum" sz="quarter" idx="10"/>
          </p:nvPr>
        </p:nvSpPr>
        <p:spPr/>
        <p:txBody>
          <a:bodyPr/>
          <a:lstStyle/>
          <a:p>
            <a:fld id="{3C54CA1A-69A3-4A6C-BA40-D1EB819DFB93}" type="slidenum">
              <a:rPr lang="en-US" smtClean="0"/>
              <a:t>5</a:t>
            </a:fld>
            <a:endParaRPr lang="en-US"/>
          </a:p>
        </p:txBody>
      </p:sp>
    </p:spTree>
    <p:extLst>
      <p:ext uri="{BB962C8B-B14F-4D97-AF65-F5344CB8AC3E}">
        <p14:creationId xmlns:p14="http://schemas.microsoft.com/office/powerpoint/2010/main" val="141771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FEE9-C57B-42A6-B010-6D0A1BD16391}" type="slidenum">
              <a:rPr lang="en-US" smtClean="0"/>
              <a:t>7</a:t>
            </a:fld>
            <a:endParaRPr lang="en-US"/>
          </a:p>
        </p:txBody>
      </p:sp>
    </p:spTree>
    <p:extLst>
      <p:ext uri="{BB962C8B-B14F-4D97-AF65-F5344CB8AC3E}">
        <p14:creationId xmlns:p14="http://schemas.microsoft.com/office/powerpoint/2010/main" val="402529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4CA1A-69A3-4A6C-BA40-D1EB819DFB93}" type="slidenum">
              <a:rPr lang="en-US" smtClean="0"/>
              <a:t>8</a:t>
            </a:fld>
            <a:endParaRPr lang="en-US"/>
          </a:p>
        </p:txBody>
      </p:sp>
    </p:spTree>
    <p:extLst>
      <p:ext uri="{BB962C8B-B14F-4D97-AF65-F5344CB8AC3E}">
        <p14:creationId xmlns:p14="http://schemas.microsoft.com/office/powerpoint/2010/main" val="81247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4CA1A-69A3-4A6C-BA40-D1EB819DFB93}" type="slidenum">
              <a:rPr lang="en-US" smtClean="0"/>
              <a:t>9</a:t>
            </a:fld>
            <a:endParaRPr lang="en-US"/>
          </a:p>
        </p:txBody>
      </p:sp>
    </p:spTree>
    <p:extLst>
      <p:ext uri="{BB962C8B-B14F-4D97-AF65-F5344CB8AC3E}">
        <p14:creationId xmlns:p14="http://schemas.microsoft.com/office/powerpoint/2010/main" val="357135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b.molnika@unesco.l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nesdoc.unesco.org/ark:/48223/pf000013733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en.unesco.org/futuresofeducation/get-involved/your-view-futures-education" TargetMode="Externa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75FA-CC7E-46E6-A5D2-DC94EB1591FE}"/>
              </a:ext>
            </a:extLst>
          </p:cNvPr>
          <p:cNvSpPr>
            <a:spLocks noGrp="1"/>
          </p:cNvSpPr>
          <p:nvPr>
            <p:ph type="ctrTitle"/>
          </p:nvPr>
        </p:nvSpPr>
        <p:spPr/>
        <p:txBody>
          <a:bodyPr>
            <a:noAutofit/>
          </a:bodyPr>
          <a:lstStyle/>
          <a:p>
            <a:r>
              <a:rPr lang="lv-LV" sz="4800" b="1" dirty="0"/>
              <a:t>Mācīties </a:t>
            </a:r>
            <a:r>
              <a:rPr lang="lv-LV" sz="4800" b="1" dirty="0" err="1"/>
              <a:t>mācīties</a:t>
            </a:r>
            <a:r>
              <a:rPr lang="lv-LV" sz="4800" b="1" dirty="0"/>
              <a:t> jeb pāraugt pašam sev pāri</a:t>
            </a:r>
            <a:endParaRPr lang="en-US" sz="4800" dirty="0"/>
          </a:p>
        </p:txBody>
      </p:sp>
      <p:sp>
        <p:nvSpPr>
          <p:cNvPr id="3" name="Subtitle 2">
            <a:extLst>
              <a:ext uri="{FF2B5EF4-FFF2-40B4-BE49-F238E27FC236}">
                <a16:creationId xmlns:a16="http://schemas.microsoft.com/office/drawing/2014/main" id="{E966F32E-543B-42F3-AA92-310E7101A2E6}"/>
              </a:ext>
            </a:extLst>
          </p:cNvPr>
          <p:cNvSpPr>
            <a:spLocks noGrp="1"/>
          </p:cNvSpPr>
          <p:nvPr>
            <p:ph type="subTitle" idx="1"/>
          </p:nvPr>
        </p:nvSpPr>
        <p:spPr/>
        <p:txBody>
          <a:bodyPr>
            <a:normAutofit fontScale="92500" lnSpcReduction="20000"/>
          </a:bodyPr>
          <a:lstStyle/>
          <a:p>
            <a:r>
              <a:rPr lang="lv-LV" dirty="0">
                <a:latin typeface="+mj-lt"/>
              </a:rPr>
              <a:t>Baiba </a:t>
            </a:r>
            <a:r>
              <a:rPr lang="lv-LV" dirty="0" err="1">
                <a:latin typeface="+mj-lt"/>
              </a:rPr>
              <a:t>Moļņika</a:t>
            </a:r>
            <a:endParaRPr lang="en-US" dirty="0">
              <a:latin typeface="+mj-lt"/>
            </a:endParaRPr>
          </a:p>
          <a:p>
            <a:r>
              <a:rPr lang="lv-LV" dirty="0">
                <a:latin typeface="+mj-lt"/>
              </a:rPr>
              <a:t> UNESCO Latvijas Nacionālās komisijas ģenerālsekretāre</a:t>
            </a:r>
            <a:endParaRPr lang="en-US" dirty="0">
              <a:latin typeface="+mj-lt"/>
            </a:endParaRPr>
          </a:p>
          <a:p>
            <a:r>
              <a:rPr lang="lv-LV" dirty="0" err="1">
                <a:latin typeface="+mj-lt"/>
                <a:hlinkClick r:id="rId2"/>
              </a:rPr>
              <a:t>b.molnika@unesco.lv</a:t>
            </a:r>
            <a:endParaRPr lang="lv-LV" dirty="0">
              <a:latin typeface="+mj-lt"/>
            </a:endParaRPr>
          </a:p>
          <a:p>
            <a:r>
              <a:rPr lang="en-US" dirty="0">
                <a:latin typeface="+mj-lt"/>
              </a:rPr>
              <a:t>www.unesco.lv</a:t>
            </a:r>
          </a:p>
        </p:txBody>
      </p:sp>
      <p:pic>
        <p:nvPicPr>
          <p:cNvPr id="4" name="Picture 3">
            <a:extLst>
              <a:ext uri="{FF2B5EF4-FFF2-40B4-BE49-F238E27FC236}">
                <a16:creationId xmlns:a16="http://schemas.microsoft.com/office/drawing/2014/main" id="{1BBDA51E-2517-455E-A8C2-49BF0EEEAF2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0"/>
            <a:ext cx="2990850" cy="1560195"/>
          </a:xfrm>
          <a:prstGeom prst="rect">
            <a:avLst/>
          </a:prstGeom>
        </p:spPr>
      </p:pic>
    </p:spTree>
    <p:extLst>
      <p:ext uri="{BB962C8B-B14F-4D97-AF65-F5344CB8AC3E}">
        <p14:creationId xmlns:p14="http://schemas.microsoft.com/office/powerpoint/2010/main" val="404336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3A80-7BB1-4AC4-B3CF-113F027452A7}"/>
              </a:ext>
            </a:extLst>
          </p:cNvPr>
          <p:cNvSpPr>
            <a:spLocks noGrp="1"/>
          </p:cNvSpPr>
          <p:nvPr>
            <p:ph type="title"/>
          </p:nvPr>
        </p:nvSpPr>
        <p:spPr/>
        <p:txBody>
          <a:bodyPr/>
          <a:lstStyle/>
          <a:p>
            <a:r>
              <a:rPr lang="lv-LV" dirty="0"/>
              <a:t>Mūsdienu izaicinājumi</a:t>
            </a:r>
            <a:endParaRPr lang="en-US" dirty="0"/>
          </a:p>
        </p:txBody>
      </p:sp>
      <p:sp>
        <p:nvSpPr>
          <p:cNvPr id="3" name="Content Placeholder 2">
            <a:extLst>
              <a:ext uri="{FF2B5EF4-FFF2-40B4-BE49-F238E27FC236}">
                <a16:creationId xmlns:a16="http://schemas.microsoft.com/office/drawing/2014/main" id="{0362CB9D-859C-4931-8DEF-A238343133EC}"/>
              </a:ext>
            </a:extLst>
          </p:cNvPr>
          <p:cNvSpPr>
            <a:spLocks noGrp="1"/>
          </p:cNvSpPr>
          <p:nvPr>
            <p:ph idx="1"/>
          </p:nvPr>
        </p:nvSpPr>
        <p:spPr/>
        <p:txBody>
          <a:bodyPr>
            <a:normAutofit/>
          </a:bodyPr>
          <a:lstStyle/>
          <a:p>
            <a:r>
              <a:rPr lang="lv-LV" dirty="0">
                <a:latin typeface="+mj-lt"/>
              </a:rPr>
              <a:t>Tehnoloģiju attīstība, globalizācija, informācijas pieejamība, dažādi vides (tostarp klimata), sabiedrības un ekonomikas izaicinājumi u.c. faktori iezīmē 21. gadsimtu kā </a:t>
            </a:r>
            <a:r>
              <a:rPr lang="lv-LV" b="1" dirty="0">
                <a:latin typeface="+mj-lt"/>
              </a:rPr>
              <a:t>pārmaiņu laiku</a:t>
            </a:r>
            <a:r>
              <a:rPr lang="lv-LV" dirty="0">
                <a:latin typeface="+mj-lt"/>
              </a:rPr>
              <a:t>. </a:t>
            </a:r>
          </a:p>
          <a:p>
            <a:r>
              <a:rPr lang="lv-LV" dirty="0">
                <a:latin typeface="+mj-lt"/>
              </a:rPr>
              <a:t>Pārmaiņas arī veidā, kā sasniegsim vienu no būtiskākajiem izglītības mērķiem – </a:t>
            </a:r>
            <a:r>
              <a:rPr lang="lv-LV" b="1" dirty="0">
                <a:latin typeface="+mj-lt"/>
              </a:rPr>
              <a:t>sagatavot (dzīvei un darbam) nākotnes profesionāļus</a:t>
            </a:r>
            <a:r>
              <a:rPr lang="lv-LV" dirty="0">
                <a:latin typeface="+mj-lt"/>
              </a:rPr>
              <a:t>, kuri, iespējams, strādās neregulāri vai būs pašnodarbināti, turpinās mācības augstskolā un/vai periodiski atgriezīsies, lai uzlabotu prasmes, dzīvos tehnoloģiski attīstītā un ekonomiski un sociāli sarežģītā laikā. </a:t>
            </a:r>
          </a:p>
          <a:p>
            <a:pPr marL="0" indent="0">
              <a:buNone/>
            </a:pPr>
            <a:endParaRPr lang="lv-LV" dirty="0">
              <a:latin typeface="+mj-lt"/>
            </a:endParaRPr>
          </a:p>
        </p:txBody>
      </p:sp>
    </p:spTree>
    <p:extLst>
      <p:ext uri="{BB962C8B-B14F-4D97-AF65-F5344CB8AC3E}">
        <p14:creationId xmlns:p14="http://schemas.microsoft.com/office/powerpoint/2010/main" val="355407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C7A1-D7CA-46CE-9B8E-3B6DF22BC6E6}"/>
              </a:ext>
            </a:extLst>
          </p:cNvPr>
          <p:cNvSpPr>
            <a:spLocks noGrp="1"/>
          </p:cNvSpPr>
          <p:nvPr>
            <p:ph type="title"/>
          </p:nvPr>
        </p:nvSpPr>
        <p:spPr/>
        <p:txBody>
          <a:bodyPr/>
          <a:lstStyle/>
          <a:p>
            <a:r>
              <a:rPr lang="lv-LV" sz="2400" dirty="0"/>
              <a:t>Izglītības atbilde – mūžizglītība</a:t>
            </a:r>
            <a:endParaRPr lang="en-US" sz="2400" dirty="0"/>
          </a:p>
        </p:txBody>
      </p:sp>
      <p:sp>
        <p:nvSpPr>
          <p:cNvPr id="3" name="Content Placeholder 2">
            <a:extLst>
              <a:ext uri="{FF2B5EF4-FFF2-40B4-BE49-F238E27FC236}">
                <a16:creationId xmlns:a16="http://schemas.microsoft.com/office/drawing/2014/main" id="{F998EC4C-165F-4693-9938-EAA920B768B3}"/>
              </a:ext>
            </a:extLst>
          </p:cNvPr>
          <p:cNvSpPr>
            <a:spLocks noGrp="1"/>
          </p:cNvSpPr>
          <p:nvPr>
            <p:ph sz="half" idx="1"/>
          </p:nvPr>
        </p:nvSpPr>
        <p:spPr>
          <a:xfrm>
            <a:off x="5338118" y="758380"/>
            <a:ext cx="6363731" cy="5634683"/>
          </a:xfrm>
        </p:spPr>
        <p:txBody>
          <a:bodyPr>
            <a:normAutofit/>
          </a:bodyPr>
          <a:lstStyle/>
          <a:p>
            <a:pPr lvl="0"/>
            <a:r>
              <a:rPr lang="lv-LV" sz="1400" dirty="0"/>
              <a:t>Iepriekšējās tūkstošgades noslēgumā UNESCO izveidota komisija </a:t>
            </a:r>
            <a:r>
              <a:rPr lang="lv-LV" sz="1400" b="1" dirty="0"/>
              <a:t>Žaka Delora vadībā publicēja ziņojumu „Mācīšanās ir zelts”</a:t>
            </a:r>
            <a:r>
              <a:rPr lang="lv-LV" sz="1400" dirty="0"/>
              <a:t>, kurā iezīmēja būtiskākos izaicinājumus, kā arī 4 mūžizglītības balstus: mācīties zināt, mācīties būt, mācīties darīt un mācīties dzīvot kopā.</a:t>
            </a:r>
          </a:p>
          <a:p>
            <a:r>
              <a:rPr lang="lv-LV" sz="1400" dirty="0"/>
              <a:t>Latvijas izglītības sistēmā esam daudz stiprinājuši “</a:t>
            </a:r>
            <a:r>
              <a:rPr lang="lv-LV" sz="1400" b="1" dirty="0"/>
              <a:t>mācīties zināt</a:t>
            </a:r>
            <a:r>
              <a:rPr lang="lv-LV" sz="1400" dirty="0"/>
              <a:t>”, sniedzot plašas vispārējas zināšanas par dažādām jomām, bez kurām nav iespējama arī specializācija. </a:t>
            </a:r>
          </a:p>
          <a:p>
            <a:r>
              <a:rPr lang="lv-LV" sz="1400" dirty="0"/>
              <a:t>Pēdējā desmitgadē īpašs akcents likts uz “</a:t>
            </a:r>
            <a:r>
              <a:rPr lang="lv-LV" sz="1400" b="1" dirty="0"/>
              <a:t>mācīties darīt</a:t>
            </a:r>
            <a:r>
              <a:rPr lang="lv-LV" sz="1400" dirty="0"/>
              <a:t>”, aicinot ne tikai apgūt darba iemaņas, bet arī kompetenci plašākā aspektā (problēmrisināšanas prasmes, sadarbības prasmes u.c.).</a:t>
            </a:r>
          </a:p>
          <a:p>
            <a:r>
              <a:rPr lang="lv-LV" sz="1400" dirty="0"/>
              <a:t>Jaunajā izglītības satura projektā “Skola 2030” arī “</a:t>
            </a:r>
            <a:r>
              <a:rPr lang="lv-LV" sz="1400" b="1" dirty="0"/>
              <a:t>mācāmies dzīvot kopā</a:t>
            </a:r>
            <a:r>
              <a:rPr lang="lv-LV" sz="1400" dirty="0"/>
              <a:t>” – sadarbojamies, novērtējam katra cilvēka un sabiedrības savstarpēju atkarību, kā arī sabiedrības, vides, ekonomikas izaicinājumu mijiedarbību. </a:t>
            </a:r>
          </a:p>
          <a:p>
            <a:r>
              <a:rPr lang="lv-LV" sz="1400" dirty="0"/>
              <a:t>Savukārt “</a:t>
            </a:r>
            <a:r>
              <a:rPr lang="lv-LV" sz="1400" b="1" dirty="0"/>
              <a:t>mācīties būt</a:t>
            </a:r>
            <a:r>
              <a:rPr lang="lv-LV" sz="1400" dirty="0"/>
              <a:t>” nozīmē labāk sevi izprast, attīstīt savas spējas un talantus, spriest patstāvīgi un uzņemties atbildību par saviem lēmumiem, tostarp par savu mācīšanās procesu. Mācoties būt, mēs veicinām domāšanas, spriešanas, iztēles brīvību, attīstām kritisku un neatkarīgu domāšanu.</a:t>
            </a:r>
          </a:p>
          <a:p>
            <a:pPr lvl="0"/>
            <a:endParaRPr lang="lv-LV" sz="1100" dirty="0"/>
          </a:p>
        </p:txBody>
      </p:sp>
      <p:grpSp>
        <p:nvGrpSpPr>
          <p:cNvPr id="6" name="Group 18"/>
          <p:cNvGrpSpPr>
            <a:grpSpLocks/>
          </p:cNvGrpSpPr>
          <p:nvPr/>
        </p:nvGrpSpPr>
        <p:grpSpPr bwMode="auto">
          <a:xfrm>
            <a:off x="380483" y="473230"/>
            <a:ext cx="4517862" cy="5919833"/>
            <a:chOff x="1828800" y="-4235476"/>
            <a:chExt cx="5575301" cy="7723214"/>
          </a:xfrm>
        </p:grpSpPr>
        <p:sp>
          <p:nvSpPr>
            <p:cNvPr id="7" name="Flowchart: Process 6"/>
            <p:cNvSpPr/>
            <p:nvPr/>
          </p:nvSpPr>
          <p:spPr>
            <a:xfrm>
              <a:off x="1828800" y="1866900"/>
              <a:ext cx="1143000" cy="16208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400" dirty="0"/>
                <a:t>Mācīties zināt</a:t>
              </a:r>
              <a:br>
                <a:rPr lang="lv-LV" sz="1400" dirty="0"/>
              </a:br>
              <a:endParaRPr lang="lv-LV" sz="1400" dirty="0"/>
            </a:p>
            <a:p>
              <a:pPr algn="ctr">
                <a:defRPr/>
              </a:pPr>
              <a:endParaRPr lang="lv-LV" sz="1400" dirty="0"/>
            </a:p>
          </p:txBody>
        </p:sp>
        <p:sp>
          <p:nvSpPr>
            <p:cNvPr id="8" name="Flowchart: Process 7"/>
            <p:cNvSpPr/>
            <p:nvPr/>
          </p:nvSpPr>
          <p:spPr>
            <a:xfrm>
              <a:off x="4876801" y="1866900"/>
              <a:ext cx="1081087" cy="16208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400" dirty="0"/>
                <a:t>Mācīties būt</a:t>
              </a:r>
              <a:br>
                <a:rPr lang="lv-LV" sz="1400" dirty="0"/>
              </a:br>
              <a:endParaRPr lang="lv-LV" sz="1400" dirty="0"/>
            </a:p>
            <a:p>
              <a:pPr algn="ctr">
                <a:defRPr/>
              </a:pPr>
              <a:endParaRPr lang="lv-LV" sz="1400" dirty="0"/>
            </a:p>
          </p:txBody>
        </p:sp>
        <p:sp>
          <p:nvSpPr>
            <p:cNvPr id="9" name="Flowchart: Process 8"/>
            <p:cNvSpPr/>
            <p:nvPr/>
          </p:nvSpPr>
          <p:spPr>
            <a:xfrm>
              <a:off x="3352800" y="1866900"/>
              <a:ext cx="1079500" cy="16208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br>
                <a:rPr lang="lv-LV" sz="1400" dirty="0"/>
              </a:br>
              <a:r>
                <a:rPr lang="lv-LV" sz="1400" dirty="0"/>
                <a:t>Mācīties dzīvot kopā</a:t>
              </a:r>
              <a:br>
                <a:rPr lang="lv-LV" sz="1400" dirty="0"/>
              </a:br>
              <a:endParaRPr lang="lv-LV" sz="1400" dirty="0"/>
            </a:p>
            <a:p>
              <a:pPr algn="ctr">
                <a:defRPr/>
              </a:pPr>
              <a:endParaRPr lang="lv-LV" sz="1400" dirty="0"/>
            </a:p>
          </p:txBody>
        </p:sp>
        <p:sp>
          <p:nvSpPr>
            <p:cNvPr id="10" name="Flowchart: Process 9"/>
            <p:cNvSpPr/>
            <p:nvPr/>
          </p:nvSpPr>
          <p:spPr>
            <a:xfrm>
              <a:off x="6324601" y="1866900"/>
              <a:ext cx="1079500" cy="16208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400" dirty="0"/>
                <a:t>Mācīties darīt </a:t>
              </a:r>
              <a:br>
                <a:rPr lang="lv-LV" sz="1400" dirty="0"/>
              </a:br>
              <a:endParaRPr lang="lv-LV" sz="1400" dirty="0"/>
            </a:p>
            <a:p>
              <a:pPr algn="ctr">
                <a:defRPr/>
              </a:pPr>
              <a:endParaRPr lang="lv-LV" sz="1400" dirty="0"/>
            </a:p>
          </p:txBody>
        </p:sp>
        <p:sp>
          <p:nvSpPr>
            <p:cNvPr id="14" name="Isosceles Triangle 13"/>
            <p:cNvSpPr/>
            <p:nvPr/>
          </p:nvSpPr>
          <p:spPr>
            <a:xfrm>
              <a:off x="1880393" y="-4235476"/>
              <a:ext cx="5472113" cy="13795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chemeClr val="bg1"/>
                  </a:solidFill>
                </a:rPr>
                <a:t>“Mācīšanās ir zelts” </a:t>
              </a:r>
            </a:p>
          </p:txBody>
        </p:sp>
      </p:grpSp>
    </p:spTree>
    <p:extLst>
      <p:ext uri="{BB962C8B-B14F-4D97-AF65-F5344CB8AC3E}">
        <p14:creationId xmlns:p14="http://schemas.microsoft.com/office/powerpoint/2010/main" val="107151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pic>
        <p:nvPicPr>
          <p:cNvPr id="3" name="Picture 2"/>
          <p:cNvPicPr>
            <a:picLocks noChangeAspect="1"/>
          </p:cNvPicPr>
          <p:nvPr/>
        </p:nvPicPr>
        <p:blipFill>
          <a:blip r:embed="rId2"/>
          <a:stretch>
            <a:fillRect/>
          </a:stretch>
        </p:blipFill>
        <p:spPr>
          <a:xfrm>
            <a:off x="2622660" y="271578"/>
            <a:ext cx="6595482" cy="6586422"/>
          </a:xfrm>
          <a:prstGeom prst="rect">
            <a:avLst/>
          </a:prstGeom>
        </p:spPr>
      </p:pic>
      <p:sp>
        <p:nvSpPr>
          <p:cNvPr id="6" name="Rectangle 5"/>
          <p:cNvSpPr/>
          <p:nvPr/>
        </p:nvSpPr>
        <p:spPr>
          <a:xfrm>
            <a:off x="7261655" y="40745"/>
            <a:ext cx="4930345" cy="461665"/>
          </a:xfrm>
          <a:prstGeom prst="rect">
            <a:avLst/>
          </a:prstGeom>
        </p:spPr>
        <p:txBody>
          <a:bodyPr wrap="square">
            <a:spAutoFit/>
          </a:bodyPr>
          <a:lstStyle/>
          <a:p>
            <a:pPr algn="r"/>
            <a:r>
              <a:rPr lang="en-US" altLang="lv-LV" sz="1200" dirty="0"/>
              <a:t>„Youth and Skills” </a:t>
            </a:r>
            <a:r>
              <a:rPr lang="lv-LV" altLang="lv-LV" sz="1200" dirty="0"/>
              <a:t> </a:t>
            </a:r>
          </a:p>
          <a:p>
            <a:pPr algn="r"/>
            <a:r>
              <a:rPr lang="lv-LV" altLang="lv-LV" sz="1200" dirty="0"/>
              <a:t>UNESCO </a:t>
            </a:r>
            <a:r>
              <a:rPr lang="en-US" altLang="lv-LV" sz="1200" dirty="0"/>
              <a:t>Education for All Global Monitoring Report, 2012</a:t>
            </a:r>
          </a:p>
        </p:txBody>
      </p:sp>
    </p:spTree>
    <p:extLst>
      <p:ext uri="{BB962C8B-B14F-4D97-AF65-F5344CB8AC3E}">
        <p14:creationId xmlns:p14="http://schemas.microsoft.com/office/powerpoint/2010/main" val="388856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Text Placeholder 8"/>
          <p:cNvSpPr>
            <a:spLocks noGrp="1"/>
          </p:cNvSpPr>
          <p:nvPr>
            <p:ph type="body" idx="1"/>
          </p:nvPr>
        </p:nvSpPr>
        <p:spPr/>
        <p:txBody>
          <a:bodyPr/>
          <a:lstStyle/>
          <a:p>
            <a:endParaRPr lang="en-US"/>
          </a:p>
        </p:txBody>
      </p:sp>
      <p:pic>
        <p:nvPicPr>
          <p:cNvPr id="4"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4087" y="289784"/>
            <a:ext cx="8167816" cy="60852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extLst>
              <p:ext uri="{D42A27DB-BD31-4B8C-83A1-F6EECF244321}">
                <p14:modId xmlns:p14="http://schemas.microsoft.com/office/powerpoint/2010/main" val="856948464"/>
              </p:ext>
            </p:extLst>
          </p:nvPr>
        </p:nvGraphicFramePr>
        <p:xfrm>
          <a:off x="3890145" y="1767017"/>
          <a:ext cx="4398362" cy="37317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val 10"/>
          <p:cNvSpPr/>
          <p:nvPr/>
        </p:nvSpPr>
        <p:spPr>
          <a:xfrm>
            <a:off x="5174926" y="3284938"/>
            <a:ext cx="1828800" cy="695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Izglītība</a:t>
            </a:r>
            <a:endParaRPr lang="en-US" dirty="0"/>
          </a:p>
        </p:txBody>
      </p:sp>
      <p:sp>
        <p:nvSpPr>
          <p:cNvPr id="12" name="TextBox 11"/>
          <p:cNvSpPr txBox="1"/>
          <p:nvPr/>
        </p:nvSpPr>
        <p:spPr>
          <a:xfrm>
            <a:off x="9221326" y="4815668"/>
            <a:ext cx="2517741" cy="369332"/>
          </a:xfrm>
          <a:prstGeom prst="rect">
            <a:avLst/>
          </a:prstGeom>
          <a:noFill/>
        </p:spPr>
        <p:txBody>
          <a:bodyPr wrap="none" rtlCol="0">
            <a:spAutoFit/>
          </a:bodyPr>
          <a:lstStyle/>
          <a:p>
            <a:r>
              <a:rPr lang="lv-LV" dirty="0"/>
              <a:t>Nākotnes darba tirgus</a:t>
            </a:r>
            <a:endParaRPr lang="en-US" dirty="0"/>
          </a:p>
        </p:txBody>
      </p:sp>
      <p:sp>
        <p:nvSpPr>
          <p:cNvPr id="13" name="TextBox 12"/>
          <p:cNvSpPr txBox="1"/>
          <p:nvPr/>
        </p:nvSpPr>
        <p:spPr>
          <a:xfrm>
            <a:off x="9084487" y="5862399"/>
            <a:ext cx="2320764"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lv-LV" dirty="0"/>
              <a:t>Nākotnes profesija ?</a:t>
            </a:r>
            <a:endParaRPr lang="en-US" dirty="0"/>
          </a:p>
        </p:txBody>
      </p:sp>
      <p:sp>
        <p:nvSpPr>
          <p:cNvPr id="14" name="Rectangle 13"/>
          <p:cNvSpPr/>
          <p:nvPr/>
        </p:nvSpPr>
        <p:spPr>
          <a:xfrm>
            <a:off x="9830265" y="3641325"/>
            <a:ext cx="1568058" cy="369332"/>
          </a:xfrm>
          <a:prstGeom prst="rect">
            <a:avLst/>
          </a:prstGeom>
        </p:spPr>
        <p:txBody>
          <a:bodyPr wrap="none">
            <a:spAutoFit/>
          </a:bodyPr>
          <a:lstStyle/>
          <a:p>
            <a:r>
              <a:rPr lang="lv-LV" dirty="0"/>
              <a:t>Globalizācija</a:t>
            </a:r>
            <a:endParaRPr lang="en-US" dirty="0"/>
          </a:p>
        </p:txBody>
      </p:sp>
      <p:sp>
        <p:nvSpPr>
          <p:cNvPr id="15" name="TextBox 14"/>
          <p:cNvSpPr txBox="1"/>
          <p:nvPr/>
        </p:nvSpPr>
        <p:spPr>
          <a:xfrm>
            <a:off x="9888527" y="2658399"/>
            <a:ext cx="1183337" cy="369332"/>
          </a:xfrm>
          <a:prstGeom prst="rect">
            <a:avLst/>
          </a:prstGeom>
          <a:noFill/>
        </p:spPr>
        <p:txBody>
          <a:bodyPr wrap="none" rtlCol="0">
            <a:spAutoFit/>
          </a:bodyPr>
          <a:lstStyle/>
          <a:p>
            <a:r>
              <a:rPr lang="lv-LV" dirty="0"/>
              <a:t>Migrācija</a:t>
            </a:r>
            <a:endParaRPr lang="en-US" dirty="0"/>
          </a:p>
        </p:txBody>
      </p:sp>
      <p:sp>
        <p:nvSpPr>
          <p:cNvPr id="16" name="TextBox 15"/>
          <p:cNvSpPr txBox="1"/>
          <p:nvPr/>
        </p:nvSpPr>
        <p:spPr>
          <a:xfrm>
            <a:off x="1211897" y="1652456"/>
            <a:ext cx="2132315" cy="369332"/>
          </a:xfrm>
          <a:prstGeom prst="rect">
            <a:avLst/>
          </a:prstGeom>
          <a:noFill/>
        </p:spPr>
        <p:txBody>
          <a:bodyPr wrap="none" rtlCol="0">
            <a:spAutoFit/>
          </a:bodyPr>
          <a:lstStyle/>
          <a:p>
            <a:r>
              <a:rPr lang="lv-LV" dirty="0"/>
              <a:t>Klimata pārmaiņas</a:t>
            </a:r>
            <a:endParaRPr lang="en-US" dirty="0"/>
          </a:p>
        </p:txBody>
      </p:sp>
      <p:sp>
        <p:nvSpPr>
          <p:cNvPr id="17" name="TextBox 16"/>
          <p:cNvSpPr txBox="1"/>
          <p:nvPr/>
        </p:nvSpPr>
        <p:spPr>
          <a:xfrm>
            <a:off x="377667" y="6047065"/>
            <a:ext cx="4638788" cy="369332"/>
          </a:xfrm>
          <a:prstGeom prst="rect">
            <a:avLst/>
          </a:prstGeom>
          <a:noFill/>
        </p:spPr>
        <p:txBody>
          <a:bodyPr wrap="square" rtlCol="0">
            <a:spAutoFit/>
          </a:bodyPr>
          <a:lstStyle/>
          <a:p>
            <a:r>
              <a:rPr lang="lv-LV" dirty="0"/>
              <a:t>Ekonomikas ilgtspēja – aprites ekonomika</a:t>
            </a:r>
            <a:endParaRPr lang="en-US" dirty="0"/>
          </a:p>
        </p:txBody>
      </p:sp>
      <p:sp>
        <p:nvSpPr>
          <p:cNvPr id="18" name="TextBox 17"/>
          <p:cNvSpPr txBox="1"/>
          <p:nvPr/>
        </p:nvSpPr>
        <p:spPr>
          <a:xfrm>
            <a:off x="689725" y="3561038"/>
            <a:ext cx="1752146" cy="646331"/>
          </a:xfrm>
          <a:prstGeom prst="rect">
            <a:avLst/>
          </a:prstGeom>
          <a:noFill/>
        </p:spPr>
        <p:txBody>
          <a:bodyPr wrap="none" rtlCol="0">
            <a:spAutoFit/>
          </a:bodyPr>
          <a:lstStyle/>
          <a:p>
            <a:r>
              <a:rPr lang="lv-LV" dirty="0"/>
              <a:t>Dabas resursu </a:t>
            </a:r>
          </a:p>
          <a:p>
            <a:r>
              <a:rPr lang="lv-LV" dirty="0"/>
              <a:t>pieejamība</a:t>
            </a:r>
            <a:endParaRPr lang="en-US" dirty="0"/>
          </a:p>
        </p:txBody>
      </p:sp>
      <p:sp>
        <p:nvSpPr>
          <p:cNvPr id="21" name="TextBox 20"/>
          <p:cNvSpPr txBox="1"/>
          <p:nvPr/>
        </p:nvSpPr>
        <p:spPr>
          <a:xfrm>
            <a:off x="9309917" y="1121475"/>
            <a:ext cx="1869904" cy="923330"/>
          </a:xfrm>
          <a:prstGeom prst="rect">
            <a:avLst/>
          </a:prstGeom>
          <a:noFill/>
        </p:spPr>
        <p:txBody>
          <a:bodyPr wrap="square" rtlCol="0">
            <a:spAutoFit/>
          </a:bodyPr>
          <a:lstStyle/>
          <a:p>
            <a:r>
              <a:rPr lang="lv-LV" dirty="0"/>
              <a:t>Starppaaudžu un starpkultūru saskarsme</a:t>
            </a:r>
            <a:endParaRPr lang="en-US" dirty="0"/>
          </a:p>
        </p:txBody>
      </p:sp>
      <p:sp>
        <p:nvSpPr>
          <p:cNvPr id="22" name="TextBox 21"/>
          <p:cNvSpPr txBox="1"/>
          <p:nvPr/>
        </p:nvSpPr>
        <p:spPr>
          <a:xfrm>
            <a:off x="753732" y="2720225"/>
            <a:ext cx="2579232" cy="369332"/>
          </a:xfrm>
          <a:prstGeom prst="rect">
            <a:avLst/>
          </a:prstGeom>
          <a:noFill/>
        </p:spPr>
        <p:txBody>
          <a:bodyPr wrap="none" rtlCol="0">
            <a:spAutoFit/>
          </a:bodyPr>
          <a:lstStyle/>
          <a:p>
            <a:r>
              <a:rPr lang="lv-LV" dirty="0"/>
              <a:t>Ilgtspējīgs dzīvesveids</a:t>
            </a:r>
            <a:endParaRPr lang="en-US" dirty="0"/>
          </a:p>
        </p:txBody>
      </p:sp>
    </p:spTree>
    <p:extLst>
      <p:ext uri="{BB962C8B-B14F-4D97-AF65-F5344CB8AC3E}">
        <p14:creationId xmlns:p14="http://schemas.microsoft.com/office/powerpoint/2010/main" val="8022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639278" y="149146"/>
            <a:ext cx="7620000" cy="6858000"/>
          </a:xfrm>
          <a:prstGeom prst="rect">
            <a:avLst/>
          </a:prstGeom>
        </p:spPr>
      </p:pic>
      <p:sp>
        <p:nvSpPr>
          <p:cNvPr id="2" name="Title 1"/>
          <p:cNvSpPr>
            <a:spLocks noGrp="1"/>
          </p:cNvSpPr>
          <p:nvPr>
            <p:ph type="title"/>
          </p:nvPr>
        </p:nvSpPr>
        <p:spPr/>
        <p:txBody>
          <a:bodyPr/>
          <a:lstStyle/>
          <a:p>
            <a:r>
              <a:rPr lang="lv-LV" dirty="0"/>
              <a:t>Mūžizglītības dimensijas</a:t>
            </a:r>
            <a:endParaRPr lang="en-US" dirty="0"/>
          </a:p>
        </p:txBody>
      </p:sp>
      <p:cxnSp>
        <p:nvCxnSpPr>
          <p:cNvPr id="9" name="Straight Arrow Connector 8"/>
          <p:cNvCxnSpPr/>
          <p:nvPr/>
        </p:nvCxnSpPr>
        <p:spPr>
          <a:xfrm flipV="1">
            <a:off x="5096482" y="1964724"/>
            <a:ext cx="0" cy="43994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a:off x="5096482" y="6364162"/>
            <a:ext cx="443607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H="1">
            <a:off x="5132183" y="803189"/>
            <a:ext cx="6643807" cy="55609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rot="16200000">
            <a:off x="4561607" y="3639928"/>
            <a:ext cx="1367682" cy="369332"/>
          </a:xfrm>
          <a:prstGeom prst="rect">
            <a:avLst/>
          </a:prstGeom>
          <a:noFill/>
        </p:spPr>
        <p:txBody>
          <a:bodyPr wrap="none" rtlCol="0">
            <a:spAutoFit/>
          </a:bodyPr>
          <a:lstStyle/>
          <a:p>
            <a:r>
              <a:rPr lang="lv-LV" dirty="0"/>
              <a:t>Mūžu plaša</a:t>
            </a:r>
            <a:endParaRPr lang="en-US" dirty="0"/>
          </a:p>
        </p:txBody>
      </p:sp>
      <p:sp>
        <p:nvSpPr>
          <p:cNvPr id="19" name="TextBox 18"/>
          <p:cNvSpPr txBox="1"/>
          <p:nvPr/>
        </p:nvSpPr>
        <p:spPr>
          <a:xfrm>
            <a:off x="7041719" y="5994830"/>
            <a:ext cx="1281505" cy="369332"/>
          </a:xfrm>
          <a:prstGeom prst="rect">
            <a:avLst/>
          </a:prstGeom>
          <a:noFill/>
        </p:spPr>
        <p:txBody>
          <a:bodyPr wrap="none" rtlCol="0">
            <a:spAutoFit/>
          </a:bodyPr>
          <a:lstStyle/>
          <a:p>
            <a:r>
              <a:rPr lang="lv-LV" dirty="0"/>
              <a:t>Mūžu gara</a:t>
            </a:r>
            <a:endParaRPr lang="en-US" dirty="0"/>
          </a:p>
        </p:txBody>
      </p:sp>
      <p:sp>
        <p:nvSpPr>
          <p:cNvPr id="20" name="TextBox 19"/>
          <p:cNvSpPr txBox="1"/>
          <p:nvPr/>
        </p:nvSpPr>
        <p:spPr>
          <a:xfrm rot="19204527">
            <a:off x="7735544" y="2876435"/>
            <a:ext cx="1175361" cy="646331"/>
          </a:xfrm>
          <a:prstGeom prst="rect">
            <a:avLst/>
          </a:prstGeom>
          <a:noFill/>
        </p:spPr>
        <p:txBody>
          <a:bodyPr wrap="square" rtlCol="0">
            <a:spAutoFit/>
          </a:bodyPr>
          <a:lstStyle/>
          <a:p>
            <a:r>
              <a:rPr lang="lv-LV" dirty="0"/>
              <a:t>Mūžu dziļa</a:t>
            </a:r>
            <a:endParaRPr lang="en-US" dirty="0"/>
          </a:p>
        </p:txBody>
      </p:sp>
      <p:sp>
        <p:nvSpPr>
          <p:cNvPr id="24" name="TextBox 23"/>
          <p:cNvSpPr txBox="1"/>
          <p:nvPr/>
        </p:nvSpPr>
        <p:spPr>
          <a:xfrm>
            <a:off x="528587" y="5594720"/>
            <a:ext cx="4092841" cy="1169551"/>
          </a:xfrm>
          <a:prstGeom prst="rect">
            <a:avLst/>
          </a:prstGeom>
          <a:noFill/>
        </p:spPr>
        <p:txBody>
          <a:bodyPr wrap="square" rtlCol="0">
            <a:spAutoFit/>
          </a:bodyPr>
          <a:lstStyle/>
          <a:p>
            <a:r>
              <a:rPr lang="lv-LV" sz="1400" dirty="0"/>
              <a:t>Līdzās mācīšanai mūža garumā un mūža plašumā nostājas dimensija – mūžu dziļā mācīšanās, kas ir ļoti saistāma ar motivāciju jeb atbildi – kāpēc un kā mācīties. </a:t>
            </a:r>
          </a:p>
          <a:p>
            <a:endParaRPr lang="en-US" sz="1400" dirty="0"/>
          </a:p>
        </p:txBody>
      </p:sp>
    </p:spTree>
    <p:extLst>
      <p:ext uri="{BB962C8B-B14F-4D97-AF65-F5344CB8AC3E}">
        <p14:creationId xmlns:p14="http://schemas.microsoft.com/office/powerpoint/2010/main" val="394325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C7A1-D7CA-46CE-9B8E-3B6DF22BC6E6}"/>
              </a:ext>
            </a:extLst>
          </p:cNvPr>
          <p:cNvSpPr>
            <a:spLocks noGrp="1"/>
          </p:cNvSpPr>
          <p:nvPr>
            <p:ph type="title"/>
          </p:nvPr>
        </p:nvSpPr>
        <p:spPr/>
        <p:txBody>
          <a:bodyPr/>
          <a:lstStyle/>
          <a:p>
            <a:r>
              <a:rPr lang="lv-LV" sz="2800" dirty="0"/>
              <a:t>Mūžizglītības dimensijas: dziļums</a:t>
            </a:r>
            <a:endParaRPr lang="en-US" sz="2800" dirty="0"/>
          </a:p>
        </p:txBody>
      </p:sp>
      <p:grpSp>
        <p:nvGrpSpPr>
          <p:cNvPr id="6" name="Group 18"/>
          <p:cNvGrpSpPr>
            <a:grpSpLocks/>
          </p:cNvGrpSpPr>
          <p:nvPr/>
        </p:nvGrpSpPr>
        <p:grpSpPr bwMode="auto">
          <a:xfrm>
            <a:off x="5258692" y="103908"/>
            <a:ext cx="5936177" cy="3909635"/>
            <a:chOff x="1524000" y="342900"/>
            <a:chExt cx="6376988" cy="4446588"/>
          </a:xfrm>
        </p:grpSpPr>
        <p:sp>
          <p:nvSpPr>
            <p:cNvPr id="7" name="Flowchart: Process 6"/>
            <p:cNvSpPr/>
            <p:nvPr/>
          </p:nvSpPr>
          <p:spPr>
            <a:xfrm>
              <a:off x="1828800" y="1866900"/>
              <a:ext cx="1143000" cy="1620838"/>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lv-LV" sz="1600" dirty="0"/>
                <a:t>Mācīties zināt</a:t>
              </a:r>
              <a:br>
                <a:rPr lang="lv-LV" sz="1600" dirty="0"/>
              </a:br>
              <a:endParaRPr lang="lv-LV" sz="1600" dirty="0"/>
            </a:p>
            <a:p>
              <a:pPr algn="ctr">
                <a:defRPr/>
              </a:pPr>
              <a:endParaRPr lang="lv-LV" sz="1600" dirty="0"/>
            </a:p>
          </p:txBody>
        </p:sp>
        <p:sp>
          <p:nvSpPr>
            <p:cNvPr id="8" name="Flowchart: Process 7"/>
            <p:cNvSpPr/>
            <p:nvPr/>
          </p:nvSpPr>
          <p:spPr>
            <a:xfrm>
              <a:off x="4876801" y="1866900"/>
              <a:ext cx="1081087" cy="1620838"/>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lv-LV" sz="1600" dirty="0"/>
                <a:t>Mācīties būt</a:t>
              </a:r>
              <a:br>
                <a:rPr lang="lv-LV" sz="1600" dirty="0"/>
              </a:br>
              <a:endParaRPr lang="lv-LV" sz="1600" dirty="0"/>
            </a:p>
            <a:p>
              <a:pPr algn="ctr">
                <a:defRPr/>
              </a:pPr>
              <a:endParaRPr lang="lv-LV" sz="1600" dirty="0"/>
            </a:p>
          </p:txBody>
        </p:sp>
        <p:sp>
          <p:nvSpPr>
            <p:cNvPr id="9" name="Flowchart: Process 8"/>
            <p:cNvSpPr/>
            <p:nvPr/>
          </p:nvSpPr>
          <p:spPr>
            <a:xfrm>
              <a:off x="3352800" y="1866900"/>
              <a:ext cx="1079500" cy="1620838"/>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br>
                <a:rPr lang="lv-LV" sz="1600" dirty="0"/>
              </a:br>
              <a:r>
                <a:rPr lang="lv-LV" sz="1600" dirty="0"/>
                <a:t>Mācīties dzīvot kopā</a:t>
              </a:r>
              <a:br>
                <a:rPr lang="lv-LV" sz="1600" dirty="0"/>
              </a:br>
              <a:endParaRPr lang="lv-LV" sz="1600" dirty="0"/>
            </a:p>
            <a:p>
              <a:pPr algn="ctr">
                <a:defRPr/>
              </a:pPr>
              <a:endParaRPr lang="lv-LV" sz="1600" dirty="0"/>
            </a:p>
          </p:txBody>
        </p:sp>
        <p:sp>
          <p:nvSpPr>
            <p:cNvPr id="10" name="Flowchart: Process 9"/>
            <p:cNvSpPr/>
            <p:nvPr/>
          </p:nvSpPr>
          <p:spPr>
            <a:xfrm>
              <a:off x="6324601" y="1866900"/>
              <a:ext cx="1079500" cy="1620838"/>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lv-LV" sz="1600" dirty="0"/>
                <a:t>Mācīties darīt </a:t>
              </a:r>
              <a:br>
                <a:rPr lang="lv-LV" sz="1600" dirty="0"/>
              </a:br>
              <a:endParaRPr lang="lv-LV" sz="1600" dirty="0"/>
            </a:p>
            <a:p>
              <a:pPr algn="ctr">
                <a:defRPr/>
              </a:pPr>
              <a:endParaRPr lang="lv-LV" sz="1600" dirty="0"/>
            </a:p>
          </p:txBody>
        </p:sp>
        <p:sp>
          <p:nvSpPr>
            <p:cNvPr id="11" name="Flowchart: Process 10"/>
            <p:cNvSpPr/>
            <p:nvPr/>
          </p:nvSpPr>
          <p:spPr>
            <a:xfrm>
              <a:off x="1524000" y="4229100"/>
              <a:ext cx="2232025" cy="5397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600" i="1" dirty="0"/>
            </a:p>
            <a:p>
              <a:pPr algn="ctr">
                <a:defRPr/>
              </a:pPr>
              <a:endParaRPr lang="lv-LV" sz="1600" i="1" dirty="0"/>
            </a:p>
            <a:p>
              <a:pPr algn="ctr">
                <a:defRPr/>
              </a:pPr>
              <a:endParaRPr lang="lv-LV" sz="1600" i="1" dirty="0"/>
            </a:p>
            <a:p>
              <a:pPr algn="ctr">
                <a:defRPr/>
              </a:pPr>
              <a:r>
                <a:rPr lang="lv-LV" sz="1600" i="1" dirty="0"/>
                <a:t>Mācīties mācīties</a:t>
              </a:r>
              <a:br>
                <a:rPr lang="lv-LV" sz="1600" i="1" dirty="0"/>
              </a:br>
              <a:br>
                <a:rPr lang="lv-LV" sz="1600" i="1" dirty="0"/>
              </a:br>
              <a:endParaRPr lang="lv-LV" sz="1600" dirty="0"/>
            </a:p>
            <a:p>
              <a:pPr algn="ctr">
                <a:defRPr/>
              </a:pPr>
              <a:endParaRPr lang="lv-LV" sz="1600" dirty="0"/>
            </a:p>
          </p:txBody>
        </p:sp>
        <p:sp>
          <p:nvSpPr>
            <p:cNvPr id="12" name="Flowchart: Process 11"/>
            <p:cNvSpPr/>
            <p:nvPr/>
          </p:nvSpPr>
          <p:spPr>
            <a:xfrm>
              <a:off x="3962400" y="4229100"/>
              <a:ext cx="1978025" cy="5603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br>
                <a:rPr lang="lv-LV" sz="1600" i="1" dirty="0"/>
              </a:br>
              <a:endParaRPr lang="lv-LV" sz="1600" i="1" dirty="0"/>
            </a:p>
            <a:p>
              <a:pPr algn="ctr">
                <a:defRPr/>
              </a:pPr>
              <a:r>
                <a:rPr lang="lv-LV" sz="1600" i="1" dirty="0"/>
                <a:t>Mācīties pārveidot</a:t>
              </a:r>
              <a:br>
                <a:rPr lang="lv-LV" sz="1600" i="1" dirty="0"/>
              </a:br>
              <a:endParaRPr lang="lv-LV" sz="1600" dirty="0"/>
            </a:p>
            <a:p>
              <a:pPr algn="ctr">
                <a:defRPr/>
              </a:pPr>
              <a:endParaRPr lang="lv-LV" sz="1600" dirty="0"/>
            </a:p>
          </p:txBody>
        </p:sp>
        <p:sp>
          <p:nvSpPr>
            <p:cNvPr id="13" name="Flowchart: Process 12"/>
            <p:cNvSpPr/>
            <p:nvPr/>
          </p:nvSpPr>
          <p:spPr>
            <a:xfrm>
              <a:off x="6172201" y="4229100"/>
              <a:ext cx="1728787" cy="5397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600" i="1" dirty="0"/>
            </a:p>
            <a:p>
              <a:pPr algn="ctr">
                <a:defRPr/>
              </a:pPr>
              <a:endParaRPr lang="lv-LV" sz="1600" i="1" dirty="0"/>
            </a:p>
            <a:p>
              <a:pPr algn="ctr">
                <a:defRPr/>
              </a:pPr>
              <a:r>
                <a:rPr lang="lv-LV" sz="1600" i="1" dirty="0"/>
                <a:t>Mācīties kļūt</a:t>
              </a:r>
              <a:br>
                <a:rPr lang="lv-LV" sz="1600" i="1" dirty="0"/>
              </a:br>
              <a:endParaRPr lang="lv-LV" sz="1600" dirty="0"/>
            </a:p>
            <a:p>
              <a:pPr algn="ctr">
                <a:defRPr/>
              </a:pPr>
              <a:endParaRPr lang="lv-LV" sz="1600" dirty="0"/>
            </a:p>
          </p:txBody>
        </p:sp>
        <p:sp>
          <p:nvSpPr>
            <p:cNvPr id="14" name="Isosceles Triangle 13"/>
            <p:cNvSpPr/>
            <p:nvPr/>
          </p:nvSpPr>
          <p:spPr>
            <a:xfrm>
              <a:off x="1905000" y="342900"/>
              <a:ext cx="5472113" cy="1379538"/>
            </a:xfrm>
            <a:prstGeom prst="triangl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lv-LV" sz="2000" dirty="0">
                  <a:solidFill>
                    <a:schemeClr val="bg1"/>
                  </a:solidFill>
                </a:rPr>
                <a:t>“Mācīšanās ir zelts” </a:t>
              </a:r>
            </a:p>
          </p:txBody>
        </p:sp>
        <p:sp>
          <p:nvSpPr>
            <p:cNvPr id="15" name="Up Arrow 14"/>
            <p:cNvSpPr/>
            <p:nvPr/>
          </p:nvSpPr>
          <p:spPr>
            <a:xfrm>
              <a:off x="2438400" y="3619500"/>
              <a:ext cx="1295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600"/>
            </a:p>
          </p:txBody>
        </p:sp>
        <p:sp>
          <p:nvSpPr>
            <p:cNvPr id="16" name="Up Arrow 15"/>
            <p:cNvSpPr/>
            <p:nvPr/>
          </p:nvSpPr>
          <p:spPr>
            <a:xfrm>
              <a:off x="4038600" y="3619500"/>
              <a:ext cx="1295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600"/>
            </a:p>
          </p:txBody>
        </p:sp>
        <p:sp>
          <p:nvSpPr>
            <p:cNvPr id="17" name="Up Arrow 16"/>
            <p:cNvSpPr/>
            <p:nvPr/>
          </p:nvSpPr>
          <p:spPr>
            <a:xfrm>
              <a:off x="5562601" y="3619500"/>
              <a:ext cx="12192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sz="1600"/>
            </a:p>
          </p:txBody>
        </p:sp>
      </p:grpSp>
      <p:sp>
        <p:nvSpPr>
          <p:cNvPr id="32" name="Rectangle 31"/>
          <p:cNvSpPr/>
          <p:nvPr/>
        </p:nvSpPr>
        <p:spPr>
          <a:xfrm>
            <a:off x="653143" y="5432839"/>
            <a:ext cx="7967041" cy="923330"/>
          </a:xfrm>
          <a:prstGeom prst="rect">
            <a:avLst/>
          </a:prstGeom>
          <a:solidFill>
            <a:schemeClr val="accent3">
              <a:lumMod val="20000"/>
              <a:lumOff val="80000"/>
            </a:schemeClr>
          </a:solidFill>
        </p:spPr>
        <p:txBody>
          <a:bodyPr wrap="square">
            <a:spAutoFit/>
          </a:bodyPr>
          <a:lstStyle/>
          <a:p>
            <a:pPr marL="285750" indent="-285750">
              <a:buFont typeface="Arial" panose="020B0604020202020204" pitchFamily="34" charset="0"/>
              <a:buChar char="•"/>
            </a:pPr>
            <a:r>
              <a:rPr lang="lv-LV" dirty="0"/>
              <a:t>Kā stiprināt pašas mācīšanās prasmes jeb “mācīties </a:t>
            </a:r>
            <a:r>
              <a:rPr lang="lv-LV" dirty="0" err="1"/>
              <a:t>mācīties</a:t>
            </a:r>
            <a:r>
              <a:rPr lang="lv-LV" dirty="0"/>
              <a:t>”? </a:t>
            </a:r>
          </a:p>
          <a:p>
            <a:pPr marL="285750" indent="-285750">
              <a:buFont typeface="Arial" panose="020B0604020202020204" pitchFamily="34" charset="0"/>
              <a:buChar char="•"/>
            </a:pPr>
            <a:r>
              <a:rPr lang="lv-LV" dirty="0"/>
              <a:t>Kā mērķtiecīgi nonākt līdz savam labākajam “es” jeb “mācīties kļūt”?</a:t>
            </a:r>
          </a:p>
          <a:p>
            <a:pPr marL="285750" indent="-285750">
              <a:buFont typeface="Arial" panose="020B0604020202020204" pitchFamily="34" charset="0"/>
              <a:buChar char="•"/>
            </a:pPr>
            <a:r>
              <a:rPr lang="lv-LV" dirty="0"/>
              <a:t>Kā veicināt pozitīvas pārmaiņas jeb “mācīties pārveidot sevi, sabiedrību un vidi”?</a:t>
            </a:r>
          </a:p>
        </p:txBody>
      </p:sp>
      <p:sp>
        <p:nvSpPr>
          <p:cNvPr id="4" name="TextBox 3"/>
          <p:cNvSpPr txBox="1"/>
          <p:nvPr/>
        </p:nvSpPr>
        <p:spPr>
          <a:xfrm>
            <a:off x="9589890" y="4196392"/>
            <a:ext cx="1965218" cy="954107"/>
          </a:xfrm>
          <a:prstGeom prst="rect">
            <a:avLst/>
          </a:prstGeom>
          <a:noFill/>
        </p:spPr>
        <p:txBody>
          <a:bodyPr wrap="square" rtlCol="0">
            <a:spAutoFit/>
          </a:bodyPr>
          <a:lstStyle/>
          <a:p>
            <a:pPr algn="ctr"/>
            <a:r>
              <a:rPr lang="lv-LV" sz="1400" b="1" dirty="0"/>
              <a:t>Iniciatīva</a:t>
            </a:r>
            <a:r>
              <a:rPr lang="lv-LV" sz="1400" dirty="0"/>
              <a:t>, izturība, atbildība, riska uzņemšanās, </a:t>
            </a:r>
            <a:r>
              <a:rPr lang="lv-LV" sz="1400" b="1" dirty="0"/>
              <a:t>radošums</a:t>
            </a:r>
            <a:r>
              <a:rPr lang="lv-LV" sz="1400" dirty="0"/>
              <a:t>.</a:t>
            </a:r>
          </a:p>
          <a:p>
            <a:pPr algn="ctr"/>
            <a:endParaRPr lang="en-US" sz="1400" dirty="0"/>
          </a:p>
        </p:txBody>
      </p:sp>
      <p:sp>
        <p:nvSpPr>
          <p:cNvPr id="18" name="TextBox 17"/>
          <p:cNvSpPr txBox="1"/>
          <p:nvPr/>
        </p:nvSpPr>
        <p:spPr>
          <a:xfrm>
            <a:off x="5258692" y="4196392"/>
            <a:ext cx="1965218" cy="954107"/>
          </a:xfrm>
          <a:prstGeom prst="rect">
            <a:avLst/>
          </a:prstGeom>
          <a:noFill/>
        </p:spPr>
        <p:txBody>
          <a:bodyPr wrap="square" rtlCol="0">
            <a:spAutoFit/>
          </a:bodyPr>
          <a:lstStyle/>
          <a:p>
            <a:pPr algn="ctr"/>
            <a:r>
              <a:rPr lang="lv-LV" sz="1400" dirty="0"/>
              <a:t>Mācīšanās vadīšana, organizēšana, </a:t>
            </a:r>
            <a:r>
              <a:rPr lang="lv-LV" sz="1400" b="1" dirty="0"/>
              <a:t>baiļu no neveiksmes pārvarēšana </a:t>
            </a:r>
            <a:r>
              <a:rPr lang="lv-LV" sz="1400" dirty="0"/>
              <a:t>u.c.</a:t>
            </a:r>
          </a:p>
        </p:txBody>
      </p:sp>
      <p:sp>
        <p:nvSpPr>
          <p:cNvPr id="19" name="TextBox 18"/>
          <p:cNvSpPr txBox="1"/>
          <p:nvPr/>
        </p:nvSpPr>
        <p:spPr>
          <a:xfrm>
            <a:off x="7471287" y="4187591"/>
            <a:ext cx="1965218" cy="1169551"/>
          </a:xfrm>
          <a:prstGeom prst="rect">
            <a:avLst/>
          </a:prstGeom>
          <a:noFill/>
        </p:spPr>
        <p:txBody>
          <a:bodyPr wrap="square" rtlCol="0">
            <a:spAutoFit/>
          </a:bodyPr>
          <a:lstStyle/>
          <a:p>
            <a:pPr algn="ctr"/>
            <a:r>
              <a:rPr lang="lv-LV" sz="1400" dirty="0"/>
              <a:t>Sadarbība, komunikācija, neformālā mācīšanās, produktivitāte un </a:t>
            </a:r>
            <a:r>
              <a:rPr lang="lv-LV" sz="1400" b="1" dirty="0"/>
              <a:t>satura radīšana</a:t>
            </a:r>
            <a:r>
              <a:rPr lang="lv-LV" sz="1400" dirty="0"/>
              <a:t>.</a:t>
            </a:r>
            <a:endParaRPr lang="en-US" sz="1400" dirty="0"/>
          </a:p>
        </p:txBody>
      </p:sp>
      <p:sp>
        <p:nvSpPr>
          <p:cNvPr id="5" name="TextBox 4"/>
          <p:cNvSpPr txBox="1"/>
          <p:nvPr/>
        </p:nvSpPr>
        <p:spPr>
          <a:xfrm>
            <a:off x="2981218" y="6570071"/>
            <a:ext cx="9236503" cy="307777"/>
          </a:xfrm>
          <a:prstGeom prst="rect">
            <a:avLst/>
          </a:prstGeom>
          <a:noFill/>
        </p:spPr>
        <p:txBody>
          <a:bodyPr wrap="none" rtlCol="0">
            <a:spAutoFit/>
          </a:bodyPr>
          <a:lstStyle/>
          <a:p>
            <a:r>
              <a:rPr lang="en-US" sz="1400" dirty="0"/>
              <a:t>The Futures of learning : what kind of learning for the 21st century?</a:t>
            </a:r>
            <a:r>
              <a:rPr lang="lv-LV" sz="1400" dirty="0"/>
              <a:t>: https://unesdoc.unesco.org/ark:/48223/pf0000242996</a:t>
            </a:r>
            <a:endParaRPr lang="en-US" sz="1400" dirty="0"/>
          </a:p>
        </p:txBody>
      </p:sp>
    </p:spTree>
    <p:extLst>
      <p:ext uri="{BB962C8B-B14F-4D97-AF65-F5344CB8AC3E}">
        <p14:creationId xmlns:p14="http://schemas.microsoft.com/office/powerpoint/2010/main" val="280974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71157590"/>
              </p:ext>
            </p:extLst>
          </p:nvPr>
        </p:nvGraphicFramePr>
        <p:xfrm>
          <a:off x="2312988" y="3677880"/>
          <a:ext cx="7834312" cy="2443353"/>
        </p:xfrm>
        <a:graphic>
          <a:graphicData uri="http://schemas.openxmlformats.org/drawingml/2006/table">
            <a:tbl>
              <a:tblPr firstRow="1" firstCol="1" bandRow="1">
                <a:tableStyleId>{5C22544A-7EE6-4342-B048-85BDC9FD1C3A}</a:tableStyleId>
              </a:tblPr>
              <a:tblGrid>
                <a:gridCol w="1958264">
                  <a:extLst>
                    <a:ext uri="{9D8B030D-6E8A-4147-A177-3AD203B41FA5}">
                      <a16:colId xmlns:a16="http://schemas.microsoft.com/office/drawing/2014/main" val="20000"/>
                    </a:ext>
                  </a:extLst>
                </a:gridCol>
                <a:gridCol w="1958264">
                  <a:extLst>
                    <a:ext uri="{9D8B030D-6E8A-4147-A177-3AD203B41FA5}">
                      <a16:colId xmlns:a16="http://schemas.microsoft.com/office/drawing/2014/main" val="20001"/>
                    </a:ext>
                  </a:extLst>
                </a:gridCol>
                <a:gridCol w="1958892">
                  <a:extLst>
                    <a:ext uri="{9D8B030D-6E8A-4147-A177-3AD203B41FA5}">
                      <a16:colId xmlns:a16="http://schemas.microsoft.com/office/drawing/2014/main" val="20002"/>
                    </a:ext>
                  </a:extLst>
                </a:gridCol>
                <a:gridCol w="1958892">
                  <a:extLst>
                    <a:ext uri="{9D8B030D-6E8A-4147-A177-3AD203B41FA5}">
                      <a16:colId xmlns:a16="http://schemas.microsoft.com/office/drawing/2014/main" val="20003"/>
                    </a:ext>
                  </a:extLst>
                </a:gridCol>
              </a:tblGrid>
              <a:tr h="1965324">
                <a:tc>
                  <a:txBody>
                    <a:bodyPr/>
                    <a:lstStyle/>
                    <a:p>
                      <a:pPr algn="ctr">
                        <a:lnSpc>
                          <a:spcPct val="115000"/>
                        </a:lnSpc>
                        <a:spcAft>
                          <a:spcPts val="0"/>
                        </a:spcAft>
                      </a:pPr>
                      <a:r>
                        <a:rPr lang="lv-LV" sz="1000" dirty="0">
                          <a:solidFill>
                            <a:schemeClr val="tx1"/>
                          </a:solidFill>
                          <a:effectLst/>
                        </a:rPr>
                        <a:t>Ekonomika un darba tirgus kopienā</a:t>
                      </a:r>
                      <a:endParaRPr lang="lv-LV" sz="1100" dirty="0">
                        <a:solidFill>
                          <a:schemeClr val="tx1"/>
                        </a:solidFill>
                        <a:effectLst/>
                      </a:endParaRPr>
                    </a:p>
                    <a:p>
                      <a:pPr algn="ctr">
                        <a:lnSpc>
                          <a:spcPct val="115000"/>
                        </a:lnSpc>
                        <a:spcAft>
                          <a:spcPts val="0"/>
                        </a:spcAft>
                      </a:pPr>
                      <a:r>
                        <a:rPr lang="lv-LV" sz="1000" dirty="0">
                          <a:solidFill>
                            <a:schemeClr val="tx1"/>
                          </a:solidFill>
                          <a:effectLst/>
                        </a:rPr>
                        <a:t> </a:t>
                      </a:r>
                      <a:endParaRPr lang="lv-LV" sz="1100" dirty="0">
                        <a:solidFill>
                          <a:schemeClr val="tx1"/>
                        </a:solidFill>
                        <a:effectLst/>
                      </a:endParaRPr>
                    </a:p>
                    <a:p>
                      <a:pPr algn="ctr">
                        <a:lnSpc>
                          <a:spcPct val="115000"/>
                        </a:lnSpc>
                        <a:spcAft>
                          <a:spcPts val="0"/>
                        </a:spcAft>
                      </a:pPr>
                      <a:r>
                        <a:rPr lang="lv-LV" sz="1000" dirty="0" err="1">
                          <a:solidFill>
                            <a:schemeClr val="tx1"/>
                          </a:solidFill>
                          <a:effectLst/>
                        </a:rPr>
                        <a:t>Sociālkulturālie</a:t>
                      </a:r>
                      <a:r>
                        <a:rPr lang="lv-LV" sz="1000" dirty="0">
                          <a:solidFill>
                            <a:schemeClr val="tx1"/>
                          </a:solidFill>
                          <a:effectLst/>
                        </a:rPr>
                        <a:t> un reliģiskie aspekti</a:t>
                      </a:r>
                      <a:endParaRPr lang="lv-LV" sz="1100" dirty="0">
                        <a:solidFill>
                          <a:schemeClr val="tx1"/>
                        </a:solidFill>
                        <a:effectLst/>
                      </a:endParaRPr>
                    </a:p>
                    <a:p>
                      <a:pPr algn="ctr">
                        <a:lnSpc>
                          <a:spcPct val="115000"/>
                        </a:lnSpc>
                        <a:spcAft>
                          <a:spcPts val="0"/>
                        </a:spcAft>
                      </a:pPr>
                      <a:r>
                        <a:rPr lang="lv-LV" sz="1000" dirty="0">
                          <a:solidFill>
                            <a:schemeClr val="tx1"/>
                          </a:solidFill>
                          <a:effectLst/>
                        </a:rPr>
                        <a:t> </a:t>
                      </a:r>
                      <a:endParaRPr lang="lv-LV" sz="1100" dirty="0">
                        <a:solidFill>
                          <a:schemeClr val="tx1"/>
                        </a:solidFill>
                        <a:effectLst/>
                      </a:endParaRPr>
                    </a:p>
                    <a:p>
                      <a:pPr algn="ctr">
                        <a:lnSpc>
                          <a:spcPct val="115000"/>
                        </a:lnSpc>
                        <a:spcAft>
                          <a:spcPts val="0"/>
                        </a:spcAft>
                      </a:pPr>
                      <a:r>
                        <a:rPr lang="lv-LV" sz="1000" dirty="0">
                          <a:solidFill>
                            <a:schemeClr val="tx1"/>
                          </a:solidFill>
                          <a:effectLst/>
                        </a:rPr>
                        <a:t>Palīdzības struktūras (sociālais atbalsts)</a:t>
                      </a:r>
                      <a:endParaRPr lang="lv-LV" sz="1100" dirty="0">
                        <a:solidFill>
                          <a:schemeClr val="tx1"/>
                        </a:solidFill>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lv-LV" sz="1000" dirty="0">
                          <a:solidFill>
                            <a:schemeClr val="tx1"/>
                          </a:solidFill>
                          <a:effectLst/>
                        </a:rPr>
                        <a:t>Izglītības iegūšanas iespējas, atbalsts izglītības iegūšanai</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 </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Sabiedriskie resursi izglītībai</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 </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Skolotāju profesijas</a:t>
                      </a:r>
                      <a:r>
                        <a:rPr lang="lv-LV" sz="1000" baseline="0" dirty="0">
                          <a:solidFill>
                            <a:schemeClr val="tx1"/>
                          </a:solidFill>
                          <a:effectLst/>
                        </a:rPr>
                        <a:t> konkurētspēja </a:t>
                      </a:r>
                      <a:r>
                        <a:rPr lang="lv-LV" sz="1000" dirty="0">
                          <a:solidFill>
                            <a:schemeClr val="tx1"/>
                          </a:solidFill>
                          <a:effectLst/>
                        </a:rPr>
                        <a:t>un prestižs darba tirgū</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 </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Nacionālās pārvaldības un vadības stratēģijas</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 </a:t>
                      </a:r>
                      <a:endParaRPr lang="lv-LV" sz="1100" dirty="0">
                        <a:solidFill>
                          <a:schemeClr val="tx1"/>
                        </a:solidFill>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lv-LV" sz="1000" dirty="0">
                          <a:solidFill>
                            <a:schemeClr val="tx1"/>
                          </a:solidFill>
                          <a:effectLst/>
                        </a:rPr>
                        <a:t>Filozofiskais skatījums uz skolotāja/ skolēna attiecībām un savstarpējo mijiedarbību izglītības procesā</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 </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Attiecības ar klasesbiedriem (atbalsts)</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 </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Vecāku atbalsts</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Laiks mācībām un mājas darbiem</a:t>
                      </a:r>
                      <a:endParaRPr lang="lv-LV" sz="1100" dirty="0">
                        <a:solidFill>
                          <a:schemeClr val="tx1"/>
                        </a:solidFill>
                        <a:effectLst/>
                      </a:endParaRPr>
                    </a:p>
                    <a:p>
                      <a:pPr marL="457200" algn="ctr">
                        <a:lnSpc>
                          <a:spcPct val="115000"/>
                        </a:lnSpc>
                        <a:spcAft>
                          <a:spcPts val="0"/>
                        </a:spcAft>
                      </a:pPr>
                      <a:r>
                        <a:rPr lang="lv-LV" sz="1000" dirty="0">
                          <a:solidFill>
                            <a:schemeClr val="tx1"/>
                          </a:solidFill>
                          <a:effectLst/>
                        </a:rPr>
                        <a:t> </a:t>
                      </a:r>
                      <a:endParaRPr lang="lv-LV" sz="1100" dirty="0">
                        <a:solidFill>
                          <a:schemeClr val="tx1"/>
                        </a:solidFill>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lv-LV" sz="1000" dirty="0">
                          <a:solidFill>
                            <a:schemeClr val="tx1"/>
                          </a:solidFill>
                          <a:effectLst/>
                        </a:rPr>
                        <a:t>Valsts standarti</a:t>
                      </a:r>
                    </a:p>
                    <a:p>
                      <a:pPr marL="457200" algn="ctr">
                        <a:lnSpc>
                          <a:spcPct val="115000"/>
                        </a:lnSpc>
                        <a:spcAft>
                          <a:spcPts val="0"/>
                        </a:spcAft>
                      </a:pPr>
                      <a:r>
                        <a:rPr lang="lv-LV" sz="1000" dirty="0">
                          <a:solidFill>
                            <a:schemeClr val="tx1"/>
                          </a:solidFill>
                          <a:effectLst/>
                        </a:rPr>
                        <a:t> </a:t>
                      </a:r>
                    </a:p>
                    <a:p>
                      <a:pPr marL="457200" algn="ctr">
                        <a:lnSpc>
                          <a:spcPct val="115000"/>
                        </a:lnSpc>
                        <a:spcAft>
                          <a:spcPts val="0"/>
                        </a:spcAft>
                      </a:pPr>
                      <a:r>
                        <a:rPr lang="lv-LV" sz="1000" dirty="0">
                          <a:solidFill>
                            <a:schemeClr val="tx1"/>
                          </a:solidFill>
                          <a:effectLst/>
                        </a:rPr>
                        <a:t>Sabiedrības viedoklis (ko sabiedrība sagaida?)</a:t>
                      </a:r>
                    </a:p>
                    <a:p>
                      <a:pPr marL="457200" algn="ctr">
                        <a:lnSpc>
                          <a:spcPct val="115000"/>
                        </a:lnSpc>
                        <a:spcAft>
                          <a:spcPts val="0"/>
                        </a:spcAft>
                      </a:pPr>
                      <a:r>
                        <a:rPr lang="lv-LV" sz="1000" dirty="0">
                          <a:solidFill>
                            <a:schemeClr val="tx1"/>
                          </a:solidFill>
                          <a:effectLst/>
                        </a:rPr>
                        <a:t> </a:t>
                      </a:r>
                    </a:p>
                    <a:p>
                      <a:pPr marL="457200" algn="ctr">
                        <a:lnSpc>
                          <a:spcPct val="115000"/>
                        </a:lnSpc>
                        <a:spcAft>
                          <a:spcPts val="0"/>
                        </a:spcAft>
                      </a:pPr>
                      <a:r>
                        <a:rPr lang="lv-LV" sz="1000" dirty="0">
                          <a:solidFill>
                            <a:schemeClr val="tx1"/>
                          </a:solidFill>
                          <a:effectLst/>
                        </a:rPr>
                        <a:t>Darba tirgus pieprasījums</a:t>
                      </a:r>
                    </a:p>
                    <a:p>
                      <a:pPr marL="457200" algn="ctr">
                        <a:lnSpc>
                          <a:spcPct val="115000"/>
                        </a:lnSpc>
                        <a:spcAft>
                          <a:spcPts val="0"/>
                        </a:spcAft>
                      </a:pPr>
                      <a:r>
                        <a:rPr lang="lv-LV" sz="1000" dirty="0">
                          <a:solidFill>
                            <a:schemeClr val="tx1"/>
                          </a:solidFill>
                          <a:effectLst/>
                        </a:rPr>
                        <a:t> </a:t>
                      </a:r>
                    </a:p>
                    <a:p>
                      <a:pPr marL="457200" algn="ctr">
                        <a:lnSpc>
                          <a:spcPct val="115000"/>
                        </a:lnSpc>
                        <a:spcAft>
                          <a:spcPts val="0"/>
                        </a:spcAft>
                      </a:pPr>
                      <a:r>
                        <a:rPr lang="lv-LV" sz="1000" dirty="0">
                          <a:solidFill>
                            <a:schemeClr val="tx1"/>
                          </a:solidFill>
                          <a:effectLst/>
                        </a:rPr>
                        <a:t>Globalizācija</a:t>
                      </a:r>
                    </a:p>
                    <a:p>
                      <a:pPr marL="457200">
                        <a:lnSpc>
                          <a:spcPct val="115000"/>
                        </a:lnSpc>
                        <a:spcAft>
                          <a:spcPts val="0"/>
                        </a:spcAft>
                      </a:pPr>
                      <a:r>
                        <a:rPr lang="lv-LV" sz="1000" dirty="0">
                          <a:solidFill>
                            <a:schemeClr val="tx1"/>
                          </a:solidFill>
                          <a:effectLst/>
                        </a:rPr>
                        <a:t> </a:t>
                      </a:r>
                      <a:endParaRPr lang="lv-LV" sz="10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5" name="Rectangle 4"/>
          <p:cNvSpPr>
            <a:spLocks noChangeArrowheads="1"/>
          </p:cNvSpPr>
          <p:nvPr/>
        </p:nvSpPr>
        <p:spPr bwMode="auto">
          <a:xfrm flipH="1">
            <a:off x="1601788" y="796403"/>
            <a:ext cx="2173288" cy="1898981"/>
          </a:xfrm>
          <a:prstGeom prst="rect">
            <a:avLst/>
          </a:prstGeom>
          <a:solidFill>
            <a:schemeClr val="bg1"/>
          </a:solidFill>
          <a:ln w="19050">
            <a:solidFill>
              <a:schemeClr val="tx1">
                <a:lumMod val="50000"/>
                <a:lumOff val="50000"/>
              </a:schemeClr>
            </a:solidFill>
            <a:miter lim="800000"/>
            <a:headEnd/>
            <a:tailEnd/>
          </a:ln>
          <a:effectLst>
            <a:outerShdw blurRad="50800" dist="38100" dir="2700000" sx="100500" sy="100500" algn="tl" rotWithShape="0">
              <a:prstClr val="black">
                <a:alpha val="40000"/>
              </a:prstClr>
            </a:outerShdw>
          </a:effectLst>
        </p:spPr>
        <p:txBody>
          <a:bodyPr rot="0" vert="horz" wrap="square" lIns="274320" tIns="274320" rIns="274320" bIns="274320" anchor="ctr" anchorCtr="0">
            <a:spAutoFit/>
          </a:bodyPr>
          <a:lstStyle/>
          <a:p>
            <a:pPr>
              <a:lnSpc>
                <a:spcPct val="115000"/>
              </a:lnSpc>
              <a:spcAft>
                <a:spcPts val="0"/>
              </a:spcAft>
            </a:pPr>
            <a:r>
              <a:rPr lang="lv-LV" sz="1100" b="1">
                <a:effectLst/>
                <a:latin typeface="Calibri"/>
                <a:ea typeface="Calibri"/>
                <a:cs typeface="Times New Roman"/>
              </a:rPr>
              <a:t>Personības raksturojums</a:t>
            </a:r>
            <a:r>
              <a:rPr lang="lv-LV" sz="1100" dirty="0">
                <a:effectLst/>
                <a:latin typeface="Calibri"/>
                <a:ea typeface="Calibri"/>
                <a:cs typeface="Times New Roman"/>
              </a:rPr>
              <a:t>:</a:t>
            </a:r>
          </a:p>
          <a:p>
            <a:pPr marL="342900" lvl="0" indent="-342900">
              <a:lnSpc>
                <a:spcPct val="115000"/>
              </a:lnSpc>
              <a:spcAft>
                <a:spcPts val="0"/>
              </a:spcAft>
              <a:buFont typeface="Symbol"/>
              <a:buChar char=""/>
            </a:pPr>
            <a:r>
              <a:rPr lang="lv-LV" sz="1100" dirty="0">
                <a:effectLst/>
                <a:latin typeface="Calibri"/>
                <a:ea typeface="Calibri"/>
                <a:cs typeface="Times New Roman"/>
              </a:rPr>
              <a:t>Spējas, dotības</a:t>
            </a:r>
          </a:p>
          <a:p>
            <a:pPr marL="342900" lvl="0" indent="-342900">
              <a:lnSpc>
                <a:spcPct val="115000"/>
              </a:lnSpc>
              <a:spcAft>
                <a:spcPts val="0"/>
              </a:spcAft>
              <a:buFont typeface="Symbol"/>
              <a:buChar char=""/>
            </a:pPr>
            <a:r>
              <a:rPr lang="lv-LV" sz="1100" dirty="0">
                <a:effectLst/>
                <a:latin typeface="Calibri"/>
                <a:ea typeface="Calibri"/>
                <a:cs typeface="Times New Roman"/>
              </a:rPr>
              <a:t>Pacietība, neatlaidība;</a:t>
            </a:r>
          </a:p>
          <a:p>
            <a:pPr marL="342900" lvl="0" indent="-342900">
              <a:lnSpc>
                <a:spcPct val="115000"/>
              </a:lnSpc>
              <a:spcAft>
                <a:spcPts val="0"/>
              </a:spcAft>
              <a:buFont typeface="Symbol"/>
              <a:buChar char=""/>
            </a:pPr>
            <a:r>
              <a:rPr lang="lv-LV" sz="1100" dirty="0">
                <a:effectLst/>
                <a:latin typeface="Calibri"/>
                <a:ea typeface="Calibri"/>
                <a:cs typeface="Times New Roman"/>
              </a:rPr>
              <a:t>Gatavība skolai;</a:t>
            </a:r>
          </a:p>
          <a:p>
            <a:pPr marL="342900" lvl="0" indent="-342900">
              <a:lnSpc>
                <a:spcPct val="115000"/>
              </a:lnSpc>
              <a:spcAft>
                <a:spcPts val="0"/>
              </a:spcAft>
              <a:buFont typeface="Symbol"/>
              <a:buChar char=""/>
            </a:pPr>
            <a:r>
              <a:rPr lang="lv-LV" sz="1100" dirty="0">
                <a:effectLst/>
                <a:latin typeface="Calibri"/>
                <a:ea typeface="Calibri"/>
                <a:cs typeface="Times New Roman"/>
              </a:rPr>
              <a:t>Iepriekšējās zināšanas;</a:t>
            </a:r>
          </a:p>
          <a:p>
            <a:pPr marL="342900" lvl="0" indent="-342900">
              <a:lnSpc>
                <a:spcPct val="115000"/>
              </a:lnSpc>
              <a:spcAft>
                <a:spcPts val="0"/>
              </a:spcAft>
              <a:buFont typeface="Symbol"/>
              <a:buChar char=""/>
            </a:pPr>
            <a:r>
              <a:rPr lang="lv-LV" sz="1100" dirty="0">
                <a:effectLst/>
                <a:latin typeface="Calibri"/>
                <a:ea typeface="Calibri"/>
                <a:cs typeface="Times New Roman"/>
              </a:rPr>
              <a:t>Ierobežojumi mācībās.</a:t>
            </a:r>
          </a:p>
          <a:p>
            <a:pPr>
              <a:lnSpc>
                <a:spcPct val="115000"/>
              </a:lnSpc>
              <a:spcAft>
                <a:spcPts val="0"/>
              </a:spcAft>
            </a:pPr>
            <a:r>
              <a:rPr lang="lv-LV" sz="1000" dirty="0">
                <a:solidFill>
                  <a:srgbClr val="4F81BD"/>
                </a:solidFill>
                <a:effectLst/>
                <a:latin typeface="Calibri"/>
                <a:ea typeface="Calibri"/>
                <a:cs typeface="Times New Roman"/>
              </a:rPr>
              <a:t> </a:t>
            </a:r>
            <a:endParaRPr lang="lv-LV" sz="1100" dirty="0">
              <a:effectLst/>
              <a:latin typeface="Calibri"/>
              <a:ea typeface="Calibri"/>
              <a:cs typeface="Times New Roman"/>
            </a:endParaRPr>
          </a:p>
        </p:txBody>
      </p:sp>
      <p:sp>
        <p:nvSpPr>
          <p:cNvPr id="6" name="Rectangle 5"/>
          <p:cNvSpPr>
            <a:spLocks noChangeArrowheads="1"/>
          </p:cNvSpPr>
          <p:nvPr/>
        </p:nvSpPr>
        <p:spPr bwMode="auto">
          <a:xfrm flipH="1">
            <a:off x="3967560" y="411202"/>
            <a:ext cx="3921125" cy="29495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274320" tIns="274320" rIns="274320" bIns="274320" anchor="ctr" anchorCtr="0">
            <a:noAutofit/>
          </a:bodyPr>
          <a:lstStyle/>
          <a:p>
            <a:pPr algn="ctr">
              <a:lnSpc>
                <a:spcPct val="115000"/>
              </a:lnSpc>
              <a:spcAft>
                <a:spcPts val="0"/>
              </a:spcAft>
            </a:pPr>
            <a:r>
              <a:rPr lang="lv-LV" sz="1400" b="1" dirty="0">
                <a:solidFill>
                  <a:srgbClr val="000000"/>
                </a:solidFill>
                <a:effectLst/>
                <a:ea typeface="Calibri"/>
                <a:cs typeface="Times New Roman"/>
              </a:rPr>
              <a:t>Izglītības kvalitāti ietekmējošie faktori</a:t>
            </a:r>
            <a:endParaRPr lang="lv-LV" sz="1100" dirty="0">
              <a:effectLst/>
              <a:ea typeface="Calibri"/>
              <a:cs typeface="Times New Roman"/>
            </a:endParaRPr>
          </a:p>
          <a:p>
            <a:pPr algn="ctr">
              <a:lnSpc>
                <a:spcPct val="115000"/>
              </a:lnSpc>
              <a:spcAft>
                <a:spcPts val="0"/>
              </a:spcAft>
            </a:pPr>
            <a:r>
              <a:rPr lang="lv-LV" sz="1000" dirty="0">
                <a:solidFill>
                  <a:srgbClr val="4F81BD"/>
                </a:solidFill>
                <a:effectLst/>
                <a:ea typeface="Calibri"/>
                <a:cs typeface="Times New Roman"/>
              </a:rPr>
              <a:t> </a:t>
            </a:r>
            <a:endParaRPr lang="lv-LV" sz="1100" dirty="0">
              <a:effectLst/>
              <a:ea typeface="Calibri"/>
              <a:cs typeface="Times New Roman"/>
            </a:endParaRPr>
          </a:p>
          <a:p>
            <a:pPr algn="ctr">
              <a:lnSpc>
                <a:spcPct val="115000"/>
              </a:lnSpc>
              <a:spcAft>
                <a:spcPts val="0"/>
              </a:spcAft>
            </a:pPr>
            <a:r>
              <a:rPr lang="lv-LV" sz="1000" dirty="0">
                <a:solidFill>
                  <a:srgbClr val="4F81BD"/>
                </a:solidFill>
                <a:effectLst/>
                <a:ea typeface="Calibri"/>
                <a:cs typeface="Times New Roman"/>
              </a:rPr>
              <a:t> </a:t>
            </a:r>
            <a:endParaRPr lang="lv-LV" sz="1100" dirty="0">
              <a:effectLst/>
              <a:ea typeface="Calibri"/>
              <a:cs typeface="Times New Roman"/>
            </a:endParaRPr>
          </a:p>
          <a:p>
            <a:pPr algn="ctr">
              <a:lnSpc>
                <a:spcPct val="115000"/>
              </a:lnSpc>
              <a:spcAft>
                <a:spcPts val="0"/>
              </a:spcAft>
            </a:pPr>
            <a:r>
              <a:rPr lang="lv-LV" sz="1000" dirty="0">
                <a:solidFill>
                  <a:srgbClr val="4F81BD"/>
                </a:solidFill>
                <a:effectLst/>
                <a:ea typeface="Calibri"/>
                <a:cs typeface="Times New Roman"/>
              </a:rPr>
              <a:t> </a:t>
            </a:r>
            <a:endParaRPr lang="lv-LV" sz="1100" dirty="0">
              <a:effectLst/>
              <a:ea typeface="Calibri"/>
              <a:cs typeface="Times New Roman"/>
            </a:endParaRPr>
          </a:p>
          <a:p>
            <a:pPr>
              <a:lnSpc>
                <a:spcPct val="115000"/>
              </a:lnSpc>
              <a:spcAft>
                <a:spcPts val="1000"/>
              </a:spcAft>
            </a:pPr>
            <a:r>
              <a:rPr lang="lv-LV" sz="1000" dirty="0">
                <a:solidFill>
                  <a:srgbClr val="4F81BD"/>
                </a:solidFill>
                <a:effectLst/>
                <a:ea typeface="Calibri"/>
                <a:cs typeface="Times New Roman"/>
              </a:rPr>
              <a:t> </a:t>
            </a:r>
            <a:endParaRPr lang="lv-LV" sz="1100" dirty="0">
              <a:effectLst/>
              <a:ea typeface="Calibri"/>
              <a:cs typeface="Times New Roman"/>
            </a:endParaRPr>
          </a:p>
          <a:p>
            <a:pPr>
              <a:lnSpc>
                <a:spcPct val="115000"/>
              </a:lnSpc>
              <a:spcAft>
                <a:spcPts val="1000"/>
              </a:spcAft>
            </a:pPr>
            <a:r>
              <a:rPr lang="lv-LV" sz="1000" dirty="0">
                <a:solidFill>
                  <a:srgbClr val="4F81BD"/>
                </a:solidFill>
                <a:effectLst/>
                <a:ea typeface="Calibri"/>
                <a:cs typeface="Times New Roman"/>
              </a:rPr>
              <a:t> </a:t>
            </a:r>
            <a:endParaRPr lang="lv-LV" sz="1100" dirty="0">
              <a:effectLst/>
              <a:ea typeface="Calibri"/>
              <a:cs typeface="Times New Roman"/>
            </a:endParaRPr>
          </a:p>
          <a:p>
            <a:pPr>
              <a:lnSpc>
                <a:spcPct val="115000"/>
              </a:lnSpc>
              <a:spcAft>
                <a:spcPts val="1000"/>
              </a:spcAft>
            </a:pPr>
            <a:r>
              <a:rPr lang="lv-LV" sz="1000" dirty="0">
                <a:solidFill>
                  <a:srgbClr val="4F81BD"/>
                </a:solidFill>
                <a:effectLst/>
                <a:ea typeface="Calibri"/>
                <a:cs typeface="Times New Roman"/>
              </a:rPr>
              <a:t> </a:t>
            </a:r>
            <a:endParaRPr lang="lv-LV" sz="1100" dirty="0">
              <a:effectLst/>
              <a:ea typeface="Calibri"/>
              <a:cs typeface="Times New Roman"/>
            </a:endParaRPr>
          </a:p>
          <a:p>
            <a:pPr marL="342900" lvl="0" indent="-342900">
              <a:lnSpc>
                <a:spcPct val="115000"/>
              </a:lnSpc>
              <a:spcAft>
                <a:spcPts val="0"/>
              </a:spcAft>
              <a:buFont typeface="Symbol"/>
              <a:buChar char=""/>
            </a:pPr>
            <a:r>
              <a:rPr lang="lv-LV" sz="1000" dirty="0">
                <a:solidFill>
                  <a:srgbClr val="000000"/>
                </a:solidFill>
                <a:effectLst/>
                <a:ea typeface="Calibri"/>
                <a:cs typeface="Times New Roman"/>
              </a:rPr>
              <a:t>Mācīšanas un mācību materiāli</a:t>
            </a:r>
            <a:endParaRPr lang="lv-LV" sz="1100" dirty="0">
              <a:effectLst/>
              <a:ea typeface="Calibri"/>
              <a:cs typeface="Times New Roman"/>
            </a:endParaRPr>
          </a:p>
          <a:p>
            <a:pPr marL="342900" lvl="0" indent="-342900">
              <a:lnSpc>
                <a:spcPct val="115000"/>
              </a:lnSpc>
              <a:spcAft>
                <a:spcPts val="0"/>
              </a:spcAft>
              <a:buFont typeface="Symbol"/>
              <a:buChar char=""/>
            </a:pPr>
            <a:r>
              <a:rPr lang="lv-LV" sz="1000" dirty="0">
                <a:solidFill>
                  <a:srgbClr val="000000"/>
                </a:solidFill>
                <a:effectLst/>
                <a:ea typeface="Calibri"/>
                <a:cs typeface="Times New Roman"/>
              </a:rPr>
              <a:t>Vide, vides pieejamība</a:t>
            </a:r>
            <a:endParaRPr lang="lv-LV" sz="1100" dirty="0">
              <a:effectLst/>
              <a:ea typeface="Calibri"/>
              <a:cs typeface="Times New Roman"/>
            </a:endParaRPr>
          </a:p>
          <a:p>
            <a:pPr marL="342900" lvl="0" indent="-342900">
              <a:lnSpc>
                <a:spcPct val="115000"/>
              </a:lnSpc>
              <a:spcAft>
                <a:spcPts val="0"/>
              </a:spcAft>
              <a:buFont typeface="Symbol"/>
              <a:buChar char=""/>
            </a:pPr>
            <a:r>
              <a:rPr lang="lv-LV" sz="1000" dirty="0">
                <a:solidFill>
                  <a:srgbClr val="000000"/>
                </a:solidFill>
                <a:effectLst/>
                <a:ea typeface="Calibri"/>
                <a:cs typeface="Times New Roman"/>
              </a:rPr>
              <a:t>Cilvēku resursi: skolotāji, skolotāju palīgi, direktors, administratori </a:t>
            </a:r>
            <a:r>
              <a:rPr lang="lv-LV" sz="1000" dirty="0" err="1">
                <a:solidFill>
                  <a:srgbClr val="000000"/>
                </a:solidFill>
                <a:effectLst/>
                <a:ea typeface="Calibri"/>
                <a:cs typeface="Times New Roman"/>
              </a:rPr>
              <a:t>u.c</a:t>
            </a:r>
            <a:r>
              <a:rPr lang="lv-LV" sz="1000" dirty="0">
                <a:solidFill>
                  <a:srgbClr val="000000"/>
                </a:solidFill>
                <a:effectLst/>
                <a:ea typeface="Calibri"/>
                <a:cs typeface="Times New Roman"/>
              </a:rPr>
              <a:t>.</a:t>
            </a:r>
            <a:endParaRPr lang="lv-LV" sz="1100" dirty="0">
              <a:effectLst/>
              <a:ea typeface="Calibri"/>
              <a:cs typeface="Times New Roman"/>
            </a:endParaRPr>
          </a:p>
          <a:p>
            <a:pPr marL="342900" lvl="0" indent="-342900">
              <a:lnSpc>
                <a:spcPct val="115000"/>
              </a:lnSpc>
              <a:spcAft>
                <a:spcPts val="0"/>
              </a:spcAft>
              <a:buFont typeface="Symbol"/>
              <a:buChar char=""/>
            </a:pPr>
            <a:r>
              <a:rPr lang="lv-LV" sz="1000" dirty="0">
                <a:solidFill>
                  <a:srgbClr val="000000"/>
                </a:solidFill>
                <a:effectLst/>
                <a:ea typeface="Calibri"/>
                <a:cs typeface="Times New Roman"/>
              </a:rPr>
              <a:t>Skolas pārvaldība</a:t>
            </a:r>
            <a:endParaRPr lang="lv-LV" sz="1100" dirty="0">
              <a:effectLst/>
              <a:ea typeface="Calibri"/>
              <a:cs typeface="Times New Roman"/>
            </a:endParaRPr>
          </a:p>
          <a:p>
            <a:pPr>
              <a:lnSpc>
                <a:spcPct val="115000"/>
              </a:lnSpc>
              <a:spcAft>
                <a:spcPts val="1000"/>
              </a:spcAft>
            </a:pPr>
            <a:r>
              <a:rPr lang="lv-LV" sz="1000" dirty="0">
                <a:solidFill>
                  <a:srgbClr val="4F81BD"/>
                </a:solidFill>
                <a:effectLst/>
                <a:ea typeface="Calibri"/>
                <a:cs typeface="Times New Roman"/>
              </a:rPr>
              <a:t> </a:t>
            </a:r>
            <a:endParaRPr lang="lv-LV" sz="1100" dirty="0">
              <a:effectLst/>
              <a:ea typeface="Calibri"/>
              <a:cs typeface="Times New Roman"/>
            </a:endParaRPr>
          </a:p>
        </p:txBody>
      </p:sp>
      <p:sp>
        <p:nvSpPr>
          <p:cNvPr id="7" name="Text Box 2"/>
          <p:cNvSpPr txBox="1"/>
          <p:nvPr/>
        </p:nvSpPr>
        <p:spPr>
          <a:xfrm>
            <a:off x="4331890" y="928602"/>
            <a:ext cx="2899569" cy="133549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lv-LV" sz="1100" b="1" dirty="0">
                <a:effectLst/>
                <a:ea typeface="Calibri"/>
                <a:cs typeface="Times New Roman"/>
              </a:rPr>
              <a:t>Mācīšana un mācīšanās:</a:t>
            </a:r>
            <a:endParaRPr lang="lv-LV" sz="1100" dirty="0">
              <a:effectLst/>
              <a:ea typeface="Calibri"/>
              <a:cs typeface="Times New Roman"/>
            </a:endParaRPr>
          </a:p>
          <a:p>
            <a:pPr marL="342900" lvl="0" indent="-342900">
              <a:lnSpc>
                <a:spcPct val="115000"/>
              </a:lnSpc>
              <a:spcAft>
                <a:spcPts val="0"/>
              </a:spcAft>
              <a:buFont typeface="Symbol"/>
              <a:buChar char=""/>
            </a:pPr>
            <a:r>
              <a:rPr lang="lv-LV" sz="1100" dirty="0">
                <a:effectLst/>
                <a:ea typeface="Calibri"/>
                <a:cs typeface="Times New Roman"/>
              </a:rPr>
              <a:t>Mācīšanās laiks</a:t>
            </a:r>
          </a:p>
          <a:p>
            <a:pPr marL="342900" lvl="0" indent="-342900">
              <a:lnSpc>
                <a:spcPct val="115000"/>
              </a:lnSpc>
              <a:spcAft>
                <a:spcPts val="0"/>
              </a:spcAft>
              <a:buFont typeface="Symbol"/>
              <a:buChar char=""/>
            </a:pPr>
            <a:r>
              <a:rPr lang="lv-LV" sz="1100" dirty="0">
                <a:effectLst/>
                <a:ea typeface="Calibri"/>
                <a:cs typeface="Times New Roman"/>
              </a:rPr>
              <a:t>Mācīšanas metodes</a:t>
            </a:r>
          </a:p>
          <a:p>
            <a:pPr marL="342900" lvl="0" indent="-342900">
              <a:lnSpc>
                <a:spcPct val="115000"/>
              </a:lnSpc>
              <a:spcAft>
                <a:spcPts val="0"/>
              </a:spcAft>
              <a:buFont typeface="Symbol"/>
              <a:buChar char=""/>
            </a:pPr>
            <a:r>
              <a:rPr lang="lv-LV" sz="1100" dirty="0">
                <a:effectLst/>
                <a:ea typeface="Calibri"/>
                <a:cs typeface="Times New Roman"/>
              </a:rPr>
              <a:t>Novērtējums, atgriezeniskā saite, atzinība</a:t>
            </a:r>
          </a:p>
          <a:p>
            <a:pPr marL="342900" lvl="0" indent="-342900">
              <a:lnSpc>
                <a:spcPct val="115000"/>
              </a:lnSpc>
              <a:spcAft>
                <a:spcPts val="0"/>
              </a:spcAft>
              <a:buFont typeface="Symbol"/>
              <a:buChar char=""/>
            </a:pPr>
            <a:r>
              <a:rPr lang="lv-LV" sz="1100" dirty="0">
                <a:effectLst/>
                <a:ea typeface="Calibri"/>
                <a:cs typeface="Times New Roman"/>
              </a:rPr>
              <a:t>Bērnu skaits klasē</a:t>
            </a:r>
          </a:p>
        </p:txBody>
      </p:sp>
      <p:sp>
        <p:nvSpPr>
          <p:cNvPr id="8" name="Rectangle 7"/>
          <p:cNvSpPr>
            <a:spLocks noChangeArrowheads="1"/>
          </p:cNvSpPr>
          <p:nvPr/>
        </p:nvSpPr>
        <p:spPr bwMode="auto">
          <a:xfrm flipH="1">
            <a:off x="8166100" y="598925"/>
            <a:ext cx="2370138" cy="2111347"/>
          </a:xfrm>
          <a:prstGeom prst="rect">
            <a:avLst/>
          </a:prstGeom>
          <a:solidFill>
            <a:schemeClr val="bg1"/>
          </a:solidFill>
          <a:ln w="19050">
            <a:solidFill>
              <a:schemeClr val="tx1">
                <a:lumMod val="50000"/>
                <a:lumOff val="50000"/>
              </a:schemeClr>
            </a:solidFill>
            <a:miter lim="800000"/>
            <a:headEnd/>
            <a:tailEnd/>
          </a:ln>
          <a:effectLst>
            <a:outerShdw blurRad="50800" dist="38100" dir="2700000" sx="100500" sy="100500" algn="tl" rotWithShape="0">
              <a:prstClr val="black">
                <a:alpha val="40000"/>
              </a:prstClr>
            </a:outerShdw>
          </a:effectLst>
        </p:spPr>
        <p:txBody>
          <a:bodyPr rot="0" vert="horz" wrap="square" lIns="274320" tIns="274320" rIns="274320" bIns="274320" anchor="ctr" anchorCtr="0">
            <a:spAutoFit/>
          </a:bodyPr>
          <a:lstStyle/>
          <a:p>
            <a:pPr>
              <a:lnSpc>
                <a:spcPct val="115000"/>
              </a:lnSpc>
              <a:spcAft>
                <a:spcPts val="0"/>
              </a:spcAft>
            </a:pPr>
            <a:r>
              <a:rPr lang="lv-LV" sz="1100" b="1" dirty="0">
                <a:effectLst/>
                <a:latin typeface="Calibri"/>
                <a:ea typeface="Calibri"/>
                <a:cs typeface="Times New Roman"/>
              </a:rPr>
              <a:t>Rezultāts</a:t>
            </a:r>
            <a:r>
              <a:rPr lang="lv-LV" sz="1100" dirty="0">
                <a:effectLst/>
                <a:latin typeface="Calibri"/>
                <a:ea typeface="Calibri"/>
                <a:cs typeface="Times New Roman"/>
              </a:rPr>
              <a:t>:</a:t>
            </a:r>
          </a:p>
          <a:p>
            <a:pPr marL="342900" lvl="0" indent="-342900">
              <a:lnSpc>
                <a:spcPct val="115000"/>
              </a:lnSpc>
              <a:spcAft>
                <a:spcPts val="0"/>
              </a:spcAft>
              <a:buFont typeface="Symbol"/>
              <a:buChar char=""/>
            </a:pPr>
            <a:r>
              <a:rPr lang="lv-LV" sz="1100" dirty="0">
                <a:effectLst/>
                <a:latin typeface="Calibri"/>
                <a:ea typeface="Calibri"/>
                <a:cs typeface="Times New Roman"/>
              </a:rPr>
              <a:t>Rakstpratība, lasītprasme, matemātikas pamati un dzīves prasmes</a:t>
            </a:r>
          </a:p>
          <a:p>
            <a:pPr marL="342900" lvl="0" indent="-342900">
              <a:lnSpc>
                <a:spcPct val="115000"/>
              </a:lnSpc>
              <a:spcAft>
                <a:spcPts val="0"/>
              </a:spcAft>
              <a:buFont typeface="Symbol"/>
              <a:buChar char=""/>
            </a:pPr>
            <a:r>
              <a:rPr lang="lv-LV" sz="1100" dirty="0">
                <a:effectLst/>
                <a:latin typeface="Calibri"/>
                <a:ea typeface="Calibri"/>
                <a:cs typeface="Times New Roman"/>
              </a:rPr>
              <a:t>Radošuma un sociālās (emocionālās) prasmes</a:t>
            </a:r>
          </a:p>
          <a:p>
            <a:pPr marL="342900" lvl="0" indent="-342900">
              <a:lnSpc>
                <a:spcPct val="115000"/>
              </a:lnSpc>
              <a:spcAft>
                <a:spcPts val="0"/>
              </a:spcAft>
              <a:buFont typeface="Symbol"/>
              <a:buChar char=""/>
            </a:pPr>
            <a:r>
              <a:rPr lang="lv-LV" sz="1100" dirty="0">
                <a:effectLst/>
                <a:latin typeface="Calibri"/>
                <a:ea typeface="Calibri"/>
                <a:cs typeface="Times New Roman"/>
              </a:rPr>
              <a:t>Vērtības</a:t>
            </a:r>
          </a:p>
          <a:p>
            <a:pPr marL="342900" lvl="0" indent="-342900">
              <a:lnSpc>
                <a:spcPct val="115000"/>
              </a:lnSpc>
              <a:spcAft>
                <a:spcPts val="0"/>
              </a:spcAft>
              <a:buFont typeface="Symbol"/>
              <a:buChar char=""/>
            </a:pPr>
            <a:r>
              <a:rPr lang="lv-LV" sz="1100" dirty="0">
                <a:effectLst/>
                <a:latin typeface="Calibri"/>
                <a:ea typeface="Calibri"/>
                <a:cs typeface="Times New Roman"/>
              </a:rPr>
              <a:t>Labums sabiedrībai</a:t>
            </a:r>
          </a:p>
        </p:txBody>
      </p:sp>
      <p:sp>
        <p:nvSpPr>
          <p:cNvPr id="9" name="Curved Down Arrow 8"/>
          <p:cNvSpPr/>
          <p:nvPr/>
        </p:nvSpPr>
        <p:spPr>
          <a:xfrm>
            <a:off x="2663033" y="135757"/>
            <a:ext cx="6506368" cy="7302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0" name="Right Arrow 9"/>
          <p:cNvSpPr/>
          <p:nvPr/>
        </p:nvSpPr>
        <p:spPr>
          <a:xfrm>
            <a:off x="3486945" y="1183124"/>
            <a:ext cx="652461" cy="266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1" name="Right Arrow 10"/>
          <p:cNvSpPr/>
          <p:nvPr/>
        </p:nvSpPr>
        <p:spPr>
          <a:xfrm>
            <a:off x="7199313" y="1323222"/>
            <a:ext cx="1136650" cy="340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2" name="Up-Down Arrow 11"/>
          <p:cNvSpPr/>
          <p:nvPr/>
        </p:nvSpPr>
        <p:spPr>
          <a:xfrm>
            <a:off x="2794000" y="2664262"/>
            <a:ext cx="350839" cy="98063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3" name="Up-Down Arrow 12"/>
          <p:cNvSpPr/>
          <p:nvPr/>
        </p:nvSpPr>
        <p:spPr>
          <a:xfrm>
            <a:off x="6042024" y="2869049"/>
            <a:ext cx="358775" cy="91241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4" name="Up-Down Arrow 13"/>
          <p:cNvSpPr/>
          <p:nvPr/>
        </p:nvSpPr>
        <p:spPr>
          <a:xfrm>
            <a:off x="8691562" y="2552700"/>
            <a:ext cx="338137" cy="11251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5" name="Rectangle 13"/>
          <p:cNvSpPr>
            <a:spLocks noChangeArrowheads="1"/>
          </p:cNvSpPr>
          <p:nvPr/>
        </p:nvSpPr>
        <p:spPr bwMode="auto">
          <a:xfrm>
            <a:off x="2084388" y="2664262"/>
            <a:ext cx="941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9"/>
          <p:cNvSpPr>
            <a:spLocks noChangeArrowheads="1"/>
          </p:cNvSpPr>
          <p:nvPr/>
        </p:nvSpPr>
        <p:spPr bwMode="auto">
          <a:xfrm>
            <a:off x="2084388" y="3578662"/>
            <a:ext cx="941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5697068" y="6230738"/>
            <a:ext cx="963405" cy="307777"/>
          </a:xfrm>
          <a:prstGeom prst="rect">
            <a:avLst/>
          </a:prstGeom>
          <a:noFill/>
        </p:spPr>
        <p:txBody>
          <a:bodyPr wrap="none" rtlCol="0">
            <a:spAutoFit/>
          </a:bodyPr>
          <a:lstStyle/>
          <a:p>
            <a:r>
              <a:rPr lang="lv-LV" sz="1400" b="1" dirty="0"/>
              <a:t>Konteksts</a:t>
            </a:r>
            <a:endParaRPr lang="en-US" sz="1400" b="1" dirty="0"/>
          </a:p>
        </p:txBody>
      </p:sp>
      <p:sp>
        <p:nvSpPr>
          <p:cNvPr id="2" name="Rectangle 1"/>
          <p:cNvSpPr/>
          <p:nvPr/>
        </p:nvSpPr>
        <p:spPr>
          <a:xfrm>
            <a:off x="55767" y="6581258"/>
            <a:ext cx="10013156" cy="289951"/>
          </a:xfrm>
          <a:prstGeom prst="rect">
            <a:avLst/>
          </a:prstGeom>
        </p:spPr>
        <p:txBody>
          <a:bodyPr wrap="square">
            <a:spAutoFit/>
          </a:bodyPr>
          <a:lstStyle/>
          <a:p>
            <a:pPr lvl="0">
              <a:lnSpc>
                <a:spcPct val="107000"/>
              </a:lnSpc>
              <a:spcAft>
                <a:spcPts val="800"/>
              </a:spcAft>
            </a:pPr>
            <a:r>
              <a:rPr lang="lv-LV" sz="1200" dirty="0">
                <a:latin typeface="Calibri" panose="020F0502020204030204" pitchFamily="34" charset="0"/>
                <a:ea typeface="Calibri" panose="020F0502020204030204" pitchFamily="34" charset="0"/>
                <a:cs typeface="Times New Roman" panose="02020603050405020304" pitchFamily="18" charset="0"/>
              </a:rPr>
              <a:t>UNESCO Izglītības ziņojums </a:t>
            </a:r>
            <a:r>
              <a:rPr lang="en-US" sz="1200" dirty="0">
                <a:latin typeface="Calibri" panose="020F0502020204030204" pitchFamily="34" charset="0"/>
                <a:ea typeface="Calibri" panose="020F0502020204030204" pitchFamily="34" charset="0"/>
                <a:cs typeface="Times New Roman" panose="02020603050405020304" pitchFamily="18" charset="0"/>
              </a:rPr>
              <a:t>“Quality Imperative”</a:t>
            </a:r>
            <a:r>
              <a:rPr lang="lv-LV" sz="1200" dirty="0">
                <a:latin typeface="Calibri" panose="020F0502020204030204" pitchFamily="34" charset="0"/>
                <a:ea typeface="Calibri" panose="020F0502020204030204" pitchFamily="34" charset="0"/>
                <a:cs typeface="Times New Roman" panose="02020603050405020304" pitchFamily="18" charset="0"/>
              </a:rPr>
              <a:t>, 2005</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https://unesdoc.unesco.org/ark:/48223/pf0000137333</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729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9E6AF73-418A-455D-AC33-0F215AA40345}"/>
              </a:ext>
            </a:extLst>
          </p:cNvPr>
          <p:cNvSpPr>
            <a:spLocks noGrp="1"/>
          </p:cNvSpPr>
          <p:nvPr>
            <p:ph type="body" sz="half" idx="2"/>
          </p:nvPr>
        </p:nvSpPr>
        <p:spPr/>
        <p:txBody>
          <a:bodyPr>
            <a:normAutofit/>
          </a:bodyPr>
          <a:lstStyle/>
          <a:p>
            <a:r>
              <a:rPr lang="lv-LV" dirty="0">
                <a:latin typeface="+mj-lt"/>
              </a:rPr>
              <a:t>Uz sazināšanos!</a:t>
            </a:r>
          </a:p>
          <a:p>
            <a:r>
              <a:rPr lang="lv-LV" dirty="0" err="1">
                <a:latin typeface="+mj-lt"/>
              </a:rPr>
              <a:t>www.unesco.lv</a:t>
            </a:r>
            <a:endParaRPr lang="en-US" dirty="0">
              <a:latin typeface="+mj-lt"/>
            </a:endParaRPr>
          </a:p>
        </p:txBody>
      </p:sp>
      <p:pic>
        <p:nvPicPr>
          <p:cNvPr id="15" name="Picture 14">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6094" y="1441166"/>
            <a:ext cx="9140237" cy="4190592"/>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0" y="0"/>
            <a:ext cx="5578323" cy="1359526"/>
          </a:xfrm>
          <a:prstGeom prst="rect">
            <a:avLst/>
          </a:prstGeom>
        </p:spPr>
      </p:pic>
      <p:sp>
        <p:nvSpPr>
          <p:cNvPr id="5" name="Title 4"/>
          <p:cNvSpPr>
            <a:spLocks noGrp="1"/>
          </p:cNvSpPr>
          <p:nvPr>
            <p:ph type="title"/>
          </p:nvPr>
        </p:nvSpPr>
        <p:spPr>
          <a:xfrm>
            <a:off x="0" y="5486514"/>
            <a:ext cx="5776646" cy="1178032"/>
          </a:xfrm>
        </p:spPr>
        <p:txBody>
          <a:bodyPr/>
          <a:lstStyle/>
          <a:p>
            <a:r>
              <a:rPr lang="lv-LV" dirty="0">
                <a:solidFill>
                  <a:schemeClr val="accent1">
                    <a:lumMod val="40000"/>
                    <a:lumOff val="60000"/>
                  </a:schemeClr>
                </a:solidFill>
              </a:rPr>
              <a:t>PALDIES PAR UZMANĪBU!</a:t>
            </a:r>
            <a:endParaRPr lang="en-US" dirty="0">
              <a:solidFill>
                <a:schemeClr val="accent1">
                  <a:lumMod val="40000"/>
                  <a:lumOff val="60000"/>
                </a:schemeClr>
              </a:solidFill>
            </a:endParaRPr>
          </a:p>
        </p:txBody>
      </p:sp>
      <p:pic>
        <p:nvPicPr>
          <p:cNvPr id="7" name="Picture 6"/>
          <p:cNvPicPr>
            <a:picLocks noChangeAspect="1"/>
          </p:cNvPicPr>
          <p:nvPr/>
        </p:nvPicPr>
        <p:blipFill>
          <a:blip r:embed="rId5"/>
          <a:stretch>
            <a:fillRect/>
          </a:stretch>
        </p:blipFill>
        <p:spPr>
          <a:xfrm>
            <a:off x="5852305" y="202895"/>
            <a:ext cx="6033887" cy="2476542"/>
          </a:xfrm>
          <a:prstGeom prst="rect">
            <a:avLst/>
          </a:prstGeom>
        </p:spPr>
      </p:pic>
      <p:sp>
        <p:nvSpPr>
          <p:cNvPr id="2" name="Rectangle 1"/>
          <p:cNvSpPr/>
          <p:nvPr/>
        </p:nvSpPr>
        <p:spPr>
          <a:xfrm>
            <a:off x="5790192" y="2977892"/>
            <a:ext cx="6096000" cy="2123658"/>
          </a:xfrm>
          <a:prstGeom prst="rect">
            <a:avLst/>
          </a:prstGeom>
        </p:spPr>
        <p:txBody>
          <a:bodyPr>
            <a:spAutoFit/>
          </a:bodyPr>
          <a:lstStyle/>
          <a:p>
            <a:pPr algn="r"/>
            <a:r>
              <a:rPr lang="lv-LV" dirty="0"/>
              <a:t>Iniciatīva «</a:t>
            </a:r>
            <a:r>
              <a:rPr lang="lv-LV" dirty="0" err="1"/>
              <a:t>Futures</a:t>
            </a:r>
            <a:r>
              <a:rPr lang="lv-LV" dirty="0"/>
              <a:t> </a:t>
            </a:r>
            <a:r>
              <a:rPr lang="lv-LV" dirty="0" err="1"/>
              <a:t>of</a:t>
            </a:r>
            <a:r>
              <a:rPr lang="lv-LV" dirty="0"/>
              <a:t> </a:t>
            </a:r>
            <a:r>
              <a:rPr lang="lv-LV" dirty="0" err="1"/>
              <a:t>Education</a:t>
            </a:r>
            <a:r>
              <a:rPr lang="lv-LV" dirty="0"/>
              <a:t>» - Izglītības nākotne: </a:t>
            </a:r>
          </a:p>
          <a:p>
            <a:pPr algn="r"/>
            <a:r>
              <a:rPr lang="lv-LV" dirty="0">
                <a:hlinkClick r:id="rId6"/>
              </a:rPr>
              <a:t>https://en.unesco.org/futuresofeducation/get-involved/your-view-futures-education</a:t>
            </a:r>
            <a:endParaRPr lang="lv-LV" dirty="0"/>
          </a:p>
          <a:p>
            <a:pPr algn="r"/>
            <a:endParaRPr lang="lv-LV" dirty="0"/>
          </a:p>
          <a:p>
            <a:pPr algn="r"/>
            <a:endParaRPr lang="lv-LV" dirty="0"/>
          </a:p>
          <a:p>
            <a:pPr algn="r"/>
            <a:r>
              <a:rPr lang="lv-LV" sz="2400" b="1" dirty="0"/>
              <a:t>UNESCO aicina domāt par nākotnes izglītību!</a:t>
            </a:r>
          </a:p>
          <a:p>
            <a:pPr algn="r"/>
            <a:endParaRPr lang="en-US" dirty="0"/>
          </a:p>
        </p:txBody>
      </p:sp>
    </p:spTree>
    <p:extLst>
      <p:ext uri="{BB962C8B-B14F-4D97-AF65-F5344CB8AC3E}">
        <p14:creationId xmlns:p14="http://schemas.microsoft.com/office/powerpoint/2010/main" val="2399557521"/>
      </p:ext>
    </p:extLst>
  </p:cSld>
  <p:clrMapOvr>
    <a:masterClrMapping/>
  </p:clrMapOvr>
</p:sld>
</file>

<file path=ppt/theme/theme1.xml><?xml version="1.0" encoding="utf-8"?>
<a:theme xmlns:a="http://schemas.openxmlformats.org/drawingml/2006/main" name="Atlas">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TotalTime>
  <Words>709</Words>
  <Application>Microsoft Office PowerPoint</Application>
  <PresentationFormat>Widescreen</PresentationFormat>
  <Paragraphs>135</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Cambria</vt:lpstr>
      <vt:lpstr>Symbol</vt:lpstr>
      <vt:lpstr>Times New Roman</vt:lpstr>
      <vt:lpstr>Wingdings</vt:lpstr>
      <vt:lpstr>Atlas</vt:lpstr>
      <vt:lpstr>Mācīties mācīties jeb pāraugt pašam sev pāri</vt:lpstr>
      <vt:lpstr>Mūsdienu izaicinājumi</vt:lpstr>
      <vt:lpstr>Izglītības atbilde – mūžizglītība</vt:lpstr>
      <vt:lpstr>PowerPoint Presentation</vt:lpstr>
      <vt:lpstr>PowerPoint Presentation</vt:lpstr>
      <vt:lpstr>Mūžizglītības dimensijas</vt:lpstr>
      <vt:lpstr>Mūžizglītības dimensijas: dziļums</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Globālo tēmu komunikācija izglītībā:  no attīstības sadarbības uz ilgtspējīgas attīstības sadarbību</dc:title>
  <dc:creator>Helliza</dc:creator>
  <cp:lastModifiedBy>Ilze Apine</cp:lastModifiedBy>
  <cp:revision>49</cp:revision>
  <dcterms:created xsi:type="dcterms:W3CDTF">2019-12-08T17:09:01Z</dcterms:created>
  <dcterms:modified xsi:type="dcterms:W3CDTF">2021-02-02T11:39:28Z</dcterms:modified>
</cp:coreProperties>
</file>