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5"/>
  </p:notesMasterIdLst>
  <p:handoutMasterIdLst>
    <p:handoutMasterId r:id="rId16"/>
  </p:handoutMasterIdLst>
  <p:sldIdLst>
    <p:sldId id="256" r:id="rId2"/>
    <p:sldId id="309" r:id="rId3"/>
    <p:sldId id="310" r:id="rId4"/>
    <p:sldId id="314" r:id="rId5"/>
    <p:sldId id="336" r:id="rId6"/>
    <p:sldId id="328" r:id="rId7"/>
    <p:sldId id="329" r:id="rId8"/>
    <p:sldId id="332" r:id="rId9"/>
    <p:sldId id="333" r:id="rId10"/>
    <p:sldId id="334" r:id="rId11"/>
    <p:sldId id="323" r:id="rId12"/>
    <p:sldId id="318" r:id="rId13"/>
    <p:sldId id="280" r:id="rId14"/>
  </p:sldIdLst>
  <p:sldSz cx="9144000" cy="6858000" type="screen4x3"/>
  <p:notesSz cx="6797675" cy="9926638"/>
  <p:defaultTextStyle>
    <a:defPPr>
      <a:defRPr lang="en-US"/>
    </a:defPPr>
    <a:lvl1pPr algn="l" defTabSz="938213" rtl="0" eaLnBrk="0" fontAlgn="base" hangingPunct="0">
      <a:spcBef>
        <a:spcPct val="0"/>
      </a:spcBef>
      <a:spcAft>
        <a:spcPct val="0"/>
      </a:spcAft>
      <a:defRPr sz="1700" kern="1200">
        <a:solidFill>
          <a:schemeClr val="tx1"/>
        </a:solidFill>
        <a:latin typeface="Times New Roman" pitchFamily="18" charset="0"/>
        <a:ea typeface="MS PGothic" pitchFamily="34" charset="-128"/>
        <a:cs typeface="+mn-cs"/>
      </a:defRPr>
    </a:lvl1pPr>
    <a:lvl2pPr marL="468313" indent="-11113" algn="l" defTabSz="938213" rtl="0" eaLnBrk="0" fontAlgn="base" hangingPunct="0">
      <a:spcBef>
        <a:spcPct val="0"/>
      </a:spcBef>
      <a:spcAft>
        <a:spcPct val="0"/>
      </a:spcAft>
      <a:defRPr sz="1700" kern="1200">
        <a:solidFill>
          <a:schemeClr val="tx1"/>
        </a:solidFill>
        <a:latin typeface="Times New Roman" pitchFamily="18" charset="0"/>
        <a:ea typeface="MS PGothic" pitchFamily="34" charset="-128"/>
        <a:cs typeface="+mn-cs"/>
      </a:defRPr>
    </a:lvl2pPr>
    <a:lvl3pPr marL="938213" indent="-23813" algn="l" defTabSz="938213" rtl="0" eaLnBrk="0" fontAlgn="base" hangingPunct="0">
      <a:spcBef>
        <a:spcPct val="0"/>
      </a:spcBef>
      <a:spcAft>
        <a:spcPct val="0"/>
      </a:spcAft>
      <a:defRPr sz="1700" kern="1200">
        <a:solidFill>
          <a:schemeClr val="tx1"/>
        </a:solidFill>
        <a:latin typeface="Times New Roman" pitchFamily="18" charset="0"/>
        <a:ea typeface="MS PGothic" pitchFamily="34" charset="-128"/>
        <a:cs typeface="+mn-cs"/>
      </a:defRPr>
    </a:lvl3pPr>
    <a:lvl4pPr marL="1408113" indent="-36513" algn="l" defTabSz="938213" rtl="0" eaLnBrk="0" fontAlgn="base" hangingPunct="0">
      <a:spcBef>
        <a:spcPct val="0"/>
      </a:spcBef>
      <a:spcAft>
        <a:spcPct val="0"/>
      </a:spcAft>
      <a:defRPr sz="1700" kern="1200">
        <a:solidFill>
          <a:schemeClr val="tx1"/>
        </a:solidFill>
        <a:latin typeface="Times New Roman" pitchFamily="18" charset="0"/>
        <a:ea typeface="MS PGothic" pitchFamily="34" charset="-128"/>
        <a:cs typeface="+mn-cs"/>
      </a:defRPr>
    </a:lvl4pPr>
    <a:lvl5pPr marL="1878013" indent="-49213" algn="l" defTabSz="938213" rtl="0" eaLnBrk="0" fontAlgn="base" hangingPunct="0">
      <a:spcBef>
        <a:spcPct val="0"/>
      </a:spcBef>
      <a:spcAft>
        <a:spcPct val="0"/>
      </a:spcAft>
      <a:defRPr sz="1700" kern="1200">
        <a:solidFill>
          <a:schemeClr val="tx1"/>
        </a:solidFill>
        <a:latin typeface="Times New Roman" pitchFamily="18" charset="0"/>
        <a:ea typeface="MS PGothic" pitchFamily="34" charset="-128"/>
        <a:cs typeface="+mn-cs"/>
      </a:defRPr>
    </a:lvl5pPr>
    <a:lvl6pPr marL="2286000" algn="l" defTabSz="914400" rtl="0" eaLnBrk="1" latinLnBrk="0" hangingPunct="1">
      <a:defRPr sz="1700" kern="1200">
        <a:solidFill>
          <a:schemeClr val="tx1"/>
        </a:solidFill>
        <a:latin typeface="Times New Roman" pitchFamily="18" charset="0"/>
        <a:ea typeface="MS PGothic" pitchFamily="34" charset="-128"/>
        <a:cs typeface="+mn-cs"/>
      </a:defRPr>
    </a:lvl6pPr>
    <a:lvl7pPr marL="2743200" algn="l" defTabSz="914400" rtl="0" eaLnBrk="1" latinLnBrk="0" hangingPunct="1">
      <a:defRPr sz="1700" kern="1200">
        <a:solidFill>
          <a:schemeClr val="tx1"/>
        </a:solidFill>
        <a:latin typeface="Times New Roman" pitchFamily="18" charset="0"/>
        <a:ea typeface="MS PGothic" pitchFamily="34" charset="-128"/>
        <a:cs typeface="+mn-cs"/>
      </a:defRPr>
    </a:lvl7pPr>
    <a:lvl8pPr marL="3200400" algn="l" defTabSz="914400" rtl="0" eaLnBrk="1" latinLnBrk="0" hangingPunct="1">
      <a:defRPr sz="1700" kern="1200">
        <a:solidFill>
          <a:schemeClr val="tx1"/>
        </a:solidFill>
        <a:latin typeface="Times New Roman" pitchFamily="18" charset="0"/>
        <a:ea typeface="MS PGothic" pitchFamily="34" charset="-128"/>
        <a:cs typeface="+mn-cs"/>
      </a:defRPr>
    </a:lvl8pPr>
    <a:lvl9pPr marL="3657600" algn="l" defTabSz="914400" rtl="0" eaLnBrk="1" latinLnBrk="0" hangingPunct="1">
      <a:defRPr sz="1700" kern="1200">
        <a:solidFill>
          <a:schemeClr val="tx1"/>
        </a:solidFill>
        <a:latin typeface="Times New Roman" pitchFamily="18" charset="0"/>
        <a:ea typeface="MS PGothic"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ita Skuja" initials="VS" lastIdx="2" clrIdx="0">
    <p:extLst>
      <p:ext uri="{19B8F6BF-5375-455C-9EA6-DF929625EA0E}">
        <p15:presenceInfo xmlns:p15="http://schemas.microsoft.com/office/powerpoint/2012/main" userId="S-1-5-21-734147818-1251574435-2103723179-315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A702E"/>
    <a:srgbClr val="006600"/>
    <a:srgbClr val="34411B"/>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69" autoAdjust="0"/>
    <p:restoredTop sz="74453" autoAdjust="0"/>
  </p:normalViewPr>
  <p:slideViewPr>
    <p:cSldViewPr snapToGrid="0" snapToObjects="1">
      <p:cViewPr varScale="1">
        <p:scale>
          <a:sx n="85" d="100"/>
          <a:sy n="85" d="100"/>
        </p:scale>
        <p:origin x="2370" y="90"/>
      </p:cViewPr>
      <p:guideLst>
        <p:guide orient="horz" pos="2160"/>
        <p:guide pos="2880"/>
      </p:guideLst>
    </p:cSldViewPr>
  </p:slideViewPr>
  <p:notesTextViewPr>
    <p:cViewPr>
      <p:scale>
        <a:sx n="100" d="100"/>
        <a:sy n="100" d="100"/>
      </p:scale>
      <p:origin x="0" y="0"/>
    </p:cViewPr>
  </p:notesTextViewPr>
  <p:notesViewPr>
    <p:cSldViewPr snapToGrid="0" snapToObjects="1">
      <p:cViewPr varScale="1">
        <p:scale>
          <a:sx n="59" d="100"/>
          <a:sy n="59" d="100"/>
        </p:scale>
        <p:origin x="-2741" y="-86"/>
      </p:cViewPr>
      <p:guideLst>
        <p:guide orient="horz" pos="3127"/>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958" cy="498402"/>
          </a:xfrm>
          <a:prstGeom prst="rect">
            <a:avLst/>
          </a:prstGeom>
        </p:spPr>
        <p:txBody>
          <a:bodyPr vert="horz" lIns="92219" tIns="46109" rIns="92219" bIns="46109" rtlCol="0"/>
          <a:lstStyle>
            <a:lvl1pPr algn="l">
              <a:defRPr sz="1200"/>
            </a:lvl1pPr>
          </a:lstStyle>
          <a:p>
            <a:pPr>
              <a:defRPr/>
            </a:pPr>
            <a:endParaRPr lang="lv-LV"/>
          </a:p>
        </p:txBody>
      </p:sp>
      <p:sp>
        <p:nvSpPr>
          <p:cNvPr id="3" name="Date Placeholder 2"/>
          <p:cNvSpPr>
            <a:spLocks noGrp="1"/>
          </p:cNvSpPr>
          <p:nvPr>
            <p:ph type="dt" sz="quarter" idx="1"/>
          </p:nvPr>
        </p:nvSpPr>
        <p:spPr>
          <a:xfrm>
            <a:off x="3851098" y="0"/>
            <a:ext cx="2944958" cy="498402"/>
          </a:xfrm>
          <a:prstGeom prst="rect">
            <a:avLst/>
          </a:prstGeom>
        </p:spPr>
        <p:txBody>
          <a:bodyPr vert="horz" lIns="92219" tIns="46109" rIns="92219" bIns="46109" rtlCol="0"/>
          <a:lstStyle>
            <a:lvl1pPr algn="r">
              <a:defRPr sz="1200"/>
            </a:lvl1pPr>
          </a:lstStyle>
          <a:p>
            <a:pPr>
              <a:defRPr/>
            </a:pPr>
            <a:fld id="{EC0EC8E2-55D4-4A10-B4ED-9413B2138E66}" type="datetimeFigureOut">
              <a:rPr lang="lv-LV"/>
              <a:pPr>
                <a:defRPr/>
              </a:pPr>
              <a:t>02.02.2021</a:t>
            </a:fld>
            <a:endParaRPr lang="lv-LV"/>
          </a:p>
        </p:txBody>
      </p:sp>
      <p:sp>
        <p:nvSpPr>
          <p:cNvPr id="4" name="Footer Placeholder 3"/>
          <p:cNvSpPr>
            <a:spLocks noGrp="1"/>
          </p:cNvSpPr>
          <p:nvPr>
            <p:ph type="ftr" sz="quarter" idx="2"/>
          </p:nvPr>
        </p:nvSpPr>
        <p:spPr>
          <a:xfrm>
            <a:off x="0" y="9428239"/>
            <a:ext cx="2944958" cy="498401"/>
          </a:xfrm>
          <a:prstGeom prst="rect">
            <a:avLst/>
          </a:prstGeom>
        </p:spPr>
        <p:txBody>
          <a:bodyPr vert="horz" lIns="92219" tIns="46109" rIns="92219" bIns="46109" rtlCol="0" anchor="b"/>
          <a:lstStyle>
            <a:lvl1pPr algn="l">
              <a:defRPr sz="1200"/>
            </a:lvl1pPr>
          </a:lstStyle>
          <a:p>
            <a:pPr>
              <a:defRPr/>
            </a:pPr>
            <a:endParaRPr lang="lv-LV"/>
          </a:p>
        </p:txBody>
      </p:sp>
      <p:sp>
        <p:nvSpPr>
          <p:cNvPr id="5" name="Slide Number Placeholder 4"/>
          <p:cNvSpPr>
            <a:spLocks noGrp="1"/>
          </p:cNvSpPr>
          <p:nvPr>
            <p:ph type="sldNum" sz="quarter" idx="3"/>
          </p:nvPr>
        </p:nvSpPr>
        <p:spPr>
          <a:xfrm>
            <a:off x="3851098" y="9428239"/>
            <a:ext cx="2944958" cy="498401"/>
          </a:xfrm>
          <a:prstGeom prst="rect">
            <a:avLst/>
          </a:prstGeom>
        </p:spPr>
        <p:txBody>
          <a:bodyPr vert="horz" wrap="square" lIns="92219" tIns="46109" rIns="92219" bIns="46109" numCol="1" anchor="b" anchorCtr="0" compatLnSpc="1">
            <a:prstTxWarp prst="textNoShape">
              <a:avLst/>
            </a:prstTxWarp>
          </a:bodyPr>
          <a:lstStyle>
            <a:lvl1pPr algn="r">
              <a:defRPr sz="1200"/>
            </a:lvl1pPr>
          </a:lstStyle>
          <a:p>
            <a:pPr>
              <a:defRPr/>
            </a:pPr>
            <a:fld id="{062FC8B6-B5AB-480A-90BD-10F2BB418005}" type="slidenum">
              <a:rPr lang="lv-LV"/>
              <a:pPr>
                <a:defRPr/>
              </a:pPr>
              <a:t>‹#›</a:t>
            </a:fld>
            <a:endParaRPr lang="lv-LV"/>
          </a:p>
        </p:txBody>
      </p:sp>
    </p:spTree>
    <p:extLst>
      <p:ext uri="{BB962C8B-B14F-4D97-AF65-F5344CB8AC3E}">
        <p14:creationId xmlns:p14="http://schemas.microsoft.com/office/powerpoint/2010/main" val="2805685739"/>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958" cy="496810"/>
          </a:xfrm>
          <a:prstGeom prst="rect">
            <a:avLst/>
          </a:prstGeom>
        </p:spPr>
        <p:txBody>
          <a:bodyPr vert="horz" lIns="92219" tIns="46109" rIns="92219" bIns="46109" rtlCol="0"/>
          <a:lstStyle>
            <a:lvl1pPr algn="l" defTabSz="947585" eaLnBrk="1" fontAlgn="auto" hangingPunct="1">
              <a:spcBef>
                <a:spcPts val="0"/>
              </a:spcBef>
              <a:spcAft>
                <a:spcPts val="0"/>
              </a:spcAft>
              <a:defRPr sz="1200">
                <a:latin typeface="+mn-lt"/>
                <a:ea typeface="+mn-ea"/>
                <a:cs typeface="+mn-cs"/>
              </a:defRPr>
            </a:lvl1pPr>
          </a:lstStyle>
          <a:p>
            <a:pPr>
              <a:defRPr/>
            </a:pPr>
            <a:endParaRPr lang="lv-LV"/>
          </a:p>
        </p:txBody>
      </p:sp>
      <p:sp>
        <p:nvSpPr>
          <p:cNvPr id="3" name="Date Placeholder 2"/>
          <p:cNvSpPr>
            <a:spLocks noGrp="1"/>
          </p:cNvSpPr>
          <p:nvPr>
            <p:ph type="dt" idx="1"/>
          </p:nvPr>
        </p:nvSpPr>
        <p:spPr>
          <a:xfrm>
            <a:off x="3851098" y="0"/>
            <a:ext cx="2944958" cy="496810"/>
          </a:xfrm>
          <a:prstGeom prst="rect">
            <a:avLst/>
          </a:prstGeom>
        </p:spPr>
        <p:txBody>
          <a:bodyPr vert="horz" wrap="square" lIns="92219" tIns="46109" rIns="92219" bIns="46109" numCol="1" anchor="t" anchorCtr="0" compatLnSpc="1">
            <a:prstTxWarp prst="textNoShape">
              <a:avLst/>
            </a:prstTxWarp>
          </a:bodyPr>
          <a:lstStyle>
            <a:lvl1pPr algn="r" eaLnBrk="1" hangingPunct="1">
              <a:defRPr sz="1200">
                <a:latin typeface="Calibri" pitchFamily="34" charset="0"/>
              </a:defRPr>
            </a:lvl1pPr>
          </a:lstStyle>
          <a:p>
            <a:pPr>
              <a:defRPr/>
            </a:pPr>
            <a:fld id="{C1032C7D-E51C-4203-B18C-C5316B5E2443}" type="datetimeFigureOut">
              <a:rPr lang="lv-LV" altLang="lv-LV"/>
              <a:pPr>
                <a:defRPr/>
              </a:pPr>
              <a:t>02.02.2021</a:t>
            </a:fld>
            <a:endParaRPr lang="lv-LV" altLang="lv-LV"/>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2219" tIns="46109" rIns="92219" bIns="46109" rtlCol="0" anchor="ctr"/>
          <a:lstStyle/>
          <a:p>
            <a:pPr lvl="0"/>
            <a:endParaRPr lang="lv-LV" noProof="0"/>
          </a:p>
        </p:txBody>
      </p:sp>
      <p:sp>
        <p:nvSpPr>
          <p:cNvPr id="5" name="Notes Placeholder 4"/>
          <p:cNvSpPr>
            <a:spLocks noGrp="1"/>
          </p:cNvSpPr>
          <p:nvPr>
            <p:ph type="body" sz="quarter" idx="3"/>
          </p:nvPr>
        </p:nvSpPr>
        <p:spPr>
          <a:xfrm>
            <a:off x="679608" y="4714917"/>
            <a:ext cx="5438464" cy="4466509"/>
          </a:xfrm>
          <a:prstGeom prst="rect">
            <a:avLst/>
          </a:prstGeom>
        </p:spPr>
        <p:txBody>
          <a:bodyPr vert="horz" lIns="92219" tIns="46109" rIns="92219" bIns="46109"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lv-LV" noProof="0"/>
          </a:p>
        </p:txBody>
      </p:sp>
      <p:sp>
        <p:nvSpPr>
          <p:cNvPr id="6" name="Footer Placeholder 5"/>
          <p:cNvSpPr>
            <a:spLocks noGrp="1"/>
          </p:cNvSpPr>
          <p:nvPr>
            <p:ph type="ftr" sz="quarter" idx="4"/>
          </p:nvPr>
        </p:nvSpPr>
        <p:spPr>
          <a:xfrm>
            <a:off x="0" y="9428236"/>
            <a:ext cx="2944958" cy="496810"/>
          </a:xfrm>
          <a:prstGeom prst="rect">
            <a:avLst/>
          </a:prstGeom>
        </p:spPr>
        <p:txBody>
          <a:bodyPr vert="horz" lIns="92219" tIns="46109" rIns="92219" bIns="46109" rtlCol="0" anchor="b"/>
          <a:lstStyle>
            <a:lvl1pPr algn="l" defTabSz="947585" eaLnBrk="1" fontAlgn="auto" hangingPunct="1">
              <a:spcBef>
                <a:spcPts val="0"/>
              </a:spcBef>
              <a:spcAft>
                <a:spcPts val="0"/>
              </a:spcAft>
              <a:defRPr sz="1200">
                <a:latin typeface="+mn-lt"/>
                <a:ea typeface="+mn-ea"/>
                <a:cs typeface="+mn-cs"/>
              </a:defRPr>
            </a:lvl1pPr>
          </a:lstStyle>
          <a:p>
            <a:pPr>
              <a:defRPr/>
            </a:pPr>
            <a:endParaRPr lang="lv-LV"/>
          </a:p>
        </p:txBody>
      </p:sp>
      <p:sp>
        <p:nvSpPr>
          <p:cNvPr id="7" name="Slide Number Placeholder 6"/>
          <p:cNvSpPr>
            <a:spLocks noGrp="1"/>
          </p:cNvSpPr>
          <p:nvPr>
            <p:ph type="sldNum" sz="quarter" idx="5"/>
          </p:nvPr>
        </p:nvSpPr>
        <p:spPr>
          <a:xfrm>
            <a:off x="3851098" y="9428236"/>
            <a:ext cx="2944958" cy="496810"/>
          </a:xfrm>
          <a:prstGeom prst="rect">
            <a:avLst/>
          </a:prstGeom>
        </p:spPr>
        <p:txBody>
          <a:bodyPr vert="horz" wrap="square" lIns="92219" tIns="46109" rIns="92219" bIns="46109" numCol="1" anchor="b" anchorCtr="0" compatLnSpc="1">
            <a:prstTxWarp prst="textNoShape">
              <a:avLst/>
            </a:prstTxWarp>
          </a:bodyPr>
          <a:lstStyle>
            <a:lvl1pPr algn="r" eaLnBrk="1" hangingPunct="1">
              <a:defRPr sz="1200">
                <a:latin typeface="Calibri" pitchFamily="34" charset="0"/>
              </a:defRPr>
            </a:lvl1pPr>
          </a:lstStyle>
          <a:p>
            <a:pPr>
              <a:defRPr/>
            </a:pPr>
            <a:fld id="{CC9037F8-B5CA-475C-8F10-D4992AD0133A}" type="slidenum">
              <a:rPr lang="lv-LV" altLang="lv-LV"/>
              <a:pPr>
                <a:defRPr/>
              </a:pPr>
              <a:t>‹#›</a:t>
            </a:fld>
            <a:endParaRPr lang="lv-LV" altLang="lv-LV"/>
          </a:p>
        </p:txBody>
      </p:sp>
    </p:spTree>
    <p:extLst>
      <p:ext uri="{BB962C8B-B14F-4D97-AF65-F5344CB8AC3E}">
        <p14:creationId xmlns:p14="http://schemas.microsoft.com/office/powerpoint/2010/main" val="3135282706"/>
      </p:ext>
    </p:extLst>
  </p:cSld>
  <p:clrMap bg1="lt1" tx1="dk1" bg2="lt2" tx2="dk2" accent1="accent1" accent2="accent2" accent3="accent3" accent4="accent4" accent5="accent5" accent6="accent6" hlink="hlink" folHlink="folHlink"/>
  <p:hf hdr="0"/>
  <p:notesStyle>
    <a:lvl1pPr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1pPr>
    <a:lvl2pPr marL="4683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382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4081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780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Date Placeholder 3"/>
          <p:cNvSpPr>
            <a:spLocks noGrp="1"/>
          </p:cNvSpPr>
          <p:nvPr>
            <p:ph type="dt" idx="10"/>
          </p:nvPr>
        </p:nvSpPr>
        <p:spPr/>
        <p:txBody>
          <a:bodyPr/>
          <a:lstStyle/>
          <a:p>
            <a:pPr>
              <a:defRPr/>
            </a:pPr>
            <a:fld id="{C3BBFAF0-8445-4A3F-A09B-062FB2DEB124}" type="datetime1">
              <a:rPr lang="lv-LV" altLang="lv-LV" smtClean="0"/>
              <a:t>02.02.2021</a:t>
            </a:fld>
            <a:endParaRPr lang="lv-LV" altLang="lv-LV"/>
          </a:p>
        </p:txBody>
      </p:sp>
      <p:sp>
        <p:nvSpPr>
          <p:cNvPr id="5" name="Footer Placeholder 4"/>
          <p:cNvSpPr>
            <a:spLocks noGrp="1"/>
          </p:cNvSpPr>
          <p:nvPr>
            <p:ph type="ftr" sz="quarter" idx="11"/>
          </p:nvPr>
        </p:nvSpPr>
        <p:spPr/>
        <p:txBody>
          <a:bodyPr/>
          <a:lstStyle/>
          <a:p>
            <a:pPr>
              <a:defRPr/>
            </a:pPr>
            <a:endParaRPr lang="lv-LV"/>
          </a:p>
        </p:txBody>
      </p:sp>
      <p:sp>
        <p:nvSpPr>
          <p:cNvPr id="6" name="Slide Number Placeholder 5"/>
          <p:cNvSpPr>
            <a:spLocks noGrp="1"/>
          </p:cNvSpPr>
          <p:nvPr>
            <p:ph type="sldNum" sz="quarter" idx="12"/>
          </p:nvPr>
        </p:nvSpPr>
        <p:spPr/>
        <p:txBody>
          <a:bodyPr/>
          <a:lstStyle/>
          <a:p>
            <a:pPr>
              <a:defRPr/>
            </a:pPr>
            <a:fld id="{CC9037F8-B5CA-475C-8F10-D4992AD0133A}" type="slidenum">
              <a:rPr lang="lv-LV" altLang="lv-LV" smtClean="0"/>
              <a:pPr>
                <a:defRPr/>
              </a:pPr>
              <a:t>2</a:t>
            </a:fld>
            <a:endParaRPr lang="lv-LV" altLang="lv-LV"/>
          </a:p>
        </p:txBody>
      </p:sp>
    </p:spTree>
    <p:extLst>
      <p:ext uri="{BB962C8B-B14F-4D97-AF65-F5344CB8AC3E}">
        <p14:creationId xmlns:p14="http://schemas.microsoft.com/office/powerpoint/2010/main" val="1813437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Date Placeholder 3"/>
          <p:cNvSpPr>
            <a:spLocks noGrp="1"/>
          </p:cNvSpPr>
          <p:nvPr>
            <p:ph type="dt" idx="10"/>
          </p:nvPr>
        </p:nvSpPr>
        <p:spPr/>
        <p:txBody>
          <a:bodyPr/>
          <a:lstStyle/>
          <a:p>
            <a:pPr>
              <a:defRPr/>
            </a:pPr>
            <a:fld id="{E2A6751A-0D20-47E8-A42C-999ECD19ECB6}" type="datetime1">
              <a:rPr lang="lv-LV" altLang="lv-LV" smtClean="0"/>
              <a:t>02.02.2021</a:t>
            </a:fld>
            <a:endParaRPr lang="lv-LV" altLang="lv-LV"/>
          </a:p>
        </p:txBody>
      </p:sp>
      <p:sp>
        <p:nvSpPr>
          <p:cNvPr id="5" name="Footer Placeholder 4"/>
          <p:cNvSpPr>
            <a:spLocks noGrp="1"/>
          </p:cNvSpPr>
          <p:nvPr>
            <p:ph type="ftr" sz="quarter" idx="11"/>
          </p:nvPr>
        </p:nvSpPr>
        <p:spPr/>
        <p:txBody>
          <a:bodyPr/>
          <a:lstStyle/>
          <a:p>
            <a:pPr>
              <a:defRPr/>
            </a:pPr>
            <a:endParaRPr lang="lv-LV"/>
          </a:p>
        </p:txBody>
      </p:sp>
      <p:sp>
        <p:nvSpPr>
          <p:cNvPr id="6" name="Slide Number Placeholder 5"/>
          <p:cNvSpPr>
            <a:spLocks noGrp="1"/>
          </p:cNvSpPr>
          <p:nvPr>
            <p:ph type="sldNum" sz="quarter" idx="12"/>
          </p:nvPr>
        </p:nvSpPr>
        <p:spPr/>
        <p:txBody>
          <a:bodyPr/>
          <a:lstStyle/>
          <a:p>
            <a:pPr>
              <a:defRPr/>
            </a:pPr>
            <a:fld id="{CC9037F8-B5CA-475C-8F10-D4992AD0133A}" type="slidenum">
              <a:rPr lang="lv-LV" altLang="lv-LV" smtClean="0"/>
              <a:pPr>
                <a:defRPr/>
              </a:pPr>
              <a:t>3</a:t>
            </a:fld>
            <a:endParaRPr lang="lv-LV" altLang="lv-LV"/>
          </a:p>
        </p:txBody>
      </p:sp>
    </p:spTree>
    <p:extLst>
      <p:ext uri="{BB962C8B-B14F-4D97-AF65-F5344CB8AC3E}">
        <p14:creationId xmlns:p14="http://schemas.microsoft.com/office/powerpoint/2010/main" val="20903567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sz="2000" kern="1200" dirty="0">
              <a:solidFill>
                <a:schemeClr val="tx1"/>
              </a:solidFill>
              <a:latin typeface="Times New Roman" panose="02020603050405020304" pitchFamily="18" charset="0"/>
              <a:ea typeface="Verdana" panose="020B0604030504040204" pitchFamily="34" charset="0"/>
              <a:cs typeface="Times New Roman" panose="02020603050405020304" pitchFamily="18" charset="0"/>
            </a:endParaRPr>
          </a:p>
        </p:txBody>
      </p:sp>
      <p:sp>
        <p:nvSpPr>
          <p:cNvPr id="4" name="Date Placeholder 3"/>
          <p:cNvSpPr>
            <a:spLocks noGrp="1"/>
          </p:cNvSpPr>
          <p:nvPr>
            <p:ph type="dt" idx="10"/>
          </p:nvPr>
        </p:nvSpPr>
        <p:spPr/>
        <p:txBody>
          <a:bodyPr/>
          <a:lstStyle/>
          <a:p>
            <a:pPr>
              <a:defRPr/>
            </a:pPr>
            <a:fld id="{7C6375C6-D301-40C2-9C9E-75ADDD059766}" type="datetime1">
              <a:rPr lang="lv-LV" altLang="lv-LV" smtClean="0"/>
              <a:t>02.02.2021</a:t>
            </a:fld>
            <a:endParaRPr lang="lv-LV" altLang="lv-LV"/>
          </a:p>
        </p:txBody>
      </p:sp>
      <p:sp>
        <p:nvSpPr>
          <p:cNvPr id="5" name="Footer Placeholder 4"/>
          <p:cNvSpPr>
            <a:spLocks noGrp="1"/>
          </p:cNvSpPr>
          <p:nvPr>
            <p:ph type="ftr" sz="quarter" idx="11"/>
          </p:nvPr>
        </p:nvSpPr>
        <p:spPr/>
        <p:txBody>
          <a:bodyPr/>
          <a:lstStyle/>
          <a:p>
            <a:pPr>
              <a:defRPr/>
            </a:pPr>
            <a:endParaRPr lang="lv-LV"/>
          </a:p>
        </p:txBody>
      </p:sp>
      <p:sp>
        <p:nvSpPr>
          <p:cNvPr id="6" name="Slide Number Placeholder 5"/>
          <p:cNvSpPr>
            <a:spLocks noGrp="1"/>
          </p:cNvSpPr>
          <p:nvPr>
            <p:ph type="sldNum" sz="quarter" idx="12"/>
          </p:nvPr>
        </p:nvSpPr>
        <p:spPr/>
        <p:txBody>
          <a:bodyPr/>
          <a:lstStyle/>
          <a:p>
            <a:pPr>
              <a:defRPr/>
            </a:pPr>
            <a:fld id="{CC9037F8-B5CA-475C-8F10-D4992AD0133A}" type="slidenum">
              <a:rPr lang="lv-LV" altLang="lv-LV" smtClean="0"/>
              <a:pPr>
                <a:defRPr/>
              </a:pPr>
              <a:t>12</a:t>
            </a:fld>
            <a:endParaRPr lang="lv-LV" altLang="lv-LV"/>
          </a:p>
        </p:txBody>
      </p:sp>
    </p:spTree>
    <p:extLst>
      <p:ext uri="{BB962C8B-B14F-4D97-AF65-F5344CB8AC3E}">
        <p14:creationId xmlns:p14="http://schemas.microsoft.com/office/powerpoint/2010/main" val="14726221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txBox="1">
            <a:spLocks noChangeArrowheads="1"/>
          </p:cNvSpPr>
          <p:nvPr/>
        </p:nvSpPr>
        <p:spPr bwMode="auto">
          <a:xfrm>
            <a:off x="3851098" y="9428236"/>
            <a:ext cx="2944958" cy="4968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212" tIns="46105" rIns="92212" bIns="46105" anchor="b"/>
          <a:lstStyle>
            <a:lvl1pPr>
              <a:defRPr sz="1700">
                <a:solidFill>
                  <a:schemeClr val="tx1"/>
                </a:solidFill>
                <a:latin typeface="Times New Roman" pitchFamily="18" charset="0"/>
                <a:ea typeface="MS PGothic" pitchFamily="34" charset="-128"/>
              </a:defRPr>
            </a:lvl1pPr>
            <a:lvl2pPr marL="742950" indent="-285750">
              <a:defRPr sz="1700">
                <a:solidFill>
                  <a:schemeClr val="tx1"/>
                </a:solidFill>
                <a:latin typeface="Times New Roman" pitchFamily="18" charset="0"/>
                <a:ea typeface="MS PGothic" pitchFamily="34" charset="-128"/>
              </a:defRPr>
            </a:lvl2pPr>
            <a:lvl3pPr marL="1143000" indent="-228600">
              <a:defRPr sz="1700">
                <a:solidFill>
                  <a:schemeClr val="tx1"/>
                </a:solidFill>
                <a:latin typeface="Times New Roman" pitchFamily="18" charset="0"/>
                <a:ea typeface="MS PGothic" pitchFamily="34" charset="-128"/>
              </a:defRPr>
            </a:lvl3pPr>
            <a:lvl4pPr marL="1600200" indent="-228600">
              <a:defRPr sz="1700">
                <a:solidFill>
                  <a:schemeClr val="tx1"/>
                </a:solidFill>
                <a:latin typeface="Times New Roman" pitchFamily="18" charset="0"/>
                <a:ea typeface="MS PGothic" pitchFamily="34" charset="-128"/>
              </a:defRPr>
            </a:lvl4pPr>
            <a:lvl5pPr marL="2057400" indent="-228600">
              <a:defRPr sz="1700">
                <a:solidFill>
                  <a:schemeClr val="tx1"/>
                </a:solidFill>
                <a:latin typeface="Times New Roman" pitchFamily="18" charset="0"/>
                <a:ea typeface="MS PGothic" pitchFamily="34" charset="-128"/>
              </a:defRPr>
            </a:lvl5pPr>
            <a:lvl6pPr marL="2514600" indent="-228600" defTabSz="938213" eaLnBrk="0" fontAlgn="base" hangingPunct="0">
              <a:spcBef>
                <a:spcPct val="0"/>
              </a:spcBef>
              <a:spcAft>
                <a:spcPct val="0"/>
              </a:spcAft>
              <a:defRPr sz="1700">
                <a:solidFill>
                  <a:schemeClr val="tx1"/>
                </a:solidFill>
                <a:latin typeface="Times New Roman" pitchFamily="18" charset="0"/>
                <a:ea typeface="MS PGothic" pitchFamily="34" charset="-128"/>
              </a:defRPr>
            </a:lvl6pPr>
            <a:lvl7pPr marL="2971800" indent="-228600" defTabSz="938213" eaLnBrk="0" fontAlgn="base" hangingPunct="0">
              <a:spcBef>
                <a:spcPct val="0"/>
              </a:spcBef>
              <a:spcAft>
                <a:spcPct val="0"/>
              </a:spcAft>
              <a:defRPr sz="1700">
                <a:solidFill>
                  <a:schemeClr val="tx1"/>
                </a:solidFill>
                <a:latin typeface="Times New Roman" pitchFamily="18" charset="0"/>
                <a:ea typeface="MS PGothic" pitchFamily="34" charset="-128"/>
              </a:defRPr>
            </a:lvl7pPr>
            <a:lvl8pPr marL="3429000" indent="-228600" defTabSz="938213" eaLnBrk="0" fontAlgn="base" hangingPunct="0">
              <a:spcBef>
                <a:spcPct val="0"/>
              </a:spcBef>
              <a:spcAft>
                <a:spcPct val="0"/>
              </a:spcAft>
              <a:defRPr sz="1700">
                <a:solidFill>
                  <a:schemeClr val="tx1"/>
                </a:solidFill>
                <a:latin typeface="Times New Roman" pitchFamily="18" charset="0"/>
                <a:ea typeface="MS PGothic" pitchFamily="34" charset="-128"/>
              </a:defRPr>
            </a:lvl8pPr>
            <a:lvl9pPr marL="3886200" indent="-228600" defTabSz="938213" eaLnBrk="0" fontAlgn="base" hangingPunct="0">
              <a:spcBef>
                <a:spcPct val="0"/>
              </a:spcBef>
              <a:spcAft>
                <a:spcPct val="0"/>
              </a:spcAft>
              <a:defRPr sz="1700">
                <a:solidFill>
                  <a:schemeClr val="tx1"/>
                </a:solidFill>
                <a:latin typeface="Times New Roman" pitchFamily="18" charset="0"/>
                <a:ea typeface="MS PGothic" pitchFamily="34" charset="-128"/>
              </a:defRPr>
            </a:lvl9pPr>
          </a:lstStyle>
          <a:p>
            <a:pPr algn="r" eaLnBrk="1" hangingPunct="1"/>
            <a:fld id="{B2141D69-B547-4A28-B950-CC1E0FC01AE8}" type="slidenum">
              <a:rPr lang="lv-LV" sz="1200">
                <a:solidFill>
                  <a:srgbClr val="000000"/>
                </a:solidFill>
                <a:latin typeface="Arial" charset="0"/>
              </a:rPr>
              <a:pPr algn="r" eaLnBrk="1" hangingPunct="1"/>
              <a:t>13</a:t>
            </a:fld>
            <a:endParaRPr lang="lv-LV" sz="1200">
              <a:solidFill>
                <a:srgbClr val="000000"/>
              </a:solidFill>
              <a:latin typeface="Arial" charset="0"/>
            </a:endParaRPr>
          </a:p>
        </p:txBody>
      </p:sp>
      <p:sp>
        <p:nvSpPr>
          <p:cNvPr id="34819" name="Slide Image Placeholder 2"/>
          <p:cNvSpPr>
            <a:spLocks noGrp="1" noRot="1" noChangeAspect="1" noTextEdit="1"/>
          </p:cNvSpPr>
          <p:nvPr>
            <p:ph type="sldImg"/>
          </p:nvPr>
        </p:nvSpPr>
        <p:spPr bwMode="auto">
          <a:xfrm>
            <a:off x="679450" y="809625"/>
            <a:ext cx="5386388" cy="4040188"/>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20" name="Rectangle 3"/>
          <p:cNvSpPr>
            <a:spLocks noGrp="1"/>
          </p:cNvSpPr>
          <p:nvPr>
            <p:ph type="body"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lv-LV"/>
          </a:p>
        </p:txBody>
      </p:sp>
      <p:sp>
        <p:nvSpPr>
          <p:cNvPr id="2" name="Date Placeholder 1"/>
          <p:cNvSpPr>
            <a:spLocks noGrp="1"/>
          </p:cNvSpPr>
          <p:nvPr>
            <p:ph type="dt" idx="10"/>
          </p:nvPr>
        </p:nvSpPr>
        <p:spPr/>
        <p:txBody>
          <a:bodyPr/>
          <a:lstStyle/>
          <a:p>
            <a:pPr>
              <a:defRPr/>
            </a:pPr>
            <a:fld id="{88DF3BA0-D155-4884-A26E-19647F390A9D}" type="datetime1">
              <a:rPr lang="lv-LV" altLang="lv-LV" smtClean="0"/>
              <a:t>02.02.2021</a:t>
            </a:fld>
            <a:endParaRPr lang="lv-LV" altLang="lv-LV"/>
          </a:p>
        </p:txBody>
      </p:sp>
      <p:sp>
        <p:nvSpPr>
          <p:cNvPr id="3" name="Footer Placeholder 2"/>
          <p:cNvSpPr>
            <a:spLocks noGrp="1"/>
          </p:cNvSpPr>
          <p:nvPr>
            <p:ph type="ftr" sz="quarter" idx="11"/>
          </p:nvPr>
        </p:nvSpPr>
        <p:spPr/>
        <p:txBody>
          <a:bodyPr/>
          <a:lstStyle/>
          <a:p>
            <a:pPr>
              <a:defRPr/>
            </a:pPr>
            <a:endParaRPr lang="lv-LV"/>
          </a:p>
        </p:txBody>
      </p:sp>
    </p:spTree>
    <p:extLst>
      <p:ext uri="{BB962C8B-B14F-4D97-AF65-F5344CB8AC3E}">
        <p14:creationId xmlns:p14="http://schemas.microsoft.com/office/powerpoint/2010/main" val="40985859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userDrawn="1"/>
        </p:nvSpPr>
        <p:spPr>
          <a:xfrm>
            <a:off x="685800" y="4724400"/>
            <a:ext cx="77724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685800" y="3505200"/>
            <a:ext cx="77724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8"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20466026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p:txBody>
          <a:bodyPr/>
          <a:lstStyle>
            <a:lvl1pPr>
              <a:defRPr/>
            </a:lvl1pPr>
          </a:lstStyle>
          <a:p>
            <a:pPr>
              <a:defRPr/>
            </a:pPr>
            <a:fld id="{DB47B6B7-9A4E-4EBB-9746-0A19615DC07A}" type="slidenum">
              <a:rPr lang="en-US" altLang="lv-LV"/>
              <a:pPr>
                <a:defRPr/>
              </a:pPr>
              <a:t>‹#›</a:t>
            </a:fld>
            <a:fld id="{15AF52DB-64C4-4699-878D-5AB02EAE9966}" type="slidenum">
              <a:rPr lang="en-US" altLang="lv-LV"/>
              <a:pPr>
                <a:defRPr/>
              </a:pPr>
              <a:t>‹#›</a:t>
            </a:fld>
            <a:endParaRPr lang="en-US" altLang="lv-LV"/>
          </a:p>
        </p:txBody>
      </p:sp>
      <p:sp>
        <p:nvSpPr>
          <p:cNvPr id="5" name="Footer Placeholder 4"/>
          <p:cNvSpPr>
            <a:spLocks noGrp="1"/>
          </p:cNvSpPr>
          <p:nvPr>
            <p:ph type="ftr" sz="quarter" idx="11"/>
          </p:nvPr>
        </p:nvSpPr>
        <p:spPr/>
        <p:txBody>
          <a:bodyPr/>
          <a:lstStyle>
            <a:lvl1pPr>
              <a:defRPr/>
            </a:lvl1pPr>
          </a:lstStyle>
          <a:p>
            <a:pPr>
              <a:defRPr/>
            </a:pPr>
            <a:r>
              <a:rPr lang="en-US" dirty="0"/>
              <a:t>Daugavpils</a:t>
            </a:r>
          </a:p>
        </p:txBody>
      </p:sp>
      <p:sp>
        <p:nvSpPr>
          <p:cNvPr id="6" name="Date Placeholder 3"/>
          <p:cNvSpPr>
            <a:spLocks noGrp="1"/>
          </p:cNvSpPr>
          <p:nvPr>
            <p:ph type="dt" sz="half" idx="12"/>
          </p:nvPr>
        </p:nvSpPr>
        <p:spPr/>
        <p:txBody>
          <a:bodyPr/>
          <a:lstStyle>
            <a:lvl1pPr>
              <a:defRPr/>
            </a:lvl1pPr>
          </a:lstStyle>
          <a:p>
            <a:pPr>
              <a:defRPr/>
            </a:pPr>
            <a:r>
              <a:rPr lang="lv-LV"/>
              <a:t>31.02.2015.</a:t>
            </a:r>
            <a:endParaRPr lang="en-US"/>
          </a:p>
        </p:txBody>
      </p:sp>
    </p:spTree>
    <p:extLst>
      <p:ext uri="{BB962C8B-B14F-4D97-AF65-F5344CB8AC3E}">
        <p14:creationId xmlns:p14="http://schemas.microsoft.com/office/powerpoint/2010/main" val="38549251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5_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cstate="print"/>
          <a:srcRect/>
          <a:stretch>
            <a:fillRect/>
          </a:stretch>
        </p:blipFill>
        <p:spPr bwMode="auto">
          <a:xfrm>
            <a:off x="296863" y="0"/>
            <a:ext cx="1760537" cy="1957388"/>
          </a:xfrm>
          <a:prstGeom prst="rect">
            <a:avLst/>
          </a:prstGeom>
          <a:noFill/>
          <a:ln w="9525">
            <a:noFill/>
            <a:miter lim="800000"/>
            <a:headEnd/>
            <a:tailEnd/>
          </a:ln>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0"/>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itchFamily="34" charset="0"/>
              </a:defRPr>
            </a:lvl1pPr>
          </a:lstStyle>
          <a:p>
            <a:pPr>
              <a:defRPr/>
            </a:pPr>
            <a:fld id="{4DD7CAC8-CB2F-4276-B6CF-2BF3214A9474}" type="slidenum">
              <a:rPr lang="en-US" altLang="lv-LV"/>
              <a:pPr>
                <a:defRPr/>
              </a:pPr>
              <a:t>‹#›</a:t>
            </a:fld>
            <a:endParaRPr lang="en-US" altLang="lv-LV" dirty="0"/>
          </a:p>
        </p:txBody>
      </p:sp>
    </p:spTree>
    <p:extLst>
      <p:ext uri="{BB962C8B-B14F-4D97-AF65-F5344CB8AC3E}">
        <p14:creationId xmlns:p14="http://schemas.microsoft.com/office/powerpoint/2010/main" val="2770255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0"/>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itchFamily="34" charset="0"/>
              </a:defRPr>
            </a:lvl1pPr>
          </a:lstStyle>
          <a:p>
            <a:pPr>
              <a:defRPr/>
            </a:pPr>
            <a:fld id="{29944DC4-AA79-4F28-AB76-15146EFD90DE}" type="slidenum">
              <a:rPr lang="en-US" altLang="lv-LV"/>
              <a:pPr>
                <a:defRPr/>
              </a:pPr>
              <a:t>‹#›</a:t>
            </a:fld>
            <a:endParaRPr lang="en-US" altLang="lv-LV"/>
          </a:p>
        </p:txBody>
      </p:sp>
    </p:spTree>
    <p:extLst>
      <p:ext uri="{BB962C8B-B14F-4D97-AF65-F5344CB8AC3E}">
        <p14:creationId xmlns:p14="http://schemas.microsoft.com/office/powerpoint/2010/main" val="7703846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657600"/>
            <a:ext cx="6096000"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Text Placeholder 2"/>
          <p:cNvSpPr>
            <a:spLocks noGrp="1"/>
          </p:cNvSpPr>
          <p:nvPr>
            <p:ph type="body" idx="1"/>
          </p:nvPr>
        </p:nvSpPr>
        <p:spPr>
          <a:xfrm>
            <a:off x="2590800" y="381000"/>
            <a:ext cx="6096000"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a:t>Click to edit Master text styles</a:t>
            </a:r>
          </a:p>
        </p:txBody>
      </p:sp>
      <p:sp>
        <p:nvSpPr>
          <p:cNvPr id="10"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1"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itchFamily="34" charset="0"/>
              </a:defRPr>
            </a:lvl1pPr>
          </a:lstStyle>
          <a:p>
            <a:pPr>
              <a:defRPr/>
            </a:pPr>
            <a:fld id="{DDDD78BD-A124-4BAC-A0BE-9245F79A2EA1}" type="slidenum">
              <a:rPr lang="en-US" altLang="lv-LV"/>
              <a:pPr>
                <a:defRPr/>
              </a:pPr>
              <a:t>‹#›</a:t>
            </a:fld>
            <a:endParaRPr lang="en-US" altLang="lv-LV"/>
          </a:p>
        </p:txBody>
      </p:sp>
    </p:spTree>
    <p:extLst>
      <p:ext uri="{BB962C8B-B14F-4D97-AF65-F5344CB8AC3E}">
        <p14:creationId xmlns:p14="http://schemas.microsoft.com/office/powerpoint/2010/main" val="8370377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sz="half" idx="1"/>
          </p:nvPr>
        </p:nvSpPr>
        <p:spPr>
          <a:xfrm>
            <a:off x="2590800" y="1752600"/>
            <a:ext cx="2895600" cy="437356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715000" y="1752600"/>
            <a:ext cx="2971800" cy="437357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2"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itchFamily="34" charset="0"/>
              </a:defRPr>
            </a:lvl1pPr>
          </a:lstStyle>
          <a:p>
            <a:pPr>
              <a:defRPr/>
            </a:pPr>
            <a:fld id="{3AF45E7C-A1AD-4A7D-9477-0C0D51EC8E26}" type="slidenum">
              <a:rPr lang="en-US" altLang="lv-LV"/>
              <a:pPr>
                <a:defRPr/>
              </a:pPr>
              <a:t>‹#›</a:t>
            </a:fld>
            <a:endParaRPr lang="en-US" altLang="lv-LV"/>
          </a:p>
        </p:txBody>
      </p:sp>
    </p:spTree>
    <p:extLst>
      <p:ext uri="{BB962C8B-B14F-4D97-AF65-F5344CB8AC3E}">
        <p14:creationId xmlns:p14="http://schemas.microsoft.com/office/powerpoint/2010/main" val="506669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9"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5" name="Content Placeholder 2"/>
          <p:cNvSpPr>
            <a:spLocks noGrp="1"/>
          </p:cNvSpPr>
          <p:nvPr>
            <p:ph sz="half" idx="1"/>
          </p:nvPr>
        </p:nvSpPr>
        <p:spPr>
          <a:xfrm>
            <a:off x="2590800" y="2386940"/>
            <a:ext cx="2895600"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3"/>
          <p:cNvSpPr>
            <a:spLocks noGrp="1"/>
          </p:cNvSpPr>
          <p:nvPr>
            <p:ph sz="half" idx="2"/>
          </p:nvPr>
        </p:nvSpPr>
        <p:spPr>
          <a:xfrm>
            <a:off x="5715000" y="2386940"/>
            <a:ext cx="29718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Text Placeholder 21"/>
          <p:cNvSpPr>
            <a:spLocks noGrp="1"/>
          </p:cNvSpPr>
          <p:nvPr>
            <p:ph type="body" sz="quarter" idx="16"/>
          </p:nvPr>
        </p:nvSpPr>
        <p:spPr>
          <a:xfrm>
            <a:off x="2590800" y="1852613"/>
            <a:ext cx="28956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3" name="Text Placeholder 21"/>
          <p:cNvSpPr>
            <a:spLocks noGrp="1"/>
          </p:cNvSpPr>
          <p:nvPr>
            <p:ph type="body" sz="quarter" idx="17"/>
          </p:nvPr>
        </p:nvSpPr>
        <p:spPr>
          <a:xfrm>
            <a:off x="5715000" y="1851953"/>
            <a:ext cx="29718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3"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Slide Number Placeholder 22"/>
          <p:cNvSpPr>
            <a:spLocks noGrp="1"/>
          </p:cNvSpPr>
          <p:nvPr>
            <p:ph type="sldNum" sz="quarter" idx="18"/>
          </p:nvPr>
        </p:nvSpPr>
        <p:spPr>
          <a:xfrm>
            <a:off x="8534400" y="6324600"/>
            <a:ext cx="304800" cy="304800"/>
          </a:xfrm>
        </p:spPr>
        <p:txBody>
          <a:bodyPr/>
          <a:lstStyle>
            <a:lvl1pPr>
              <a:defRPr sz="1000">
                <a:latin typeface="Verdana" pitchFamily="34" charset="0"/>
              </a:defRPr>
            </a:lvl1pPr>
          </a:lstStyle>
          <a:p>
            <a:pPr>
              <a:defRPr/>
            </a:pPr>
            <a:fld id="{F7E06EFF-CC41-4351-AAED-0A923A20E88D}" type="slidenum">
              <a:rPr lang="en-US" altLang="lv-LV"/>
              <a:pPr>
                <a:defRPr/>
              </a:pPr>
              <a:t>‹#›</a:t>
            </a:fld>
            <a:endParaRPr lang="en-US" altLang="lv-LV"/>
          </a:p>
        </p:txBody>
      </p:sp>
    </p:spTree>
    <p:extLst>
      <p:ext uri="{BB962C8B-B14F-4D97-AF65-F5344CB8AC3E}">
        <p14:creationId xmlns:p14="http://schemas.microsoft.com/office/powerpoint/2010/main" val="32904840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6" name="Slide Number Placeholder 22"/>
          <p:cNvSpPr>
            <a:spLocks noGrp="1"/>
          </p:cNvSpPr>
          <p:nvPr>
            <p:ph type="sldNum" sz="quarter" idx="13"/>
          </p:nvPr>
        </p:nvSpPr>
        <p:spPr>
          <a:xfrm>
            <a:off x="8534400" y="6324600"/>
            <a:ext cx="304800" cy="304800"/>
          </a:xfrm>
        </p:spPr>
        <p:txBody>
          <a:bodyPr/>
          <a:lstStyle>
            <a:lvl1pPr>
              <a:defRPr sz="1000">
                <a:latin typeface="Verdana" pitchFamily="34" charset="0"/>
              </a:defRPr>
            </a:lvl1pPr>
          </a:lstStyle>
          <a:p>
            <a:pPr>
              <a:defRPr/>
            </a:pPr>
            <a:fld id="{02476C7B-2F65-40C6-9A5C-F7299C75A8A7}" type="slidenum">
              <a:rPr lang="en-US" altLang="lv-LV"/>
              <a:pPr>
                <a:defRPr/>
              </a:pPr>
              <a:t>‹#›</a:t>
            </a:fld>
            <a:endParaRPr lang="en-US" altLang="lv-LV"/>
          </a:p>
        </p:txBody>
      </p:sp>
    </p:spTree>
    <p:extLst>
      <p:ext uri="{BB962C8B-B14F-4D97-AF65-F5344CB8AC3E}">
        <p14:creationId xmlns:p14="http://schemas.microsoft.com/office/powerpoint/2010/main" val="20128978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5" name="Slide Number Placeholder 22"/>
          <p:cNvSpPr>
            <a:spLocks noGrp="1"/>
          </p:cNvSpPr>
          <p:nvPr>
            <p:ph type="sldNum" sz="quarter" idx="13"/>
          </p:nvPr>
        </p:nvSpPr>
        <p:spPr>
          <a:xfrm>
            <a:off x="8534400" y="6324600"/>
            <a:ext cx="304800" cy="304800"/>
          </a:xfrm>
        </p:spPr>
        <p:txBody>
          <a:bodyPr/>
          <a:lstStyle>
            <a:lvl1pPr>
              <a:defRPr sz="1000">
                <a:latin typeface="Verdana" pitchFamily="34" charset="0"/>
              </a:defRPr>
            </a:lvl1pPr>
          </a:lstStyle>
          <a:p>
            <a:pPr>
              <a:defRPr/>
            </a:pPr>
            <a:fld id="{A0032913-FD30-484F-BD92-B982011C8233}" type="slidenum">
              <a:rPr lang="en-US" altLang="lv-LV"/>
              <a:pPr>
                <a:defRPr/>
              </a:pPr>
              <a:t>‹#›</a:t>
            </a:fld>
            <a:endParaRPr lang="en-US" altLang="lv-LV"/>
          </a:p>
        </p:txBody>
      </p:sp>
    </p:spTree>
    <p:extLst>
      <p:ext uri="{BB962C8B-B14F-4D97-AF65-F5344CB8AC3E}">
        <p14:creationId xmlns:p14="http://schemas.microsoft.com/office/powerpoint/2010/main" val="34258273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272975"/>
            <a:ext cx="2751026"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5569527" y="273054"/>
            <a:ext cx="3269672"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90800" y="1435119"/>
            <a:ext cx="2751026"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itchFamily="34" charset="0"/>
              </a:defRPr>
            </a:lvl1pPr>
          </a:lstStyle>
          <a:p>
            <a:pPr>
              <a:defRPr/>
            </a:pPr>
            <a:fld id="{A701FF12-5556-4E45-B156-CC3CB8D14893}" type="slidenum">
              <a:rPr lang="en-US" altLang="lv-LV"/>
              <a:pPr>
                <a:defRPr/>
              </a:pPr>
              <a:t>‹#›</a:t>
            </a:fld>
            <a:endParaRPr lang="en-US" altLang="lv-LV"/>
          </a:p>
        </p:txBody>
      </p:sp>
    </p:spTree>
    <p:extLst>
      <p:ext uri="{BB962C8B-B14F-4D97-AF65-F5344CB8AC3E}">
        <p14:creationId xmlns:p14="http://schemas.microsoft.com/office/powerpoint/2010/main" val="9869937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3638243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bodyPr>
          <a:lstStyle/>
          <a:p>
            <a:pPr lvl="0"/>
            <a:r>
              <a:rPr lang="en-US" altLang="lv-LV"/>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bodyPr>
          <a:lstStyle/>
          <a:p>
            <a:pPr lvl="0"/>
            <a:r>
              <a:rPr lang="en-US" altLang="lv-LV"/>
              <a:t>Click to edit Master text styles</a:t>
            </a:r>
          </a:p>
          <a:p>
            <a:pPr lvl="1"/>
            <a:r>
              <a:rPr lang="en-US" altLang="lv-LV"/>
              <a:t>Second level</a:t>
            </a:r>
          </a:p>
          <a:p>
            <a:pPr lvl="2"/>
            <a:r>
              <a:rPr lang="en-US" altLang="lv-LV"/>
              <a:t>Third level</a:t>
            </a:r>
          </a:p>
          <a:p>
            <a:pPr lvl="3"/>
            <a:r>
              <a:rPr lang="en-US" altLang="lv-LV"/>
              <a:t>Fourth level</a:t>
            </a:r>
          </a:p>
          <a:p>
            <a:pPr lvl="4"/>
            <a:r>
              <a:rPr lang="en-US" altLang="lv-LV"/>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3957" tIns="46979" rIns="93957" bIns="46979" numCol="1" anchor="ctr" anchorCtr="0" compatLnSpc="1">
            <a:prstTxWarp prst="textNoShape">
              <a:avLst/>
            </a:prstTxWarp>
          </a:bodyPr>
          <a:lstStyle>
            <a:lvl1pPr eaLnBrk="1" hangingPunct="1">
              <a:defRPr sz="1200">
                <a:solidFill>
                  <a:srgbClr val="898989"/>
                </a:solidFill>
              </a:defRPr>
            </a:lvl1pPr>
          </a:lstStyle>
          <a:p>
            <a:pPr>
              <a:defRPr/>
            </a:pPr>
            <a:r>
              <a:rPr lang="lv-LV" altLang="lv-LV"/>
              <a:t>31.02.2015.</a:t>
            </a:r>
            <a:endParaRPr lang="en-US" altLang="lv-LV"/>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3957" tIns="46979" rIns="93957" bIns="46979" rtlCol="0" anchor="ctr"/>
          <a:lstStyle>
            <a:lvl1pPr algn="ctr" defTabSz="939575" eaLnBrk="1" fontAlgn="auto" hangingPunct="1">
              <a:spcBef>
                <a:spcPts val="0"/>
              </a:spcBef>
              <a:spcAft>
                <a:spcPts val="0"/>
              </a:spcAft>
              <a:defRPr sz="1200">
                <a:solidFill>
                  <a:schemeClr val="tx1">
                    <a:tint val="75000"/>
                  </a:schemeClr>
                </a:solidFill>
                <a:latin typeface="+mn-lt"/>
                <a:ea typeface="+mn-ea"/>
                <a:cs typeface="+mn-cs"/>
              </a:defRPr>
            </a:lvl1pPr>
          </a:lstStyle>
          <a:p>
            <a:pPr>
              <a:defRPr/>
            </a:pPr>
            <a:r>
              <a:rPr lang="en-US" dirty="0"/>
              <a:t>Daugavpils</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3957" tIns="46979" rIns="93957" bIns="46979" numCol="1" anchor="ctr" anchorCtr="0" compatLnSpc="1">
            <a:prstTxWarp prst="textNoShape">
              <a:avLst/>
            </a:prstTxWarp>
          </a:bodyPr>
          <a:lstStyle>
            <a:lvl1pPr algn="r" eaLnBrk="1" hangingPunct="1">
              <a:defRPr sz="1200">
                <a:solidFill>
                  <a:srgbClr val="898989"/>
                </a:solidFill>
              </a:defRPr>
            </a:lvl1pPr>
          </a:lstStyle>
          <a:p>
            <a:pPr>
              <a:defRPr/>
            </a:pPr>
            <a:fld id="{3F50F018-D049-4294-BA35-1F85339DBBEF}" type="slidenum">
              <a:rPr lang="en-US" altLang="lv-LV"/>
              <a:pPr>
                <a:defRPr/>
              </a:pPr>
              <a:t>‹#›</a:t>
            </a:fld>
            <a:endParaRPr lang="en-US" altLang="lv-LV"/>
          </a:p>
        </p:txBody>
      </p:sp>
    </p:spTree>
  </p:cSld>
  <p:clrMap bg1="lt1" tx1="dk1" bg2="lt2" tx2="dk2" accent1="accent1" accent2="accent2" accent3="accent3" accent4="accent4" accent5="accent5" accent6="accent6" hlink="hlink" folHlink="folHlink"/>
  <p:sldLayoutIdLst>
    <p:sldLayoutId id="2147483977" r:id="rId1"/>
    <p:sldLayoutId id="2147483978" r:id="rId2"/>
    <p:sldLayoutId id="2147483979" r:id="rId3"/>
    <p:sldLayoutId id="2147483980" r:id="rId4"/>
    <p:sldLayoutId id="2147483981" r:id="rId5"/>
    <p:sldLayoutId id="2147483982" r:id="rId6"/>
    <p:sldLayoutId id="2147483983" r:id="rId7"/>
    <p:sldLayoutId id="2147483984" r:id="rId8"/>
    <p:sldLayoutId id="2147483985" r:id="rId9"/>
    <p:sldLayoutId id="2147483986" r:id="rId10"/>
    <p:sldLayoutId id="2147483987" r:id="rId11"/>
  </p:sldLayoutIdLst>
  <p:hf hdr="0"/>
  <p:txStyles>
    <p:titleStyle>
      <a:lvl1pPr algn="ctr" defTabSz="938213" rtl="0" eaLnBrk="0" fontAlgn="base" hangingPunct="0">
        <a:spcBef>
          <a:spcPct val="0"/>
        </a:spcBef>
        <a:spcAft>
          <a:spcPct val="0"/>
        </a:spcAft>
        <a:defRPr sz="4500" kern="1200">
          <a:solidFill>
            <a:schemeClr val="tx1"/>
          </a:solidFill>
          <a:latin typeface="+mj-lt"/>
          <a:ea typeface="MS PGothic" pitchFamily="34" charset="-128"/>
          <a:cs typeface="+mj-cs"/>
        </a:defRPr>
      </a:lvl1pPr>
      <a:lvl2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2pPr>
      <a:lvl3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3pPr>
      <a:lvl4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4pPr>
      <a:lvl5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p:titleStyle>
    <p:bodyStyle>
      <a:lvl1pPr marL="350838" indent="-350838" algn="l" defTabSz="938213" rtl="0" eaLnBrk="0" fontAlgn="base" hangingPunct="0">
        <a:spcBef>
          <a:spcPct val="20000"/>
        </a:spcBef>
        <a:spcAft>
          <a:spcPct val="0"/>
        </a:spcAft>
        <a:buFont typeface="Arial" charset="0"/>
        <a:buChar char="•"/>
        <a:defRPr sz="3300" kern="1200">
          <a:solidFill>
            <a:schemeClr val="tx1"/>
          </a:solidFill>
          <a:latin typeface="+mn-lt"/>
          <a:ea typeface="MS PGothic" pitchFamily="34" charset="-128"/>
          <a:cs typeface="+mn-cs"/>
        </a:defRPr>
      </a:lvl1pPr>
      <a:lvl2pPr marL="762000" indent="-292100" algn="l" defTabSz="938213" rtl="0" eaLnBrk="0" fontAlgn="base" hangingPunct="0">
        <a:spcBef>
          <a:spcPct val="20000"/>
        </a:spcBef>
        <a:spcAft>
          <a:spcPct val="0"/>
        </a:spcAft>
        <a:buFont typeface="Arial" charset="0"/>
        <a:buChar char="–"/>
        <a:defRPr sz="2900" kern="1200">
          <a:solidFill>
            <a:schemeClr val="tx1"/>
          </a:solidFill>
          <a:latin typeface="+mn-lt"/>
          <a:ea typeface="MS PGothic" pitchFamily="34" charset="-128"/>
          <a:cs typeface="+mn-cs"/>
        </a:defRPr>
      </a:lvl2pPr>
      <a:lvl3pPr marL="1173163" indent="-233363" algn="l" defTabSz="938213" rtl="0" eaLnBrk="0" fontAlgn="base" hangingPunct="0">
        <a:spcBef>
          <a:spcPct val="20000"/>
        </a:spcBef>
        <a:spcAft>
          <a:spcPct val="0"/>
        </a:spcAft>
        <a:buFont typeface="Arial" charset="0"/>
        <a:buChar char="•"/>
        <a:defRPr sz="2500" kern="1200">
          <a:solidFill>
            <a:schemeClr val="tx1"/>
          </a:solidFill>
          <a:latin typeface="+mn-lt"/>
          <a:ea typeface="MS PGothic" pitchFamily="34" charset="-128"/>
          <a:cs typeface="+mn-cs"/>
        </a:defRPr>
      </a:lvl3pPr>
      <a:lvl4pPr marL="1643063" indent="-233363" algn="l" defTabSz="938213" rtl="0" eaLnBrk="0" fontAlgn="base" hangingPunct="0">
        <a:spcBef>
          <a:spcPct val="20000"/>
        </a:spcBef>
        <a:spcAft>
          <a:spcPct val="0"/>
        </a:spcAft>
        <a:buFont typeface="Arial" charset="0"/>
        <a:buChar char="–"/>
        <a:defRPr sz="1900" kern="1200">
          <a:solidFill>
            <a:schemeClr val="tx1"/>
          </a:solidFill>
          <a:latin typeface="+mn-lt"/>
          <a:ea typeface="MS PGothic" pitchFamily="34" charset="-128"/>
          <a:cs typeface="+mn-cs"/>
        </a:defRPr>
      </a:lvl4pPr>
      <a:lvl5pPr marL="2112963" indent="-233363" algn="l" defTabSz="938213" rtl="0" eaLnBrk="0" fontAlgn="base" hangingPunct="0">
        <a:spcBef>
          <a:spcPct val="20000"/>
        </a:spcBef>
        <a:spcAft>
          <a:spcPct val="0"/>
        </a:spcAft>
        <a:buFont typeface="Arial" charset="0"/>
        <a:buChar char="»"/>
        <a:defRPr sz="1900" kern="1200">
          <a:solidFill>
            <a:schemeClr val="tx1"/>
          </a:solidFill>
          <a:latin typeface="+mn-lt"/>
          <a:ea typeface="MS PGothic" pitchFamily="34" charset="-128"/>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nva.gov.lv/sites/nva/files/data_content/buklets-par-darba-tirgus-istermina-prognozesanu.pdf" TargetMode="External"/><Relationship Id="rId2" Type="http://schemas.openxmlformats.org/officeDocument/2006/relationships/notesSlide" Target="../notesSlides/notesSlide3.xml"/><Relationship Id="rId1" Type="http://schemas.openxmlformats.org/officeDocument/2006/relationships/slideLayout" Target="../slideLayouts/slideLayout11.xml"/><Relationship Id="rId4" Type="http://schemas.openxmlformats.org/officeDocument/2006/relationships/image" Target="../media/image15.emf"/></Relationships>
</file>

<file path=ppt/slides/_rels/slide13.xml.rels><?xml version="1.0" encoding="UTF-8" standalone="yes"?>
<Relationships xmlns="http://schemas.openxmlformats.org/package/2006/relationships"><Relationship Id="rId8" Type="http://schemas.openxmlformats.org/officeDocument/2006/relationships/image" Target="../media/image16.jpeg"/><Relationship Id="rId13" Type="http://schemas.openxmlformats.org/officeDocument/2006/relationships/image" Target="../media/image21.jpeg"/><Relationship Id="rId3" Type="http://schemas.openxmlformats.org/officeDocument/2006/relationships/hyperlink" Target="http://www.nva.gov.lv/" TargetMode="External"/><Relationship Id="rId7" Type="http://schemas.openxmlformats.org/officeDocument/2006/relationships/hyperlink" Target="http://www.facebook.com/Nodarbinatiba" TargetMode="External"/><Relationship Id="rId12" Type="http://schemas.openxmlformats.org/officeDocument/2006/relationships/image" Target="../media/image20.png"/><Relationship Id="rId2" Type="http://schemas.openxmlformats.org/officeDocument/2006/relationships/notesSlide" Target="../notesSlides/notesSlide4.xml"/><Relationship Id="rId1" Type="http://schemas.openxmlformats.org/officeDocument/2006/relationships/slideLayout" Target="../slideLayouts/slideLayout10.xml"/><Relationship Id="rId6" Type="http://schemas.openxmlformats.org/officeDocument/2006/relationships/hyperlink" Target="http://www.draugiem.lv/nva/" TargetMode="External"/><Relationship Id="rId11" Type="http://schemas.openxmlformats.org/officeDocument/2006/relationships/image" Target="../media/image19.jpeg"/><Relationship Id="rId5" Type="http://schemas.openxmlformats.org/officeDocument/2006/relationships/hyperlink" Target="http://www.youtube.com/TheNVA" TargetMode="External"/><Relationship Id="rId10" Type="http://schemas.openxmlformats.org/officeDocument/2006/relationships/image" Target="../media/image18.jpeg"/><Relationship Id="rId4" Type="http://schemas.openxmlformats.org/officeDocument/2006/relationships/hyperlink" Target="http://twitter.com/NVA_gov_lv" TargetMode="External"/><Relationship Id="rId9" Type="http://schemas.openxmlformats.org/officeDocument/2006/relationships/image" Target="../media/image17.jpeg"/><Relationship Id="rId14" Type="http://schemas.openxmlformats.org/officeDocument/2006/relationships/image" Target="../media/image5.JP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cvvp.nva.gov.lv/#/pub/pakalpojumi/prognozes/"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685800" y="3148806"/>
            <a:ext cx="7772400" cy="727455"/>
          </a:xfrm>
        </p:spPr>
        <p:txBody>
          <a:bodyPr>
            <a:noAutofit/>
          </a:bodyPr>
          <a:lstStyle/>
          <a:p>
            <a:pPr>
              <a:defRPr/>
            </a:pPr>
            <a:r>
              <a:rPr lang="lv-LV" sz="2000" dirty="0">
                <a:ea typeface="MS PGothic" pitchFamily="34" charset="-128"/>
              </a:rPr>
              <a:t>ESF projekts</a:t>
            </a:r>
            <a:br>
              <a:rPr lang="lv-LV" sz="2000" dirty="0">
                <a:ea typeface="MS PGothic" pitchFamily="34" charset="-128"/>
              </a:rPr>
            </a:br>
            <a:r>
              <a:rPr lang="lv-LV" sz="2000" dirty="0">
                <a:ea typeface="MS PGothic" pitchFamily="34" charset="-128"/>
              </a:rPr>
              <a:t>’’Darba tirgus prognozēšanas sistēmas pilnveide’’</a:t>
            </a:r>
            <a:br>
              <a:rPr lang="lv-LV" sz="2000" dirty="0">
                <a:ea typeface="MS PGothic" pitchFamily="34" charset="-128"/>
              </a:rPr>
            </a:br>
            <a:r>
              <a:rPr lang="lv-LV" sz="2000" dirty="0">
                <a:ea typeface="MS PGothic" pitchFamily="34" charset="-128"/>
              </a:rPr>
              <a:t>un īstermiņa prognozēšana</a:t>
            </a:r>
            <a:br>
              <a:rPr lang="lv-LV" sz="2000" dirty="0">
                <a:ea typeface="MS PGothic" pitchFamily="34" charset="-128"/>
              </a:rPr>
            </a:br>
            <a:r>
              <a:rPr lang="lv-LV" sz="1600" dirty="0">
                <a:ea typeface="MS PGothic" pitchFamily="34" charset="-128"/>
              </a:rPr>
              <a:t> </a:t>
            </a:r>
            <a:endParaRPr lang="lv-LV" altLang="lv-LV" sz="2000" dirty="0">
              <a:ea typeface="MS PGothic" pitchFamily="34" charset="-128"/>
            </a:endParaRPr>
          </a:p>
        </p:txBody>
      </p:sp>
      <p:sp>
        <p:nvSpPr>
          <p:cNvPr id="12291" name="Text Placeholder 3"/>
          <p:cNvSpPr>
            <a:spLocks noGrp="1"/>
          </p:cNvSpPr>
          <p:nvPr>
            <p:ph type="body" sz="quarter" idx="11"/>
          </p:nvPr>
        </p:nvSpPr>
        <p:spPr>
          <a:xfrm>
            <a:off x="685800" y="6102626"/>
            <a:ext cx="7772400" cy="341588"/>
          </a:xfrm>
        </p:spPr>
        <p:txBody>
          <a:bodyPr/>
          <a:lstStyle/>
          <a:p>
            <a:r>
              <a:rPr lang="lv-LV" dirty="0">
                <a:solidFill>
                  <a:srgbClr val="000000"/>
                </a:solidFill>
                <a:cs typeface="Times New Roman" pitchFamily="18" charset="0"/>
              </a:rPr>
              <a:t>2021.gada 27.janvāris, Rīga</a:t>
            </a:r>
            <a:endParaRPr lang="lv-LV" altLang="lv-LV" dirty="0">
              <a:cs typeface="Times New Roman" pitchFamily="18" charset="0"/>
            </a:endParaRPr>
          </a:p>
        </p:txBody>
      </p:sp>
      <p:sp>
        <p:nvSpPr>
          <p:cNvPr id="4" name="Text Placeholder 2"/>
          <p:cNvSpPr>
            <a:spLocks noGrp="1"/>
          </p:cNvSpPr>
          <p:nvPr>
            <p:ph type="body" sz="quarter" idx="10"/>
          </p:nvPr>
        </p:nvSpPr>
        <p:spPr>
          <a:xfrm>
            <a:off x="1012902" y="4209049"/>
            <a:ext cx="7772400" cy="914400"/>
          </a:xfrm>
        </p:spPr>
        <p:txBody>
          <a:bodyPr>
            <a:normAutofit/>
          </a:bodyPr>
          <a:lstStyle/>
          <a:p>
            <a:pPr algn="r"/>
            <a:endParaRPr lang="lv-LV" altLang="lv-LV" sz="1000" b="1" dirty="0">
              <a:ea typeface="MS PGothic" pitchFamily="34" charset="-128"/>
            </a:endParaRPr>
          </a:p>
          <a:p>
            <a:pPr algn="r"/>
            <a:r>
              <a:rPr lang="lv-LV" altLang="lv-LV" sz="1000" b="1" dirty="0">
                <a:ea typeface="MS PGothic" pitchFamily="34" charset="-128"/>
              </a:rPr>
              <a:t>Nodarbinātības valsts aģentūra</a:t>
            </a:r>
          </a:p>
          <a:p>
            <a:pPr algn="r"/>
            <a:r>
              <a:rPr lang="lv-LV" sz="1000" b="1" dirty="0"/>
              <a:t>Klientu </a:t>
            </a:r>
            <a:r>
              <a:rPr lang="lv-LV" sz="1000" b="1" dirty="0">
                <a:ea typeface="MS PGothic" pitchFamily="34" charset="-128"/>
              </a:rPr>
              <a:t>apkalpošanas</a:t>
            </a:r>
            <a:r>
              <a:rPr lang="lv-LV" sz="1000" b="1" dirty="0"/>
              <a:t> vadības un attīstības nodaļa</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88100" y="4893108"/>
            <a:ext cx="4946705" cy="113505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64EBF70-576A-4B6C-88DF-13CC40E42AF3}"/>
              </a:ext>
            </a:extLst>
          </p:cNvPr>
          <p:cNvSpPr>
            <a:spLocks noGrp="1"/>
          </p:cNvSpPr>
          <p:nvPr>
            <p:ph type="body" sz="quarter" idx="10"/>
          </p:nvPr>
        </p:nvSpPr>
        <p:spPr/>
        <p:txBody>
          <a:bodyPr/>
          <a:lstStyle/>
          <a:p>
            <a:endParaRPr lang="lv-LV"/>
          </a:p>
        </p:txBody>
      </p:sp>
      <p:sp>
        <p:nvSpPr>
          <p:cNvPr id="3" name="Text Placeholder 2">
            <a:extLst>
              <a:ext uri="{FF2B5EF4-FFF2-40B4-BE49-F238E27FC236}">
                <a16:creationId xmlns:a16="http://schemas.microsoft.com/office/drawing/2014/main" id="{D815E170-498B-40B0-B80B-5A0D33B56B9C}"/>
              </a:ext>
            </a:extLst>
          </p:cNvPr>
          <p:cNvSpPr>
            <a:spLocks noGrp="1"/>
          </p:cNvSpPr>
          <p:nvPr>
            <p:ph type="body" sz="quarter" idx="12"/>
          </p:nvPr>
        </p:nvSpPr>
        <p:spPr/>
        <p:txBody>
          <a:bodyPr/>
          <a:lstStyle/>
          <a:p>
            <a:endParaRPr lang="lv-LV"/>
          </a:p>
        </p:txBody>
      </p:sp>
      <p:sp>
        <p:nvSpPr>
          <p:cNvPr id="4" name="Slide Number Placeholder 3">
            <a:extLst>
              <a:ext uri="{FF2B5EF4-FFF2-40B4-BE49-F238E27FC236}">
                <a16:creationId xmlns:a16="http://schemas.microsoft.com/office/drawing/2014/main" id="{1E5083AF-7F91-469A-8BBC-2D4786500E14}"/>
              </a:ext>
            </a:extLst>
          </p:cNvPr>
          <p:cNvSpPr>
            <a:spLocks noGrp="1"/>
          </p:cNvSpPr>
          <p:nvPr>
            <p:ph type="sldNum" sz="quarter" idx="13"/>
          </p:nvPr>
        </p:nvSpPr>
        <p:spPr/>
        <p:txBody>
          <a:bodyPr/>
          <a:lstStyle/>
          <a:p>
            <a:pPr>
              <a:defRPr/>
            </a:pPr>
            <a:fld id="{A0032913-FD30-484F-BD92-B982011C8233}" type="slidenum">
              <a:rPr lang="en-US" altLang="lv-LV" smtClean="0"/>
              <a:pPr>
                <a:defRPr/>
              </a:pPr>
              <a:t>10</a:t>
            </a:fld>
            <a:endParaRPr lang="en-US" altLang="lv-LV"/>
          </a:p>
        </p:txBody>
      </p:sp>
      <p:pic>
        <p:nvPicPr>
          <p:cNvPr id="5" name="Picture 4">
            <a:extLst>
              <a:ext uri="{FF2B5EF4-FFF2-40B4-BE49-F238E27FC236}">
                <a16:creationId xmlns:a16="http://schemas.microsoft.com/office/drawing/2014/main" id="{60E84A70-884D-480F-B256-2ACF7F136226}"/>
              </a:ext>
            </a:extLst>
          </p:cNvPr>
          <p:cNvPicPr>
            <a:picLocks noChangeAspect="1"/>
          </p:cNvPicPr>
          <p:nvPr/>
        </p:nvPicPr>
        <p:blipFill>
          <a:blip r:embed="rId2"/>
          <a:stretch>
            <a:fillRect/>
          </a:stretch>
        </p:blipFill>
        <p:spPr>
          <a:xfrm>
            <a:off x="361950" y="195262"/>
            <a:ext cx="8420100" cy="6467475"/>
          </a:xfrm>
          <a:prstGeom prst="rect">
            <a:avLst/>
          </a:prstGeom>
        </p:spPr>
      </p:pic>
    </p:spTree>
    <p:extLst>
      <p:ext uri="{BB962C8B-B14F-4D97-AF65-F5344CB8AC3E}">
        <p14:creationId xmlns:p14="http://schemas.microsoft.com/office/powerpoint/2010/main" val="41764263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0B21F05-33C4-4769-9586-0D42DFEF00CA}"/>
              </a:ext>
            </a:extLst>
          </p:cNvPr>
          <p:cNvSpPr txBox="1">
            <a:spLocks/>
          </p:cNvSpPr>
          <p:nvPr/>
        </p:nvSpPr>
        <p:spPr bwMode="auto">
          <a:xfrm>
            <a:off x="1930400" y="328613"/>
            <a:ext cx="6334125" cy="858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957" tIns="46979" rIns="93957" bIns="46979">
            <a:normAutofit/>
          </a:bodyPr>
          <a:lstStyle>
            <a:lvl1pPr algn="l" defTabSz="938213" rtl="0" eaLnBrk="0" fontAlgn="base" hangingPunct="0">
              <a:spcBef>
                <a:spcPct val="0"/>
              </a:spcBef>
              <a:spcAft>
                <a:spcPct val="0"/>
              </a:spcAft>
              <a:defRPr sz="2400" b="1"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2pPr>
            <a:lvl3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3pPr>
            <a:lvl4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4pPr>
            <a:lvl5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a:lstStyle>
          <a:p>
            <a:pPr algn="ctr">
              <a:defRPr/>
            </a:pPr>
            <a:r>
              <a:rPr lang="lv-LV" sz="2000" dirty="0">
                <a:solidFill>
                  <a:schemeClr val="accent3">
                    <a:lumMod val="50000"/>
                  </a:schemeClr>
                </a:solidFill>
                <a:latin typeface="+mj-lt"/>
                <a:ea typeface="MS PGothic" pitchFamily="34" charset="-128"/>
                <a:cs typeface="+mj-cs"/>
              </a:rPr>
              <a:t>Skats uz prognozes rezultātiem un papildus informāciju zem katras no profesiju grupām</a:t>
            </a:r>
          </a:p>
        </p:txBody>
      </p:sp>
      <p:sp>
        <p:nvSpPr>
          <p:cNvPr id="3" name="Rectangle 2">
            <a:extLst>
              <a:ext uri="{FF2B5EF4-FFF2-40B4-BE49-F238E27FC236}">
                <a16:creationId xmlns:a16="http://schemas.microsoft.com/office/drawing/2014/main" id="{B6CC01CF-632E-4522-9084-0EC87B7400F9}"/>
              </a:ext>
            </a:extLst>
          </p:cNvPr>
          <p:cNvSpPr/>
          <p:nvPr/>
        </p:nvSpPr>
        <p:spPr>
          <a:xfrm>
            <a:off x="363538" y="4859338"/>
            <a:ext cx="7305675" cy="1660525"/>
          </a:xfrm>
          <a:prstGeom prst="rect">
            <a:avLst/>
          </a:prstGeom>
        </p:spPr>
        <p:txBody>
          <a:bodyPr>
            <a:spAutoFit/>
          </a:bodyPr>
          <a:lstStyle/>
          <a:p>
            <a:pPr>
              <a:defRPr/>
            </a:pPr>
            <a:r>
              <a:rPr lang="lv-LV" b="1" dirty="0"/>
              <a:t>Klikšķinot uz konkrētas profesijas (pat tās, kur prognoze ir </a:t>
            </a:r>
            <a:r>
              <a:rPr lang="lv-LV" b="1" dirty="0" err="1"/>
              <a:t>n.d</a:t>
            </a:r>
            <a:r>
              <a:rPr lang="lv-LV" b="1" dirty="0"/>
              <a:t>.) –kļūst pieejama informācija par</a:t>
            </a:r>
            <a:r>
              <a:rPr lang="lv-LV" dirty="0"/>
              <a:t>:</a:t>
            </a:r>
          </a:p>
          <a:p>
            <a:pPr marL="539750" indent="-285750">
              <a:buFont typeface="Wingdings" pitchFamily="2" charset="2"/>
              <a:buChar char="ü"/>
              <a:defRPr/>
            </a:pPr>
            <a:r>
              <a:rPr lang="lv-LV" dirty="0"/>
              <a:t>vidējo atlīdzību profesijā (VID dati), </a:t>
            </a:r>
          </a:p>
          <a:p>
            <a:pPr marL="539750" indent="-285750">
              <a:buFont typeface="Wingdings" pitchFamily="2" charset="2"/>
              <a:buChar char="ü"/>
              <a:defRPr/>
            </a:pPr>
            <a:r>
              <a:rPr lang="lv-LV" dirty="0"/>
              <a:t>nodarbināto skaitu profesijā (VID dati), </a:t>
            </a:r>
          </a:p>
          <a:p>
            <a:pPr marL="539750" indent="-285750">
              <a:buFont typeface="Wingdings" pitchFamily="2" charset="2"/>
              <a:buChar char="ü"/>
              <a:defRPr/>
            </a:pPr>
            <a:r>
              <a:rPr lang="lv-LV" dirty="0"/>
              <a:t>NVA reģistrēto bezdarbnieku skaitu (BURVIS dati)</a:t>
            </a:r>
          </a:p>
          <a:p>
            <a:pPr marL="539750" indent="-285750">
              <a:buFont typeface="Wingdings" pitchFamily="2" charset="2"/>
              <a:buChar char="ü"/>
              <a:defRPr/>
            </a:pPr>
            <a:r>
              <a:rPr lang="lv-LV" dirty="0"/>
              <a:t>vakances profesiju grupā (BURVIS dati);</a:t>
            </a:r>
          </a:p>
        </p:txBody>
      </p:sp>
      <p:sp>
        <p:nvSpPr>
          <p:cNvPr id="4" name="Rectangle 3">
            <a:extLst>
              <a:ext uri="{FF2B5EF4-FFF2-40B4-BE49-F238E27FC236}">
                <a16:creationId xmlns:a16="http://schemas.microsoft.com/office/drawing/2014/main" id="{6582E9C1-A291-4D8C-9B0F-BC48F3968B27}"/>
              </a:ext>
            </a:extLst>
          </p:cNvPr>
          <p:cNvSpPr/>
          <p:nvPr/>
        </p:nvSpPr>
        <p:spPr>
          <a:xfrm>
            <a:off x="677863" y="0"/>
            <a:ext cx="1082675" cy="151606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a:p>
        </p:txBody>
      </p:sp>
      <p:pic>
        <p:nvPicPr>
          <p:cNvPr id="2663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6163" y="1462088"/>
            <a:ext cx="6935787" cy="298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643051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1988840"/>
            <a:ext cx="4392488" cy="91422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rtlCol="0" anchor="t" anchorCtr="0" compatLnSpc="1">
            <a:prstTxWarp prst="textNoShape">
              <a:avLst/>
            </a:prstTxWarp>
            <a:noAutofit/>
          </a:bodyPr>
          <a:lstStyle/>
          <a:p>
            <a:pPr algn="ctr"/>
            <a:r>
              <a:rPr lang="lv-LV" sz="2500" dirty="0">
                <a:solidFill>
                  <a:schemeClr val="accent3">
                    <a:lumMod val="50000"/>
                  </a:schemeClr>
                </a:solidFill>
                <a:latin typeface="+mj-lt"/>
                <a:ea typeface="MS PGothic" pitchFamily="34" charset="-128"/>
                <a:cs typeface="+mj-cs"/>
              </a:rPr>
              <a:t>Buklets par īstermiņa prognozēšanu</a:t>
            </a:r>
          </a:p>
        </p:txBody>
      </p:sp>
      <p:sp>
        <p:nvSpPr>
          <p:cNvPr id="3" name="Content Placeholder 2"/>
          <p:cNvSpPr>
            <a:spLocks noGrp="1"/>
          </p:cNvSpPr>
          <p:nvPr>
            <p:ph idx="1"/>
          </p:nvPr>
        </p:nvSpPr>
        <p:spPr>
          <a:xfrm>
            <a:off x="620981" y="3212976"/>
            <a:ext cx="4095035" cy="2197224"/>
          </a:xfrm>
        </p:spPr>
        <p:txBody>
          <a:bodyPr>
            <a:noAutofit/>
          </a:bodyPr>
          <a:lstStyle/>
          <a:p>
            <a:pPr marL="342900" indent="-342900">
              <a:buFont typeface="Arial" panose="020B0604020202020204" pitchFamily="34" charset="0"/>
              <a:buChar char="•"/>
            </a:pPr>
            <a:r>
              <a:rPr lang="lv-LV" dirty="0">
                <a:latin typeface="Times New Roman" panose="02020603050405020304" pitchFamily="18" charset="0"/>
                <a:cs typeface="Times New Roman" panose="02020603050405020304" pitchFamily="18" charset="0"/>
              </a:rPr>
              <a:t>Publiski pieejams buklets par prognozēšanu - </a:t>
            </a:r>
            <a:r>
              <a:rPr lang="lv-LV" sz="1800" b="1" dirty="0">
                <a:latin typeface="Times New Roman" panose="02020603050405020304" pitchFamily="18" charset="0"/>
                <a:cs typeface="Times New Roman" panose="02020603050405020304" pitchFamily="18" charset="0"/>
                <a:hlinkClick r:id="rId3"/>
              </a:rPr>
              <a:t>https://www.nva.gov.lv/sites/nva/files/data_content/buklets-par-darba-tirgus-istermina-prognozesanu.pdf</a:t>
            </a:r>
            <a:endParaRPr lang="lv-LV" sz="1800" b="1"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lv-LV"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lv-LV"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lv-LV" dirty="0">
              <a:latin typeface="Times New Roman" panose="02020603050405020304" pitchFamily="18" charset="0"/>
              <a:cs typeface="Times New Roman" panose="02020603050405020304" pitchFamily="18" charset="0"/>
            </a:endParaRPr>
          </a:p>
        </p:txBody>
      </p:sp>
      <p:pic>
        <p:nvPicPr>
          <p:cNvPr id="7" name="Picture 6"/>
          <p:cNvPicPr>
            <a:picLocks noChangeAspect="1"/>
          </p:cNvPicPr>
          <p:nvPr/>
        </p:nvPicPr>
        <p:blipFill>
          <a:blip r:embed="rId4"/>
          <a:stretch>
            <a:fillRect/>
          </a:stretch>
        </p:blipFill>
        <p:spPr>
          <a:xfrm>
            <a:off x="5014638" y="360443"/>
            <a:ext cx="3799541" cy="5990918"/>
          </a:xfrm>
          <a:prstGeom prst="rect">
            <a:avLst/>
          </a:prstGeom>
        </p:spPr>
      </p:pic>
    </p:spTree>
    <p:extLst>
      <p:ext uri="{BB962C8B-B14F-4D97-AF65-F5344CB8AC3E}">
        <p14:creationId xmlns:p14="http://schemas.microsoft.com/office/powerpoint/2010/main" val="36947746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p:nvPr/>
        </p:nvSpPr>
        <p:spPr>
          <a:xfrm>
            <a:off x="914400" y="2209800"/>
            <a:ext cx="7543800" cy="2057400"/>
          </a:xfrm>
          <a:prstGeom prst="rect">
            <a:avLst/>
          </a:prstGeom>
          <a:noFill/>
          <a:ln>
            <a:noFill/>
            <a:prstDash val="solid"/>
          </a:ln>
        </p:spPr>
        <p:txBody>
          <a:bodyPr/>
          <a:lstStyle/>
          <a:p>
            <a:pPr marL="342900" indent="-342900" defTabSz="914400" fontAlgn="auto">
              <a:spcBef>
                <a:spcPts val="500"/>
              </a:spcBef>
              <a:spcAft>
                <a:spcPts val="0"/>
              </a:spcAft>
              <a:defRPr sz="1800" b="0" i="0" u="none" strike="noStrike" kern="0" cap="none" spc="0" baseline="0">
                <a:solidFill>
                  <a:srgbClr val="000000"/>
                </a:solidFill>
                <a:uFillTx/>
              </a:defRPr>
            </a:pPr>
            <a:endParaRPr lang="lv-LV" sz="2000" kern="0">
              <a:solidFill>
                <a:srgbClr val="000000"/>
              </a:solidFill>
              <a:latin typeface="Arial"/>
              <a:ea typeface=""/>
            </a:endParaRPr>
          </a:p>
          <a:p>
            <a:pPr marL="342900" indent="-342900" defTabSz="914400" fontAlgn="auto">
              <a:spcBef>
                <a:spcPts val="900"/>
              </a:spcBef>
              <a:spcAft>
                <a:spcPts val="0"/>
              </a:spcAft>
              <a:defRPr sz="1800" b="0" i="0" u="none" strike="noStrike" kern="0" cap="none" spc="0" baseline="0">
                <a:solidFill>
                  <a:srgbClr val="000000"/>
                </a:solidFill>
                <a:uFillTx/>
              </a:defRPr>
            </a:pPr>
            <a:endParaRPr lang="lv-LV" sz="3600" b="1" kern="0">
              <a:solidFill>
                <a:srgbClr val="ED7D31"/>
              </a:solidFill>
              <a:effectLst>
                <a:outerShdw dist="38096" dir="2700000">
                  <a:srgbClr val="C0C0C0"/>
                </a:outerShdw>
              </a:effectLst>
              <a:latin typeface="Bookman Old Style" pitchFamily="18"/>
              <a:ea typeface=""/>
            </a:endParaRPr>
          </a:p>
          <a:p>
            <a:pPr marL="342900" indent="-342900" algn="ctr" defTabSz="914400" fontAlgn="auto">
              <a:spcBef>
                <a:spcPts val="900"/>
              </a:spcBef>
              <a:spcAft>
                <a:spcPts val="0"/>
              </a:spcAft>
              <a:defRPr sz="1800" b="0" i="0" u="none" strike="noStrike" kern="0" cap="none" spc="0" baseline="0">
                <a:solidFill>
                  <a:srgbClr val="000000"/>
                </a:solidFill>
                <a:uFillTx/>
              </a:defRPr>
            </a:pPr>
            <a:r>
              <a:rPr lang="lv-LV" sz="3600" b="1" kern="0">
                <a:solidFill>
                  <a:srgbClr val="FF6600"/>
                </a:solidFill>
                <a:effectLst>
                  <a:outerShdw dist="38096" dir="2700000">
                    <a:srgbClr val="C0C0C0"/>
                  </a:outerShdw>
                </a:effectLst>
                <a:latin typeface="Bookman Old Style" pitchFamily="18"/>
                <a:ea typeface=""/>
              </a:rPr>
              <a:t>Paldies par uzmanību!</a:t>
            </a:r>
          </a:p>
          <a:p>
            <a:pPr marL="342900" indent="-342900" defTabSz="914400" fontAlgn="auto">
              <a:spcBef>
                <a:spcPts val="900"/>
              </a:spcBef>
              <a:spcAft>
                <a:spcPts val="0"/>
              </a:spcAft>
              <a:defRPr sz="1800" b="0" i="0" u="none" strike="noStrike" kern="0" cap="none" spc="0" baseline="0">
                <a:solidFill>
                  <a:srgbClr val="000000"/>
                </a:solidFill>
                <a:uFillTx/>
              </a:defRPr>
            </a:pPr>
            <a:endParaRPr lang="lv-LV" sz="3600" b="1" kern="0">
              <a:solidFill>
                <a:srgbClr val="ED7D31"/>
              </a:solidFill>
              <a:effectLst>
                <a:outerShdw dist="38096" dir="2700000">
                  <a:srgbClr val="C0C0C0"/>
                </a:outerShdw>
              </a:effectLst>
              <a:latin typeface="Bookman Old Style" pitchFamily="18"/>
              <a:ea typeface=""/>
            </a:endParaRPr>
          </a:p>
          <a:p>
            <a:pPr marL="342900" indent="-342900" defTabSz="914400" fontAlgn="auto">
              <a:spcBef>
                <a:spcPts val="500"/>
              </a:spcBef>
              <a:spcAft>
                <a:spcPts val="0"/>
              </a:spcAft>
              <a:defRPr sz="1800" b="0" i="0" u="none" strike="noStrike" kern="0" cap="none" spc="0" baseline="0">
                <a:solidFill>
                  <a:srgbClr val="000000"/>
                </a:solidFill>
                <a:uFillTx/>
              </a:defRPr>
            </a:pPr>
            <a:endParaRPr lang="lv-LV" sz="2000" kern="0">
              <a:solidFill>
                <a:srgbClr val="000000"/>
              </a:solidFill>
              <a:latin typeface="Arial"/>
              <a:ea typeface=""/>
            </a:endParaRPr>
          </a:p>
          <a:p>
            <a:pPr marL="342900" indent="-342900" defTabSz="914400" fontAlgn="auto">
              <a:spcBef>
                <a:spcPts val="500"/>
              </a:spcBef>
              <a:spcAft>
                <a:spcPts val="0"/>
              </a:spcAft>
              <a:defRPr sz="1800" b="0" i="0" u="none" strike="noStrike" kern="0" cap="none" spc="0" baseline="0">
                <a:solidFill>
                  <a:srgbClr val="000000"/>
                </a:solidFill>
                <a:uFillTx/>
              </a:defRPr>
            </a:pPr>
            <a:endParaRPr lang="en-US" sz="2000" kern="0">
              <a:solidFill>
                <a:srgbClr val="000000"/>
              </a:solidFill>
              <a:latin typeface="Arial"/>
              <a:ea typeface=""/>
            </a:endParaRPr>
          </a:p>
        </p:txBody>
      </p:sp>
      <p:sp>
        <p:nvSpPr>
          <p:cNvPr id="29699" name="Text Box 15"/>
          <p:cNvSpPr txBox="1">
            <a:spLocks noChangeArrowheads="1"/>
          </p:cNvSpPr>
          <p:nvPr/>
        </p:nvSpPr>
        <p:spPr bwMode="auto">
          <a:xfrm>
            <a:off x="304800" y="5638800"/>
            <a:ext cx="3048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700">
                <a:solidFill>
                  <a:schemeClr val="tx1"/>
                </a:solidFill>
                <a:latin typeface="Times New Roman" pitchFamily="18" charset="0"/>
                <a:ea typeface="MS PGothic" pitchFamily="34" charset="-128"/>
              </a:defRPr>
            </a:lvl1pPr>
            <a:lvl2pPr marL="742950" indent="-285750">
              <a:defRPr sz="1700">
                <a:solidFill>
                  <a:schemeClr val="tx1"/>
                </a:solidFill>
                <a:latin typeface="Times New Roman" pitchFamily="18" charset="0"/>
                <a:ea typeface="MS PGothic" pitchFamily="34" charset="-128"/>
              </a:defRPr>
            </a:lvl2pPr>
            <a:lvl3pPr marL="1143000" indent="-228600">
              <a:defRPr sz="1700">
                <a:solidFill>
                  <a:schemeClr val="tx1"/>
                </a:solidFill>
                <a:latin typeface="Times New Roman" pitchFamily="18" charset="0"/>
                <a:ea typeface="MS PGothic" pitchFamily="34" charset="-128"/>
              </a:defRPr>
            </a:lvl3pPr>
            <a:lvl4pPr marL="1600200" indent="-228600">
              <a:defRPr sz="1700">
                <a:solidFill>
                  <a:schemeClr val="tx1"/>
                </a:solidFill>
                <a:latin typeface="Times New Roman" pitchFamily="18" charset="0"/>
                <a:ea typeface="MS PGothic" pitchFamily="34" charset="-128"/>
              </a:defRPr>
            </a:lvl4pPr>
            <a:lvl5pPr marL="2057400" indent="-228600">
              <a:defRPr sz="1700">
                <a:solidFill>
                  <a:schemeClr val="tx1"/>
                </a:solidFill>
                <a:latin typeface="Times New Roman" pitchFamily="18" charset="0"/>
                <a:ea typeface="MS PGothic" pitchFamily="34" charset="-128"/>
              </a:defRPr>
            </a:lvl5pPr>
            <a:lvl6pPr marL="2514600" indent="-228600" eaLnBrk="0" fontAlgn="base" hangingPunct="0">
              <a:spcBef>
                <a:spcPct val="0"/>
              </a:spcBef>
              <a:spcAft>
                <a:spcPct val="0"/>
              </a:spcAft>
              <a:defRPr sz="1700">
                <a:solidFill>
                  <a:schemeClr val="tx1"/>
                </a:solidFill>
                <a:latin typeface="Times New Roman" pitchFamily="18" charset="0"/>
                <a:ea typeface="MS PGothic" pitchFamily="34" charset="-128"/>
              </a:defRPr>
            </a:lvl6pPr>
            <a:lvl7pPr marL="2971800" indent="-228600" eaLnBrk="0" fontAlgn="base" hangingPunct="0">
              <a:spcBef>
                <a:spcPct val="0"/>
              </a:spcBef>
              <a:spcAft>
                <a:spcPct val="0"/>
              </a:spcAft>
              <a:defRPr sz="1700">
                <a:solidFill>
                  <a:schemeClr val="tx1"/>
                </a:solidFill>
                <a:latin typeface="Times New Roman" pitchFamily="18" charset="0"/>
                <a:ea typeface="MS PGothic" pitchFamily="34" charset="-128"/>
              </a:defRPr>
            </a:lvl7pPr>
            <a:lvl8pPr marL="3429000" indent="-228600" eaLnBrk="0" fontAlgn="base" hangingPunct="0">
              <a:spcBef>
                <a:spcPct val="0"/>
              </a:spcBef>
              <a:spcAft>
                <a:spcPct val="0"/>
              </a:spcAft>
              <a:defRPr sz="1700">
                <a:solidFill>
                  <a:schemeClr val="tx1"/>
                </a:solidFill>
                <a:latin typeface="Times New Roman" pitchFamily="18" charset="0"/>
                <a:ea typeface="MS PGothic" pitchFamily="34" charset="-128"/>
              </a:defRPr>
            </a:lvl8pPr>
            <a:lvl9pPr marL="3886200" indent="-228600" eaLnBrk="0" fontAlgn="base" hangingPunct="0">
              <a:spcBef>
                <a:spcPct val="0"/>
              </a:spcBef>
              <a:spcAft>
                <a:spcPct val="0"/>
              </a:spcAft>
              <a:defRPr sz="1700">
                <a:solidFill>
                  <a:schemeClr val="tx1"/>
                </a:solidFill>
                <a:latin typeface="Times New Roman" pitchFamily="18" charset="0"/>
                <a:ea typeface="MS PGothic" pitchFamily="34" charset="-128"/>
              </a:defRPr>
            </a:lvl9pPr>
          </a:lstStyle>
          <a:p>
            <a:pPr defTabSz="914400" eaLnBrk="1" hangingPunct="1">
              <a:spcBef>
                <a:spcPts val="1100"/>
              </a:spcBef>
            </a:pPr>
            <a:endParaRPr lang="lv-LV" sz="1800">
              <a:solidFill>
                <a:srgbClr val="000000"/>
              </a:solidFill>
              <a:latin typeface="Arial" charset="0"/>
            </a:endParaRPr>
          </a:p>
        </p:txBody>
      </p:sp>
      <p:sp>
        <p:nvSpPr>
          <p:cNvPr id="29700" name="Text Box 17"/>
          <p:cNvSpPr txBox="1">
            <a:spLocks noChangeArrowheads="1"/>
          </p:cNvSpPr>
          <p:nvPr/>
        </p:nvSpPr>
        <p:spPr bwMode="auto">
          <a:xfrm>
            <a:off x="152400" y="5943600"/>
            <a:ext cx="3505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700">
                <a:solidFill>
                  <a:schemeClr val="tx1"/>
                </a:solidFill>
                <a:latin typeface="Times New Roman" pitchFamily="18" charset="0"/>
                <a:ea typeface="MS PGothic" pitchFamily="34" charset="-128"/>
              </a:defRPr>
            </a:lvl1pPr>
            <a:lvl2pPr marL="742950" indent="-285750">
              <a:defRPr sz="1700">
                <a:solidFill>
                  <a:schemeClr val="tx1"/>
                </a:solidFill>
                <a:latin typeface="Times New Roman" pitchFamily="18" charset="0"/>
                <a:ea typeface="MS PGothic" pitchFamily="34" charset="-128"/>
              </a:defRPr>
            </a:lvl2pPr>
            <a:lvl3pPr marL="1143000" indent="-228600">
              <a:defRPr sz="1700">
                <a:solidFill>
                  <a:schemeClr val="tx1"/>
                </a:solidFill>
                <a:latin typeface="Times New Roman" pitchFamily="18" charset="0"/>
                <a:ea typeface="MS PGothic" pitchFamily="34" charset="-128"/>
              </a:defRPr>
            </a:lvl3pPr>
            <a:lvl4pPr marL="1600200" indent="-228600">
              <a:defRPr sz="1700">
                <a:solidFill>
                  <a:schemeClr val="tx1"/>
                </a:solidFill>
                <a:latin typeface="Times New Roman" pitchFamily="18" charset="0"/>
                <a:ea typeface="MS PGothic" pitchFamily="34" charset="-128"/>
              </a:defRPr>
            </a:lvl4pPr>
            <a:lvl5pPr marL="2057400" indent="-228600">
              <a:defRPr sz="1700">
                <a:solidFill>
                  <a:schemeClr val="tx1"/>
                </a:solidFill>
                <a:latin typeface="Times New Roman" pitchFamily="18" charset="0"/>
                <a:ea typeface="MS PGothic" pitchFamily="34" charset="-128"/>
              </a:defRPr>
            </a:lvl5pPr>
            <a:lvl6pPr marL="2514600" indent="-228600" eaLnBrk="0" fontAlgn="base" hangingPunct="0">
              <a:spcBef>
                <a:spcPct val="0"/>
              </a:spcBef>
              <a:spcAft>
                <a:spcPct val="0"/>
              </a:spcAft>
              <a:defRPr sz="1700">
                <a:solidFill>
                  <a:schemeClr val="tx1"/>
                </a:solidFill>
                <a:latin typeface="Times New Roman" pitchFamily="18" charset="0"/>
                <a:ea typeface="MS PGothic" pitchFamily="34" charset="-128"/>
              </a:defRPr>
            </a:lvl6pPr>
            <a:lvl7pPr marL="2971800" indent="-228600" eaLnBrk="0" fontAlgn="base" hangingPunct="0">
              <a:spcBef>
                <a:spcPct val="0"/>
              </a:spcBef>
              <a:spcAft>
                <a:spcPct val="0"/>
              </a:spcAft>
              <a:defRPr sz="1700">
                <a:solidFill>
                  <a:schemeClr val="tx1"/>
                </a:solidFill>
                <a:latin typeface="Times New Roman" pitchFamily="18" charset="0"/>
                <a:ea typeface="MS PGothic" pitchFamily="34" charset="-128"/>
              </a:defRPr>
            </a:lvl7pPr>
            <a:lvl8pPr marL="3429000" indent="-228600" eaLnBrk="0" fontAlgn="base" hangingPunct="0">
              <a:spcBef>
                <a:spcPct val="0"/>
              </a:spcBef>
              <a:spcAft>
                <a:spcPct val="0"/>
              </a:spcAft>
              <a:defRPr sz="1700">
                <a:solidFill>
                  <a:schemeClr val="tx1"/>
                </a:solidFill>
                <a:latin typeface="Times New Roman" pitchFamily="18" charset="0"/>
                <a:ea typeface="MS PGothic" pitchFamily="34" charset="-128"/>
              </a:defRPr>
            </a:lvl8pPr>
            <a:lvl9pPr marL="3886200" indent="-228600" eaLnBrk="0" fontAlgn="base" hangingPunct="0">
              <a:spcBef>
                <a:spcPct val="0"/>
              </a:spcBef>
              <a:spcAft>
                <a:spcPct val="0"/>
              </a:spcAft>
              <a:defRPr sz="1700">
                <a:solidFill>
                  <a:schemeClr val="tx1"/>
                </a:solidFill>
                <a:latin typeface="Times New Roman" pitchFamily="18" charset="0"/>
                <a:ea typeface="MS PGothic" pitchFamily="34" charset="-128"/>
              </a:defRPr>
            </a:lvl9pPr>
          </a:lstStyle>
          <a:p>
            <a:pPr defTabSz="914400" eaLnBrk="1" hangingPunct="1">
              <a:spcBef>
                <a:spcPts val="1100"/>
              </a:spcBef>
            </a:pPr>
            <a:endParaRPr lang="lv-LV" sz="1800">
              <a:solidFill>
                <a:srgbClr val="ED7D31"/>
              </a:solidFill>
              <a:latin typeface="Arial" charset="0"/>
            </a:endParaRPr>
          </a:p>
        </p:txBody>
      </p:sp>
      <p:sp>
        <p:nvSpPr>
          <p:cNvPr id="29701" name="Text Box 20"/>
          <p:cNvSpPr txBox="1">
            <a:spLocks noChangeArrowheads="1"/>
          </p:cNvSpPr>
          <p:nvPr/>
        </p:nvSpPr>
        <p:spPr bwMode="auto">
          <a:xfrm>
            <a:off x="152400" y="5105400"/>
            <a:ext cx="5638800" cy="31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700">
                <a:solidFill>
                  <a:schemeClr val="tx1"/>
                </a:solidFill>
                <a:latin typeface="Times New Roman" pitchFamily="18" charset="0"/>
                <a:ea typeface="MS PGothic" pitchFamily="34" charset="-128"/>
              </a:defRPr>
            </a:lvl1pPr>
            <a:lvl2pPr marL="742950" indent="-285750">
              <a:defRPr sz="1700">
                <a:solidFill>
                  <a:schemeClr val="tx1"/>
                </a:solidFill>
                <a:latin typeface="Times New Roman" pitchFamily="18" charset="0"/>
                <a:ea typeface="MS PGothic" pitchFamily="34" charset="-128"/>
              </a:defRPr>
            </a:lvl2pPr>
            <a:lvl3pPr marL="1143000" indent="-228600">
              <a:defRPr sz="1700">
                <a:solidFill>
                  <a:schemeClr val="tx1"/>
                </a:solidFill>
                <a:latin typeface="Times New Roman" pitchFamily="18" charset="0"/>
                <a:ea typeface="MS PGothic" pitchFamily="34" charset="-128"/>
              </a:defRPr>
            </a:lvl3pPr>
            <a:lvl4pPr marL="1600200" indent="-228600">
              <a:defRPr sz="1700">
                <a:solidFill>
                  <a:schemeClr val="tx1"/>
                </a:solidFill>
                <a:latin typeface="Times New Roman" pitchFamily="18" charset="0"/>
                <a:ea typeface="MS PGothic" pitchFamily="34" charset="-128"/>
              </a:defRPr>
            </a:lvl4pPr>
            <a:lvl5pPr marL="2057400" indent="-228600">
              <a:defRPr sz="1700">
                <a:solidFill>
                  <a:schemeClr val="tx1"/>
                </a:solidFill>
                <a:latin typeface="Times New Roman" pitchFamily="18" charset="0"/>
                <a:ea typeface="MS PGothic" pitchFamily="34" charset="-128"/>
              </a:defRPr>
            </a:lvl5pPr>
            <a:lvl6pPr marL="2514600" indent="-228600" eaLnBrk="0" fontAlgn="base" hangingPunct="0">
              <a:spcBef>
                <a:spcPct val="0"/>
              </a:spcBef>
              <a:spcAft>
                <a:spcPct val="0"/>
              </a:spcAft>
              <a:defRPr sz="1700">
                <a:solidFill>
                  <a:schemeClr val="tx1"/>
                </a:solidFill>
                <a:latin typeface="Times New Roman" pitchFamily="18" charset="0"/>
                <a:ea typeface="MS PGothic" pitchFamily="34" charset="-128"/>
              </a:defRPr>
            </a:lvl6pPr>
            <a:lvl7pPr marL="2971800" indent="-228600" eaLnBrk="0" fontAlgn="base" hangingPunct="0">
              <a:spcBef>
                <a:spcPct val="0"/>
              </a:spcBef>
              <a:spcAft>
                <a:spcPct val="0"/>
              </a:spcAft>
              <a:defRPr sz="1700">
                <a:solidFill>
                  <a:schemeClr val="tx1"/>
                </a:solidFill>
                <a:latin typeface="Times New Roman" pitchFamily="18" charset="0"/>
                <a:ea typeface="MS PGothic" pitchFamily="34" charset="-128"/>
              </a:defRPr>
            </a:lvl7pPr>
            <a:lvl8pPr marL="3429000" indent="-228600" eaLnBrk="0" fontAlgn="base" hangingPunct="0">
              <a:spcBef>
                <a:spcPct val="0"/>
              </a:spcBef>
              <a:spcAft>
                <a:spcPct val="0"/>
              </a:spcAft>
              <a:defRPr sz="1700">
                <a:solidFill>
                  <a:schemeClr val="tx1"/>
                </a:solidFill>
                <a:latin typeface="Times New Roman" pitchFamily="18" charset="0"/>
                <a:ea typeface="MS PGothic" pitchFamily="34" charset="-128"/>
              </a:defRPr>
            </a:lvl8pPr>
            <a:lvl9pPr marL="3886200" indent="-228600" eaLnBrk="0" fontAlgn="base" hangingPunct="0">
              <a:spcBef>
                <a:spcPct val="0"/>
              </a:spcBef>
              <a:spcAft>
                <a:spcPct val="0"/>
              </a:spcAft>
              <a:defRPr sz="1700">
                <a:solidFill>
                  <a:schemeClr val="tx1"/>
                </a:solidFill>
                <a:latin typeface="Times New Roman" pitchFamily="18" charset="0"/>
                <a:ea typeface="MS PGothic" pitchFamily="34" charset="-128"/>
              </a:defRPr>
            </a:lvl9pPr>
          </a:lstStyle>
          <a:p>
            <a:pPr defTabSz="914400" eaLnBrk="1" hangingPunct="1">
              <a:lnSpc>
                <a:spcPct val="80000"/>
              </a:lnSpc>
              <a:spcBef>
                <a:spcPts val="1100"/>
              </a:spcBef>
            </a:pPr>
            <a:endParaRPr lang="lv-LV" sz="1800">
              <a:solidFill>
                <a:srgbClr val="ED7D31"/>
              </a:solidFill>
              <a:latin typeface="Arial" charset="0"/>
            </a:endParaRPr>
          </a:p>
        </p:txBody>
      </p:sp>
      <p:sp>
        <p:nvSpPr>
          <p:cNvPr id="29702" name="Rectangle 6"/>
          <p:cNvSpPr>
            <a:spLocks noChangeArrowheads="1"/>
          </p:cNvSpPr>
          <p:nvPr/>
        </p:nvSpPr>
        <p:spPr bwMode="auto">
          <a:xfrm>
            <a:off x="1030288" y="4924425"/>
            <a:ext cx="8001000" cy="147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defTabSz="914400"/>
            <a:r>
              <a:rPr lang="lv-LV" sz="1800">
                <a:solidFill>
                  <a:srgbClr val="000000"/>
                </a:solidFill>
              </a:rPr>
              <a:t>Informācija par pakalpojumiem un dokumenti: mājaslapā </a:t>
            </a:r>
            <a:r>
              <a:rPr lang="lv-LV" sz="1800">
                <a:solidFill>
                  <a:srgbClr val="000000"/>
                </a:solidFill>
                <a:hlinkClick r:id="rId3"/>
              </a:rPr>
              <a:t>www.nva.gov.lv</a:t>
            </a:r>
            <a:r>
              <a:rPr lang="lv-LV" sz="1800">
                <a:solidFill>
                  <a:srgbClr val="000000"/>
                </a:solidFill>
              </a:rPr>
              <a:t>  </a:t>
            </a:r>
          </a:p>
          <a:p>
            <a:pPr defTabSz="914400"/>
            <a:r>
              <a:rPr lang="lv-LV" sz="1800">
                <a:solidFill>
                  <a:srgbClr val="000000"/>
                </a:solidFill>
              </a:rPr>
              <a:t>Jaunākās ziņas: </a:t>
            </a:r>
            <a:r>
              <a:rPr lang="lv-LV" sz="1800" i="1">
                <a:solidFill>
                  <a:srgbClr val="000000"/>
                </a:solidFill>
              </a:rPr>
              <a:t>Twitter</a:t>
            </a:r>
            <a:r>
              <a:rPr lang="lv-LV" sz="1800">
                <a:solidFill>
                  <a:srgbClr val="000000"/>
                </a:solidFill>
              </a:rPr>
              <a:t> kontā </a:t>
            </a:r>
            <a:r>
              <a:rPr lang="lv-LV" sz="1800">
                <a:solidFill>
                  <a:srgbClr val="000000"/>
                </a:solidFill>
                <a:hlinkClick r:id="rId4"/>
              </a:rPr>
              <a:t>http://twitter.com/NVA_gov_lv</a:t>
            </a:r>
            <a:r>
              <a:rPr lang="lv-LV" sz="1800">
                <a:solidFill>
                  <a:srgbClr val="000000"/>
                </a:solidFill>
              </a:rPr>
              <a:t>   </a:t>
            </a:r>
          </a:p>
          <a:p>
            <a:pPr defTabSz="914400"/>
            <a:r>
              <a:rPr lang="lv-LV" sz="1800">
                <a:solidFill>
                  <a:srgbClr val="000000"/>
                </a:solidFill>
              </a:rPr>
              <a:t>Labās prakses video piemēri: </a:t>
            </a:r>
            <a:r>
              <a:rPr lang="lv-LV" sz="1800" i="1">
                <a:solidFill>
                  <a:srgbClr val="000000"/>
                </a:solidFill>
              </a:rPr>
              <a:t>Youtube</a:t>
            </a:r>
            <a:r>
              <a:rPr lang="lv-LV" sz="1800">
                <a:solidFill>
                  <a:srgbClr val="000000"/>
                </a:solidFill>
              </a:rPr>
              <a:t> kanālā </a:t>
            </a:r>
            <a:r>
              <a:rPr lang="lv-LV" sz="1800">
                <a:solidFill>
                  <a:srgbClr val="000000"/>
                </a:solidFill>
                <a:hlinkClick r:id="rId5"/>
              </a:rPr>
              <a:t>http://www.youtube.com/TheNVA</a:t>
            </a:r>
            <a:endParaRPr lang="lv-LV" sz="1800">
              <a:solidFill>
                <a:srgbClr val="000000"/>
              </a:solidFill>
            </a:endParaRPr>
          </a:p>
          <a:p>
            <a:pPr defTabSz="914400"/>
            <a:r>
              <a:rPr lang="lv-LV" sz="1800">
                <a:solidFill>
                  <a:srgbClr val="000000"/>
                </a:solidFill>
              </a:rPr>
              <a:t>Jaunākās ziņas: </a:t>
            </a:r>
            <a:r>
              <a:rPr lang="lv-LV" sz="1800" i="1">
                <a:solidFill>
                  <a:srgbClr val="000000"/>
                </a:solidFill>
              </a:rPr>
              <a:t>Draugiem.lv</a:t>
            </a:r>
            <a:r>
              <a:rPr lang="lv-LV" sz="1800">
                <a:solidFill>
                  <a:srgbClr val="000000"/>
                </a:solidFill>
              </a:rPr>
              <a:t> lapā </a:t>
            </a:r>
            <a:r>
              <a:rPr lang="lv-LV" sz="1800">
                <a:solidFill>
                  <a:srgbClr val="000000"/>
                </a:solidFill>
                <a:hlinkClick r:id="rId6"/>
              </a:rPr>
              <a:t>http://www.draugiem.lv/nva/</a:t>
            </a:r>
            <a:r>
              <a:rPr lang="lv-LV" sz="1800">
                <a:solidFill>
                  <a:srgbClr val="000000"/>
                </a:solidFill>
              </a:rPr>
              <a:t> </a:t>
            </a:r>
          </a:p>
          <a:p>
            <a:pPr defTabSz="914400"/>
            <a:r>
              <a:rPr lang="lv-LV" sz="1800">
                <a:solidFill>
                  <a:srgbClr val="000000"/>
                </a:solidFill>
              </a:rPr>
              <a:t>Jaunākās ziņas: </a:t>
            </a:r>
            <a:r>
              <a:rPr lang="lv-LV" sz="1800" i="1">
                <a:solidFill>
                  <a:srgbClr val="000000"/>
                </a:solidFill>
              </a:rPr>
              <a:t>Facebook.com</a:t>
            </a:r>
            <a:r>
              <a:rPr lang="lv-LV" sz="1800">
                <a:solidFill>
                  <a:srgbClr val="000000"/>
                </a:solidFill>
              </a:rPr>
              <a:t> lapā </a:t>
            </a:r>
            <a:r>
              <a:rPr lang="lv-LV" sz="1800">
                <a:solidFill>
                  <a:srgbClr val="000000"/>
                </a:solidFill>
                <a:hlinkClick r:id="rId7"/>
              </a:rPr>
              <a:t>http://www.facebook.com/Nodarbinatiba</a:t>
            </a:r>
            <a:r>
              <a:rPr lang="lv-LV" sz="1800">
                <a:solidFill>
                  <a:srgbClr val="000000"/>
                </a:solidFill>
              </a:rPr>
              <a:t> </a:t>
            </a:r>
          </a:p>
        </p:txBody>
      </p:sp>
      <p:pic>
        <p:nvPicPr>
          <p:cNvPr id="29703" name="Picture 9"/>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838200" y="4895850"/>
            <a:ext cx="296863" cy="285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04" name="Picture 7"/>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830263" y="5175250"/>
            <a:ext cx="285750" cy="285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05" name="Picture 8"/>
          <p:cNvPicPr>
            <a:picLocks noChangeAspect="1"/>
          </p:cNvPicPr>
          <p:nvPr/>
        </p:nvPicPr>
        <p:blipFill>
          <a:blip r:embed="rId10">
            <a:extLst>
              <a:ext uri="{28A0092B-C50C-407E-A947-70E740481C1C}">
                <a14:useLocalDpi xmlns:a14="http://schemas.microsoft.com/office/drawing/2010/main" val="0"/>
              </a:ext>
            </a:extLst>
          </a:blip>
          <a:srcRect/>
          <a:stretch>
            <a:fillRect/>
          </a:stretch>
        </p:blipFill>
        <p:spPr bwMode="auto">
          <a:xfrm>
            <a:off x="838200" y="5491163"/>
            <a:ext cx="285750" cy="285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06" name="Picture 10" descr="C:\Users\madaraj\Desktop\draugiem ikona.jpg"/>
          <p:cNvPicPr>
            <a:picLocks noChangeAspect="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766763" y="5791200"/>
            <a:ext cx="368300" cy="285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07" name="Picture 7" descr="http://talk.onevietnam.org/wp-content/uploads/2011/04/facebook_icon.png"/>
          <p:cNvPicPr>
            <a:picLocks noChangeAspect="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860425" y="6100763"/>
            <a:ext cx="27463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08" name="Picture 2"/>
          <p:cNvPicPr>
            <a:picLocks noChangeAspect="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277903" y="1823549"/>
            <a:ext cx="6588194" cy="27313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15"/>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1623060" y="121857"/>
            <a:ext cx="5897880" cy="1353312"/>
          </a:xfrm>
          <a:prstGeom prst="rect">
            <a:avLst/>
          </a:prstGeom>
        </p:spPr>
      </p:pic>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68769" y="718013"/>
            <a:ext cx="6096000" cy="103664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rmAutofit/>
          </a:bodyPr>
          <a:lstStyle/>
          <a:p>
            <a:pPr algn="ctr"/>
            <a:r>
              <a:rPr lang="lv-LV" sz="2600" dirty="0">
                <a:solidFill>
                  <a:schemeClr val="accent3">
                    <a:lumMod val="50000"/>
                  </a:schemeClr>
                </a:solidFill>
                <a:latin typeface="+mj-lt"/>
                <a:ea typeface="MS PGothic" pitchFamily="34" charset="-128"/>
                <a:cs typeface="+mj-cs"/>
              </a:rPr>
              <a:t>Projekts ’’Darba tirgus prognozēšanas sistēmas pilnveide’’</a:t>
            </a:r>
          </a:p>
        </p:txBody>
      </p:sp>
      <p:sp>
        <p:nvSpPr>
          <p:cNvPr id="3" name="Content Placeholder 2"/>
          <p:cNvSpPr>
            <a:spLocks noGrp="1"/>
          </p:cNvSpPr>
          <p:nvPr>
            <p:ph idx="1"/>
          </p:nvPr>
        </p:nvSpPr>
        <p:spPr>
          <a:xfrm>
            <a:off x="1162879" y="1964635"/>
            <a:ext cx="7885043" cy="4373573"/>
          </a:xfrm>
        </p:spPr>
        <p:txBody>
          <a:bodyPr>
            <a:normAutofit/>
          </a:bodyPr>
          <a:lstStyle/>
          <a:p>
            <a:endParaRPr lang="lv-LV" sz="1400" dirty="0">
              <a:latin typeface="+mj-lt"/>
            </a:endParaRPr>
          </a:p>
          <a:p>
            <a:r>
              <a:rPr lang="lv-LV" sz="2100" u="sng" dirty="0">
                <a:latin typeface="+mj-lt"/>
              </a:rPr>
              <a:t>Īsteno - </a:t>
            </a:r>
            <a:r>
              <a:rPr lang="lv-LV" sz="2100" dirty="0">
                <a:latin typeface="+mj-lt"/>
              </a:rPr>
              <a:t>Nodarbinātības valsts aģentūra sadarbībā ar Ekonomikas ministriju</a:t>
            </a:r>
          </a:p>
          <a:p>
            <a:endParaRPr lang="lv-LV" sz="1300" u="sng" dirty="0">
              <a:latin typeface="+mj-lt"/>
            </a:endParaRPr>
          </a:p>
          <a:p>
            <a:r>
              <a:rPr lang="lv-LV" sz="2100" b="1" u="sng" dirty="0">
                <a:latin typeface="+mj-lt"/>
              </a:rPr>
              <a:t>Mērķis</a:t>
            </a:r>
            <a:r>
              <a:rPr lang="lv-LV" sz="2100" b="1" dirty="0">
                <a:latin typeface="+mj-lt"/>
              </a:rPr>
              <a:t>:</a:t>
            </a:r>
          </a:p>
          <a:p>
            <a:r>
              <a:rPr lang="lv-LV" sz="2100" b="1" dirty="0">
                <a:latin typeface="+mj-lt"/>
              </a:rPr>
              <a:t>Izveidot Darba tirgus apsteidzošo pārkārtojumu sistēmu</a:t>
            </a:r>
            <a:r>
              <a:rPr lang="lv-LV" sz="2100" dirty="0">
                <a:latin typeface="+mj-lt"/>
              </a:rPr>
              <a:t>, lai pieņemtu pamatotus un tautsaimniecības vajadzībām atbilstošus lēmumus rīcībpolitikas izstrādei un ieviešanai. Darba tirgus apsteidzošo pārkārtojumu sistēma nodrošinās ērti un pārskatāmi pieejamu informāciju par prasmju un profesiju pieprasījumu gan īstermiņā, gan vidējā un ilgtermiņā, kā arī informāciju par izglītības iespējām, kas lietotājam atvieglos nākotnes vai turpmākās profesijas izvēli.</a:t>
            </a:r>
          </a:p>
          <a:p>
            <a:pPr algn="just"/>
            <a:endParaRPr lang="lv-LV" sz="1300" dirty="0">
              <a:latin typeface="+mj-lt"/>
            </a:endParaRPr>
          </a:p>
          <a:p>
            <a:endParaRPr lang="lv-LV" dirty="0">
              <a:latin typeface="+mj-lt"/>
            </a:endParaRPr>
          </a:p>
          <a:p>
            <a:endParaRPr lang="lv-LV" dirty="0">
              <a:latin typeface="+mj-lt"/>
            </a:endParaRPr>
          </a:p>
        </p:txBody>
      </p:sp>
    </p:spTree>
    <p:extLst>
      <p:ext uri="{BB962C8B-B14F-4D97-AF65-F5344CB8AC3E}">
        <p14:creationId xmlns:p14="http://schemas.microsoft.com/office/powerpoint/2010/main" val="42064048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738809"/>
            <a:ext cx="6096000" cy="662609"/>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rmAutofit/>
          </a:bodyPr>
          <a:lstStyle/>
          <a:p>
            <a:pPr algn="ctr"/>
            <a:r>
              <a:rPr lang="lv-LV" sz="2600" dirty="0">
                <a:solidFill>
                  <a:schemeClr val="accent3">
                    <a:lumMod val="50000"/>
                  </a:schemeClr>
                </a:solidFill>
                <a:latin typeface="+mj-lt"/>
                <a:ea typeface="MS PGothic" pitchFamily="34" charset="-128"/>
                <a:cs typeface="+mj-cs"/>
              </a:rPr>
              <a:t>Projekta darbības</a:t>
            </a:r>
          </a:p>
        </p:txBody>
      </p:sp>
      <p:sp>
        <p:nvSpPr>
          <p:cNvPr id="8" name="Content Placeholder 2"/>
          <p:cNvSpPr txBox="1">
            <a:spLocks/>
          </p:cNvSpPr>
          <p:nvPr/>
        </p:nvSpPr>
        <p:spPr bwMode="auto">
          <a:xfrm>
            <a:off x="911087" y="1684429"/>
            <a:ext cx="7623313" cy="43735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rmAutofit/>
          </a:bodyPr>
          <a:lstStyle>
            <a:lvl1pPr marL="0" indent="0" algn="l" defTabSz="938213" rtl="0" eaLnBrk="0" fontAlgn="base" hangingPunct="0">
              <a:spcBef>
                <a:spcPct val="20000"/>
              </a:spcBef>
              <a:spcAft>
                <a:spcPct val="0"/>
              </a:spcAft>
              <a:buFont typeface="Arial" charset="0"/>
              <a:buNone/>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62000" indent="-292100" algn="l" defTabSz="938213" rtl="0" eaLnBrk="0" fontAlgn="base" hangingPunct="0">
              <a:spcBef>
                <a:spcPct val="20000"/>
              </a:spcBef>
              <a:spcAft>
                <a:spcPct val="0"/>
              </a:spcAft>
              <a:buFont typeface="Arial" charset="0"/>
              <a:buChar char="–"/>
              <a:defRPr sz="2000" kern="1200">
                <a:solidFill>
                  <a:schemeClr val="tx1"/>
                </a:solidFill>
                <a:latin typeface="Times New Roman" panose="02020603050405020304" pitchFamily="18" charset="0"/>
                <a:ea typeface="MS PGothic" pitchFamily="34" charset="-128"/>
                <a:cs typeface="Times New Roman" panose="02020603050405020304" pitchFamily="18" charset="0"/>
              </a:defRPr>
            </a:lvl2pPr>
            <a:lvl3pPr marL="1173163" indent="-233363" algn="l" defTabSz="938213" rtl="0" eaLnBrk="0" fontAlgn="base" hangingPunct="0">
              <a:spcBef>
                <a:spcPct val="20000"/>
              </a:spcBef>
              <a:spcAft>
                <a:spcPct val="0"/>
              </a:spcAft>
              <a:buFont typeface="Arial" charset="0"/>
              <a:buChar char="•"/>
              <a:defRPr sz="2000" kern="1200">
                <a:solidFill>
                  <a:schemeClr val="tx1"/>
                </a:solidFill>
                <a:latin typeface="Times New Roman" panose="02020603050405020304" pitchFamily="18" charset="0"/>
                <a:ea typeface="MS PGothic" pitchFamily="34" charset="-128"/>
                <a:cs typeface="Times New Roman" panose="02020603050405020304" pitchFamily="18" charset="0"/>
              </a:defRPr>
            </a:lvl3pPr>
            <a:lvl4pPr marL="1643063" indent="-233363" algn="l" defTabSz="938213" rtl="0" eaLnBrk="0" fontAlgn="base" hangingPunct="0">
              <a:spcBef>
                <a:spcPct val="20000"/>
              </a:spcBef>
              <a:spcAft>
                <a:spcPct val="0"/>
              </a:spcAft>
              <a:buFont typeface="Arial" charset="0"/>
              <a:buChar char="–"/>
              <a:defRPr sz="2000" kern="1200">
                <a:solidFill>
                  <a:schemeClr val="tx1"/>
                </a:solidFill>
                <a:latin typeface="Times New Roman" panose="02020603050405020304" pitchFamily="18" charset="0"/>
                <a:ea typeface="MS PGothic" pitchFamily="34" charset="-128"/>
                <a:cs typeface="Times New Roman" panose="02020603050405020304" pitchFamily="18" charset="0"/>
              </a:defRPr>
            </a:lvl4pPr>
            <a:lvl5pPr marL="2112963" indent="-233363" algn="l" defTabSz="938213" rtl="0" eaLnBrk="0" fontAlgn="base" hangingPunct="0">
              <a:spcBef>
                <a:spcPct val="20000"/>
              </a:spcBef>
              <a:spcAft>
                <a:spcPct val="0"/>
              </a:spcAft>
              <a:buFont typeface="Arial" charset="0"/>
              <a:buChar char="»"/>
              <a:defRPr sz="2000" kern="1200">
                <a:solidFill>
                  <a:schemeClr val="tx1"/>
                </a:solidFill>
                <a:latin typeface="Times New Roman" panose="02020603050405020304" pitchFamily="18" charset="0"/>
                <a:ea typeface="MS PGothic" pitchFamily="34" charset="-128"/>
                <a:cs typeface="Times New Roman" panose="02020603050405020304" pitchFamily="18" charset="0"/>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a:lstStyle>
          <a:p>
            <a:pPr marL="342900" indent="-342900">
              <a:buFont typeface="Arial" panose="020B0604020202020204" pitchFamily="34" charset="0"/>
              <a:buChar char="•"/>
            </a:pPr>
            <a:r>
              <a:rPr lang="lv-LV" sz="1700" b="1" dirty="0">
                <a:latin typeface="+mj-lt"/>
              </a:rPr>
              <a:t>Pētījums</a:t>
            </a:r>
            <a:r>
              <a:rPr lang="lv-LV" sz="1700" dirty="0">
                <a:latin typeface="+mj-lt"/>
              </a:rPr>
              <a:t> par Darba tirgus apsteidzošo pārkārtojumu sistēmas izveides iespējām un darba tirgus prognožu sasaisti ar rīcībpolitiku (EM);</a:t>
            </a:r>
          </a:p>
          <a:p>
            <a:pPr marL="342900" indent="-342900">
              <a:buFont typeface="Arial" panose="020B0604020202020204" pitchFamily="34" charset="0"/>
              <a:buChar char="•"/>
            </a:pPr>
            <a:endParaRPr lang="lv-LV" sz="1200" dirty="0">
              <a:latin typeface="+mj-lt"/>
            </a:endParaRPr>
          </a:p>
          <a:p>
            <a:pPr marL="342900" indent="-342900">
              <a:buFont typeface="Arial" panose="020B0604020202020204" pitchFamily="34" charset="0"/>
              <a:buChar char="•"/>
            </a:pPr>
            <a:r>
              <a:rPr lang="lv-LV" sz="1700" b="1" dirty="0">
                <a:latin typeface="+mj-lt"/>
              </a:rPr>
              <a:t>Īstermiņa darba tirgus prognozēšanas metodoloģijas pilnveide, </a:t>
            </a:r>
            <a:r>
              <a:rPr lang="lv-LV" sz="1700" dirty="0">
                <a:latin typeface="+mj-lt"/>
              </a:rPr>
              <a:t>tai skaitā īstermiņa prognožu sagatavošana prasmju griezumā un vadlīniju izstrāde metodoloģijas lietotājiem (NVA)</a:t>
            </a:r>
            <a:r>
              <a:rPr lang="lv-LV" sz="1700" b="1" dirty="0">
                <a:latin typeface="+mj-lt"/>
              </a:rPr>
              <a:t>;</a:t>
            </a:r>
          </a:p>
          <a:p>
            <a:pPr marL="342900" indent="-342900">
              <a:buFont typeface="Arial" panose="020B0604020202020204" pitchFamily="34" charset="0"/>
              <a:buChar char="•"/>
            </a:pPr>
            <a:endParaRPr lang="lv-LV" sz="1200" dirty="0">
              <a:latin typeface="+mj-lt"/>
            </a:endParaRPr>
          </a:p>
          <a:p>
            <a:pPr marL="342900" indent="-342900">
              <a:buFont typeface="Arial" panose="020B0604020202020204" pitchFamily="34" charset="0"/>
              <a:buChar char="•"/>
            </a:pPr>
            <a:r>
              <a:rPr lang="lv-LV" sz="1700" b="1" dirty="0">
                <a:latin typeface="+mj-lt"/>
              </a:rPr>
              <a:t>Darba devēju aptauju</a:t>
            </a:r>
            <a:r>
              <a:rPr lang="lv-LV" sz="1700" dirty="0">
                <a:latin typeface="+mj-lt"/>
              </a:rPr>
              <a:t> veikšana darba tirgus īstermiņa prognožu atjaunošanai (NVA);</a:t>
            </a:r>
          </a:p>
          <a:p>
            <a:pPr marL="342900" indent="-342900">
              <a:buFont typeface="Arial" panose="020B0604020202020204" pitchFamily="34" charset="0"/>
              <a:buChar char="•"/>
            </a:pPr>
            <a:endParaRPr lang="lv-LV" sz="1200" dirty="0">
              <a:latin typeface="+mj-lt"/>
            </a:endParaRPr>
          </a:p>
          <a:p>
            <a:pPr marL="342900" indent="-342900">
              <a:buFont typeface="Arial" panose="020B0604020202020204" pitchFamily="34" charset="0"/>
              <a:buChar char="•"/>
            </a:pPr>
            <a:r>
              <a:rPr lang="lv-LV" sz="1700" b="1" dirty="0">
                <a:latin typeface="+mj-lt"/>
              </a:rPr>
              <a:t>Tehniskās specifikācijas</a:t>
            </a:r>
            <a:r>
              <a:rPr lang="lv-LV" sz="1700" dirty="0">
                <a:latin typeface="+mj-lt"/>
              </a:rPr>
              <a:t> izstrāde darbaspēka piedāvājuma un pieprasījuma prognožu atspoguļošanas </a:t>
            </a:r>
            <a:r>
              <a:rPr lang="lv-LV" sz="1700" b="1" dirty="0">
                <a:latin typeface="+mj-lt"/>
              </a:rPr>
              <a:t>platformas</a:t>
            </a:r>
            <a:r>
              <a:rPr lang="lv-LV" sz="1700" dirty="0">
                <a:latin typeface="+mj-lt"/>
              </a:rPr>
              <a:t> (tai skaitā vidēja un ilgtermiņa prognožu analīzes rīka un vizuālā risinājuma (prototipa)) </a:t>
            </a:r>
            <a:r>
              <a:rPr lang="lv-LV" sz="1700" b="1" dirty="0">
                <a:latin typeface="+mj-lt"/>
              </a:rPr>
              <a:t>izveidei (NVA, EM)</a:t>
            </a:r>
            <a:r>
              <a:rPr lang="lv-LV" sz="1700" dirty="0">
                <a:latin typeface="+mj-lt"/>
              </a:rPr>
              <a:t>;</a:t>
            </a:r>
          </a:p>
          <a:p>
            <a:pPr marL="342900" indent="-342900">
              <a:buFont typeface="Arial" panose="020B0604020202020204" pitchFamily="34" charset="0"/>
              <a:buChar char="•"/>
            </a:pPr>
            <a:endParaRPr lang="lv-LV" sz="1200" dirty="0">
              <a:latin typeface="+mj-lt"/>
            </a:endParaRPr>
          </a:p>
          <a:p>
            <a:pPr marL="342900" indent="-342900">
              <a:buFont typeface="Arial" panose="020B0604020202020204" pitchFamily="34" charset="0"/>
              <a:buChar char="•"/>
            </a:pPr>
            <a:r>
              <a:rPr lang="lv-LV" sz="1700" b="1" dirty="0">
                <a:latin typeface="+mj-lt"/>
              </a:rPr>
              <a:t>Informatīvie un apmācību pasākumi</a:t>
            </a:r>
            <a:r>
              <a:rPr lang="lv-LV" sz="1700" dirty="0">
                <a:latin typeface="+mj-lt"/>
              </a:rPr>
              <a:t> nodarbinātības politikas veidošanā un īstenošanā iesaistīto institūciju darbiniekiem un amatpersonām (NVA. EM).</a:t>
            </a:r>
          </a:p>
        </p:txBody>
      </p:sp>
    </p:spTree>
    <p:extLst>
      <p:ext uri="{BB962C8B-B14F-4D97-AF65-F5344CB8AC3E}">
        <p14:creationId xmlns:p14="http://schemas.microsoft.com/office/powerpoint/2010/main" val="22070542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0800" y="652669"/>
            <a:ext cx="6096000" cy="543339"/>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rmAutofit fontScale="90000"/>
          </a:bodyPr>
          <a:lstStyle/>
          <a:p>
            <a:pPr algn="ctr"/>
            <a:r>
              <a:rPr lang="lv-LV" sz="2600" dirty="0">
                <a:solidFill>
                  <a:schemeClr val="accent3">
                    <a:lumMod val="50000"/>
                  </a:schemeClr>
                </a:solidFill>
                <a:latin typeface="+mj-lt"/>
                <a:ea typeface="MS PGothic" pitchFamily="34" charset="-128"/>
                <a:cs typeface="+mj-cs"/>
              </a:rPr>
              <a:t>Īstermiņa darba tirgus prognožu izmantošana</a:t>
            </a:r>
            <a:br>
              <a:rPr lang="lv-LV" sz="2600" dirty="0">
                <a:solidFill>
                  <a:schemeClr val="accent3">
                    <a:lumMod val="50000"/>
                  </a:schemeClr>
                </a:solidFill>
                <a:latin typeface="+mj-lt"/>
                <a:ea typeface="MS PGothic" pitchFamily="34" charset="-128"/>
                <a:cs typeface="+mj-cs"/>
              </a:rPr>
            </a:br>
            <a:endParaRPr lang="lv-LV" sz="2600" dirty="0">
              <a:solidFill>
                <a:schemeClr val="accent3">
                  <a:lumMod val="50000"/>
                </a:schemeClr>
              </a:solidFill>
              <a:latin typeface="+mj-lt"/>
              <a:ea typeface="MS PGothic" pitchFamily="34" charset="-128"/>
              <a:cs typeface="+mj-cs"/>
            </a:endParaRPr>
          </a:p>
        </p:txBody>
      </p:sp>
      <p:sp>
        <p:nvSpPr>
          <p:cNvPr id="3" name="Content Placeholder 2"/>
          <p:cNvSpPr>
            <a:spLocks noGrp="1"/>
          </p:cNvSpPr>
          <p:nvPr>
            <p:ph idx="1"/>
          </p:nvPr>
        </p:nvSpPr>
        <p:spPr>
          <a:xfrm>
            <a:off x="1709530" y="1752600"/>
            <a:ext cx="6977270" cy="4373573"/>
          </a:xfrm>
        </p:spPr>
        <p:txBody>
          <a:bodyPr>
            <a:normAutofit/>
          </a:bodyPr>
          <a:lstStyle/>
          <a:p>
            <a:pPr marL="342900" indent="-342900">
              <a:buFont typeface="Arial" panose="020B0604020202020204" pitchFamily="34" charset="0"/>
              <a:buChar char="•"/>
            </a:pPr>
            <a:r>
              <a:rPr lang="lv-LV" sz="1700" dirty="0">
                <a:latin typeface="+mj-lt"/>
              </a:rPr>
              <a:t>Viens no NVA sniegtajiem e-pakalpojumiem, kas pieejams NVA interneta vietnes pašapkalpošanās portālā - </a:t>
            </a:r>
            <a:r>
              <a:rPr lang="lv-LV" sz="1700" u="sng" dirty="0">
                <a:latin typeface="+mj-lt"/>
                <a:hlinkClick r:id="rId2"/>
              </a:rPr>
              <a:t>https://cvvp.nva.gov.lv/#/pub/pakalpojumi/prognozes/</a:t>
            </a:r>
            <a:r>
              <a:rPr lang="lv-LV" sz="1700" dirty="0">
                <a:latin typeface="+mj-lt"/>
              </a:rPr>
              <a:t>. </a:t>
            </a:r>
          </a:p>
          <a:p>
            <a:pPr marL="342900" indent="-342900">
              <a:buFont typeface="Arial" panose="020B0604020202020204" pitchFamily="34" charset="0"/>
              <a:buChar char="•"/>
            </a:pPr>
            <a:endParaRPr lang="lv-LV" sz="1700" dirty="0">
              <a:latin typeface="+mj-lt"/>
            </a:endParaRPr>
          </a:p>
          <a:p>
            <a:pPr marL="342900" indent="-342900">
              <a:buFont typeface="Arial" panose="020B0604020202020204" pitchFamily="34" charset="0"/>
              <a:buChar char="•"/>
            </a:pPr>
            <a:r>
              <a:rPr lang="lv-LV" sz="1700" dirty="0">
                <a:latin typeface="+mj-lt"/>
              </a:rPr>
              <a:t>Šis e-pakalpojums ir </a:t>
            </a:r>
            <a:r>
              <a:rPr lang="lv-LV" sz="1700" b="1" dirty="0">
                <a:latin typeface="+mj-lt"/>
              </a:rPr>
              <a:t>viens no instrumentiem</a:t>
            </a:r>
            <a:r>
              <a:rPr lang="lv-LV" sz="1700" dirty="0">
                <a:latin typeface="+mj-lt"/>
              </a:rPr>
              <a:t>, kas līdz ar citiem NVA e-pakalpojumiem, ir izmantojams attālināti, pieņemot ar karjeras attīstību saistītus lēmumus, t.sk. palīdz izvēlēties izglītības programmu. Palīdz izprast darba tirgus tendences.</a:t>
            </a:r>
          </a:p>
          <a:p>
            <a:pPr marL="342900" indent="-342900">
              <a:buFont typeface="Arial" panose="020B0604020202020204" pitchFamily="34" charset="0"/>
              <a:buChar char="•"/>
            </a:pPr>
            <a:endParaRPr lang="lv-LV" sz="1700" dirty="0">
              <a:latin typeface="+mj-lt"/>
            </a:endParaRPr>
          </a:p>
          <a:p>
            <a:pPr marL="342900" indent="-342900">
              <a:buFont typeface="Arial" panose="020B0604020202020204" pitchFamily="34" charset="0"/>
              <a:buChar char="•"/>
            </a:pPr>
            <a:r>
              <a:rPr lang="lv-LV" sz="1700" dirty="0">
                <a:latin typeface="+mj-lt"/>
              </a:rPr>
              <a:t>Prognožu lietotāji ir </a:t>
            </a:r>
            <a:r>
              <a:rPr lang="lv-LV" sz="1700" b="1" dirty="0">
                <a:latin typeface="+mj-lt"/>
              </a:rPr>
              <a:t>NVA, t.sk. filiāles </a:t>
            </a:r>
            <a:r>
              <a:rPr lang="lv-LV" sz="1700" dirty="0">
                <a:latin typeface="+mj-lt"/>
              </a:rPr>
              <a:t>(izmanto darbā ar klientiem, konsultējot bezdarbniekus par iespējamajām darba iespējām un apmācību pasākumu izvēli un dažādu informācijas pieprasījumu sagatavošanā par darba tirgus tendencēm un situāciju), </a:t>
            </a:r>
            <a:r>
              <a:rPr lang="lv-LV" sz="1700" b="1" dirty="0">
                <a:latin typeface="+mj-lt"/>
              </a:rPr>
              <a:t>ministriju darbiniekiem</a:t>
            </a:r>
            <a:r>
              <a:rPr lang="lv-LV" sz="1700" dirty="0">
                <a:latin typeface="+mj-lt"/>
              </a:rPr>
              <a:t>, kuri šo informāciju var izmantot politikas veidošanā – </a:t>
            </a:r>
            <a:r>
              <a:rPr lang="lv-LV" sz="1700" b="1" dirty="0">
                <a:latin typeface="+mj-lt"/>
              </a:rPr>
              <a:t>vērtējot īstenojamās apmācību programmas, sadarbības partneri un citi interesenti</a:t>
            </a:r>
            <a:r>
              <a:rPr lang="lv-LV" sz="1700" dirty="0">
                <a:latin typeface="+mj-lt"/>
              </a:rPr>
              <a:t>. </a:t>
            </a:r>
          </a:p>
          <a:p>
            <a:endParaRPr lang="lv-LV" dirty="0">
              <a:latin typeface="+mj-lt"/>
            </a:endParaRPr>
          </a:p>
        </p:txBody>
      </p:sp>
    </p:spTree>
    <p:extLst>
      <p:ext uri="{BB962C8B-B14F-4D97-AF65-F5344CB8AC3E}">
        <p14:creationId xmlns:p14="http://schemas.microsoft.com/office/powerpoint/2010/main" val="10487805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3"/>
          </p:nvPr>
        </p:nvSpPr>
        <p:spPr/>
        <p:txBody>
          <a:bodyPr/>
          <a:lstStyle/>
          <a:p>
            <a:pPr>
              <a:defRPr/>
            </a:pPr>
            <a:fld id="{29944DC4-AA79-4F28-AB76-15146EFD90DE}" type="slidenum">
              <a:rPr lang="en-US" altLang="lv-LV" smtClean="0"/>
              <a:pPr>
                <a:defRPr/>
              </a:pPr>
              <a:t>5</a:t>
            </a:fld>
            <a:endParaRPr lang="en-US" altLang="lv-LV"/>
          </a:p>
        </p:txBody>
      </p:sp>
      <p:sp>
        <p:nvSpPr>
          <p:cNvPr id="7" name="Title 1">
            <a:extLst>
              <a:ext uri="{FF2B5EF4-FFF2-40B4-BE49-F238E27FC236}">
                <a16:creationId xmlns:a16="http://schemas.microsoft.com/office/drawing/2014/main" id="{0036F56A-D372-4AE1-A635-3EE8571AE9CB}"/>
              </a:ext>
            </a:extLst>
          </p:cNvPr>
          <p:cNvSpPr>
            <a:spLocks noGrp="1"/>
          </p:cNvSpPr>
          <p:nvPr>
            <p:ph type="title"/>
          </p:nvPr>
        </p:nvSpPr>
        <p:spPr>
          <a:xfrm>
            <a:off x="1075205" y="443733"/>
            <a:ext cx="8026400" cy="87788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rmAutofit/>
          </a:bodyPr>
          <a:lstStyle/>
          <a:p>
            <a:pPr algn="ctr"/>
            <a:r>
              <a:rPr lang="lv-LV" altLang="en-US" sz="2600" dirty="0">
                <a:solidFill>
                  <a:schemeClr val="accent3">
                    <a:lumMod val="50000"/>
                  </a:schemeClr>
                </a:solidFill>
                <a:latin typeface="+mj-lt"/>
                <a:ea typeface="MS PGothic" pitchFamily="34" charset="-128"/>
                <a:cs typeface="+mj-cs"/>
              </a:rPr>
              <a:t>Mērķauditorija</a:t>
            </a:r>
          </a:p>
        </p:txBody>
      </p:sp>
      <p:grpSp>
        <p:nvGrpSpPr>
          <p:cNvPr id="8" name="Group 7"/>
          <p:cNvGrpSpPr/>
          <p:nvPr/>
        </p:nvGrpSpPr>
        <p:grpSpPr>
          <a:xfrm>
            <a:off x="1794768" y="1525521"/>
            <a:ext cx="3702921" cy="1486689"/>
            <a:chOff x="1024265" y="75438"/>
            <a:chExt cx="3301147" cy="1486689"/>
          </a:xfrm>
        </p:grpSpPr>
        <p:sp>
          <p:nvSpPr>
            <p:cNvPr id="26" name="Rectangle 25"/>
            <p:cNvSpPr/>
            <p:nvPr/>
          </p:nvSpPr>
          <p:spPr>
            <a:xfrm>
              <a:off x="1024265" y="75438"/>
              <a:ext cx="3301147" cy="1486689"/>
            </a:xfrm>
            <a:prstGeom prst="rect">
              <a:avLst/>
            </a:prstGeom>
          </p:spPr>
          <p:style>
            <a:lnRef idx="1">
              <a:schemeClr val="dk2">
                <a:hueOff val="0"/>
                <a:satOff val="0"/>
                <a:lumOff val="0"/>
                <a:alphaOff val="0"/>
              </a:schemeClr>
            </a:lnRef>
            <a:fillRef idx="1">
              <a:schemeClr val="dk2">
                <a:alpha val="40000"/>
                <a:tint val="40000"/>
                <a:hueOff val="0"/>
                <a:satOff val="0"/>
                <a:lumOff val="0"/>
                <a:alphaOff val="0"/>
              </a:schemeClr>
            </a:fillRef>
            <a:effectRef idx="0">
              <a:schemeClr val="dk2">
                <a:alpha val="40000"/>
                <a:tint val="40000"/>
                <a:hueOff val="0"/>
                <a:satOff val="0"/>
                <a:lumOff val="0"/>
                <a:alphaOff val="0"/>
              </a:schemeClr>
            </a:effectRef>
            <a:fontRef idx="minor">
              <a:schemeClr val="dk2">
                <a:hueOff val="0"/>
                <a:satOff val="0"/>
                <a:lumOff val="0"/>
                <a:alphaOff val="0"/>
              </a:schemeClr>
            </a:fontRef>
          </p:style>
        </p:sp>
        <p:sp>
          <p:nvSpPr>
            <p:cNvPr id="27" name="TextBox 26"/>
            <p:cNvSpPr txBox="1"/>
            <p:nvPr/>
          </p:nvSpPr>
          <p:spPr>
            <a:xfrm>
              <a:off x="1024265" y="75438"/>
              <a:ext cx="3301147" cy="1486689"/>
            </a:xfrm>
            <a:prstGeom prst="rect">
              <a:avLst/>
            </a:prstGeom>
          </p:spPr>
          <p:style>
            <a:lnRef idx="0">
              <a:scrgbClr r="0" g="0" b="0"/>
            </a:lnRef>
            <a:fillRef idx="0">
              <a:scrgbClr r="0" g="0" b="0"/>
            </a:fillRef>
            <a:effectRef idx="0">
              <a:scrgbClr r="0" g="0" b="0"/>
            </a:effectRef>
            <a:fontRef idx="minor">
              <a:schemeClr val="dk2">
                <a:hueOff val="0"/>
                <a:satOff val="0"/>
                <a:lumOff val="0"/>
                <a:alphaOff val="0"/>
              </a:schemeClr>
            </a:fontRef>
          </p:style>
          <p:txBody>
            <a:bodyPr spcFirstLastPara="0" vert="horz" wrap="square" lIns="731591" tIns="41910" rIns="41910" bIns="41910" numCol="1" spcCol="1270" anchor="ctr" anchorCtr="0">
              <a:noAutofit/>
            </a:bodyPr>
            <a:lstStyle/>
            <a:p>
              <a:pPr lvl="0" algn="l" defTabSz="488950">
                <a:lnSpc>
                  <a:spcPct val="90000"/>
                </a:lnSpc>
                <a:spcBef>
                  <a:spcPct val="0"/>
                </a:spcBef>
                <a:spcAft>
                  <a:spcPct val="35000"/>
                </a:spcAft>
              </a:pPr>
              <a:r>
                <a:rPr lang="lv-LV" sz="1600" b="1" kern="1200" dirty="0">
                  <a:latin typeface="Times New Roman" panose="02020603050405020304" pitchFamily="18" charset="0"/>
                  <a:ea typeface="Verdana" panose="020B0604030504040204" pitchFamily="34" charset="0"/>
                  <a:cs typeface="Times New Roman" panose="02020603050405020304" pitchFamily="18" charset="0"/>
                </a:rPr>
                <a:t>NVA darbinieki</a:t>
              </a:r>
            </a:p>
            <a:p>
              <a:pPr lvl="0" algn="l" defTabSz="488950">
                <a:lnSpc>
                  <a:spcPct val="90000"/>
                </a:lnSpc>
                <a:spcBef>
                  <a:spcPct val="0"/>
                </a:spcBef>
                <a:spcAft>
                  <a:spcPct val="35000"/>
                </a:spcAft>
              </a:pPr>
              <a:r>
                <a:rPr lang="lv-LV" sz="1600" kern="1200" dirty="0">
                  <a:latin typeface="Times New Roman" panose="02020603050405020304" pitchFamily="18" charset="0"/>
                  <a:ea typeface="Verdana" panose="020B0604030504040204" pitchFamily="34" charset="0"/>
                  <a:cs typeface="Times New Roman" panose="02020603050405020304" pitchFamily="18" charset="0"/>
                </a:rPr>
                <a:t>tiešo darba funkciju atbalstam apmācību un pasākumu plānošanā, </a:t>
              </a:r>
            </a:p>
            <a:p>
              <a:pPr lvl="0" algn="l" defTabSz="488950">
                <a:lnSpc>
                  <a:spcPct val="90000"/>
                </a:lnSpc>
                <a:spcBef>
                  <a:spcPct val="0"/>
                </a:spcBef>
                <a:spcAft>
                  <a:spcPct val="35000"/>
                </a:spcAft>
              </a:pPr>
              <a:r>
                <a:rPr lang="lv-LV" sz="1600" kern="1200" dirty="0">
                  <a:latin typeface="Times New Roman" panose="02020603050405020304" pitchFamily="18" charset="0"/>
                  <a:ea typeface="Verdana" panose="020B0604030504040204" pitchFamily="34" charset="0"/>
                  <a:cs typeface="Times New Roman" panose="02020603050405020304" pitchFamily="18" charset="0"/>
                </a:rPr>
                <a:t>karjeras konsultāciju nodrošināšanā un attīstības plānošanā</a:t>
              </a:r>
            </a:p>
          </p:txBody>
        </p:sp>
      </p:grpSp>
      <p:sp>
        <p:nvSpPr>
          <p:cNvPr id="9" name="Rectangle 8"/>
          <p:cNvSpPr/>
          <p:nvPr/>
        </p:nvSpPr>
        <p:spPr>
          <a:xfrm>
            <a:off x="1802495" y="1827451"/>
            <a:ext cx="371133" cy="327984"/>
          </a:xfrm>
          <a:prstGeom prst="rect">
            <a:avLst/>
          </a:prstGeom>
          <a:blipFill rotWithShape="1">
            <a:blip r:embed="rId2"/>
            <a:stretch>
              <a:fillRect/>
            </a:stretch>
          </a:blipFill>
        </p:spPr>
        <p:style>
          <a:lnRef idx="0">
            <a:schemeClr val="dk2">
              <a:shade val="80000"/>
              <a:hueOff val="0"/>
              <a:satOff val="0"/>
              <a:lumOff val="0"/>
              <a:alphaOff val="0"/>
            </a:schemeClr>
          </a:lnRef>
          <a:fillRef idx="1">
            <a:scrgbClr r="0" g="0" b="0"/>
          </a:fillRef>
          <a:effectRef idx="3">
            <a:schemeClr val="dk2">
              <a:tint val="40000"/>
              <a:hueOff val="0"/>
              <a:satOff val="0"/>
              <a:lumOff val="0"/>
              <a:alphaOff val="0"/>
            </a:schemeClr>
          </a:effectRef>
          <a:fontRef idx="minor">
            <a:schemeClr val="lt1">
              <a:hueOff val="0"/>
              <a:satOff val="0"/>
              <a:lumOff val="0"/>
              <a:alphaOff val="0"/>
            </a:schemeClr>
          </a:fontRef>
        </p:style>
      </p:sp>
      <p:grpSp>
        <p:nvGrpSpPr>
          <p:cNvPr id="10" name="Group 9"/>
          <p:cNvGrpSpPr/>
          <p:nvPr/>
        </p:nvGrpSpPr>
        <p:grpSpPr>
          <a:xfrm>
            <a:off x="5616357" y="1525520"/>
            <a:ext cx="3320529" cy="1486690"/>
            <a:chOff x="4523725" y="75437"/>
            <a:chExt cx="3320529" cy="1486690"/>
          </a:xfrm>
        </p:grpSpPr>
        <p:sp>
          <p:nvSpPr>
            <p:cNvPr id="24" name="Rectangle 23"/>
            <p:cNvSpPr/>
            <p:nvPr/>
          </p:nvSpPr>
          <p:spPr>
            <a:xfrm>
              <a:off x="4523725" y="75438"/>
              <a:ext cx="3301147" cy="1486689"/>
            </a:xfrm>
            <a:prstGeom prst="rect">
              <a:avLst/>
            </a:prstGeom>
          </p:spPr>
          <p:style>
            <a:lnRef idx="1">
              <a:schemeClr val="dk2">
                <a:hueOff val="0"/>
                <a:satOff val="0"/>
                <a:lumOff val="0"/>
                <a:alphaOff val="0"/>
              </a:schemeClr>
            </a:lnRef>
            <a:fillRef idx="1">
              <a:schemeClr val="dk2">
                <a:alpha val="40000"/>
                <a:tint val="40000"/>
                <a:hueOff val="0"/>
                <a:satOff val="0"/>
                <a:lumOff val="0"/>
                <a:alphaOff val="0"/>
              </a:schemeClr>
            </a:fillRef>
            <a:effectRef idx="0">
              <a:schemeClr val="dk2">
                <a:alpha val="40000"/>
                <a:tint val="40000"/>
                <a:hueOff val="0"/>
                <a:satOff val="0"/>
                <a:lumOff val="0"/>
                <a:alphaOff val="0"/>
              </a:schemeClr>
            </a:effectRef>
            <a:fontRef idx="minor">
              <a:schemeClr val="dk2">
                <a:hueOff val="0"/>
                <a:satOff val="0"/>
                <a:lumOff val="0"/>
                <a:alphaOff val="0"/>
              </a:schemeClr>
            </a:fontRef>
          </p:style>
        </p:sp>
        <p:sp>
          <p:nvSpPr>
            <p:cNvPr id="25" name="TextBox 24"/>
            <p:cNvSpPr txBox="1"/>
            <p:nvPr/>
          </p:nvSpPr>
          <p:spPr>
            <a:xfrm>
              <a:off x="4543107" y="75437"/>
              <a:ext cx="3301147" cy="1486689"/>
            </a:xfrm>
            <a:prstGeom prst="rect">
              <a:avLst/>
            </a:prstGeom>
          </p:spPr>
          <p:style>
            <a:lnRef idx="0">
              <a:scrgbClr r="0" g="0" b="0"/>
            </a:lnRef>
            <a:fillRef idx="0">
              <a:scrgbClr r="0" g="0" b="0"/>
            </a:fillRef>
            <a:effectRef idx="0">
              <a:scrgbClr r="0" g="0" b="0"/>
            </a:effectRef>
            <a:fontRef idx="minor">
              <a:schemeClr val="dk2">
                <a:hueOff val="0"/>
                <a:satOff val="0"/>
                <a:lumOff val="0"/>
                <a:alphaOff val="0"/>
              </a:schemeClr>
            </a:fontRef>
          </p:style>
          <p:txBody>
            <a:bodyPr spcFirstLastPara="0" vert="horz" wrap="square" lIns="731591" tIns="41910" rIns="41910" bIns="41910" numCol="1" spcCol="1270" anchor="ctr" anchorCtr="0">
              <a:noAutofit/>
            </a:bodyPr>
            <a:lstStyle/>
            <a:p>
              <a:pPr lvl="0" algn="l" defTabSz="488950">
                <a:lnSpc>
                  <a:spcPct val="90000"/>
                </a:lnSpc>
                <a:spcBef>
                  <a:spcPct val="0"/>
                </a:spcBef>
                <a:spcAft>
                  <a:spcPct val="35000"/>
                </a:spcAft>
              </a:pPr>
              <a:r>
                <a:rPr lang="lv-LV" sz="1600" b="1" kern="1200" dirty="0">
                  <a:latin typeface="Times New Roman" panose="02020603050405020304" pitchFamily="18" charset="0"/>
                  <a:ea typeface="Verdana" panose="020B0604030504040204" pitchFamily="34" charset="0"/>
                  <a:cs typeface="Times New Roman" panose="02020603050405020304" pitchFamily="18" charset="0"/>
                </a:rPr>
                <a:t>Labklājības ministrija </a:t>
              </a:r>
            </a:p>
            <a:p>
              <a:pPr lvl="0" algn="l" defTabSz="488950">
                <a:lnSpc>
                  <a:spcPct val="90000"/>
                </a:lnSpc>
                <a:spcBef>
                  <a:spcPct val="0"/>
                </a:spcBef>
                <a:spcAft>
                  <a:spcPct val="35000"/>
                </a:spcAft>
              </a:pPr>
              <a:r>
                <a:rPr lang="lv-LV" sz="1600" kern="1200" dirty="0">
                  <a:latin typeface="Times New Roman" panose="02020603050405020304" pitchFamily="18" charset="0"/>
                  <a:ea typeface="Verdana" panose="020B0604030504040204" pitchFamily="34" charset="0"/>
                  <a:cs typeface="Times New Roman" panose="02020603050405020304" pitchFamily="18" charset="0"/>
                </a:rPr>
                <a:t>atbalsta pasākumu plānošanā un konsultāciju sniegšanai</a:t>
              </a:r>
            </a:p>
          </p:txBody>
        </p:sp>
      </p:grpSp>
      <p:sp>
        <p:nvSpPr>
          <p:cNvPr id="11" name="Rectangle 10"/>
          <p:cNvSpPr/>
          <p:nvPr/>
        </p:nvSpPr>
        <p:spPr>
          <a:xfrm>
            <a:off x="5758092" y="1666112"/>
            <a:ext cx="302747" cy="309941"/>
          </a:xfrm>
          <a:prstGeom prst="rect">
            <a:avLst/>
          </a:prstGeom>
          <a:blipFill rotWithShape="1">
            <a:blip r:embed="rId3"/>
            <a:stretch>
              <a:fillRect/>
            </a:stretch>
          </a:blipFill>
        </p:spPr>
        <p:style>
          <a:lnRef idx="0">
            <a:schemeClr val="dk2">
              <a:shade val="80000"/>
              <a:hueOff val="0"/>
              <a:satOff val="0"/>
              <a:lumOff val="0"/>
              <a:alphaOff val="0"/>
            </a:schemeClr>
          </a:lnRef>
          <a:fillRef idx="1">
            <a:scrgbClr r="0" g="0" b="0"/>
          </a:fillRef>
          <a:effectRef idx="3">
            <a:schemeClr val="dk2">
              <a:tint val="40000"/>
              <a:hueOff val="0"/>
              <a:satOff val="0"/>
              <a:lumOff val="0"/>
              <a:alphaOff val="0"/>
            </a:schemeClr>
          </a:effectRef>
          <a:fontRef idx="minor">
            <a:schemeClr val="lt1">
              <a:hueOff val="0"/>
              <a:satOff val="0"/>
              <a:lumOff val="0"/>
              <a:alphaOff val="0"/>
            </a:schemeClr>
          </a:fontRef>
        </p:style>
      </p:sp>
      <p:grpSp>
        <p:nvGrpSpPr>
          <p:cNvPr id="12" name="Group 11"/>
          <p:cNvGrpSpPr/>
          <p:nvPr/>
        </p:nvGrpSpPr>
        <p:grpSpPr>
          <a:xfrm>
            <a:off x="1787258" y="3135823"/>
            <a:ext cx="3710431" cy="1486689"/>
            <a:chOff x="1016755" y="1685740"/>
            <a:chExt cx="3301147" cy="1486689"/>
          </a:xfrm>
        </p:grpSpPr>
        <p:sp>
          <p:nvSpPr>
            <p:cNvPr id="22" name="Rectangle 21"/>
            <p:cNvSpPr/>
            <p:nvPr/>
          </p:nvSpPr>
          <p:spPr>
            <a:xfrm>
              <a:off x="1016755" y="1685740"/>
              <a:ext cx="3301147" cy="1486689"/>
            </a:xfrm>
            <a:prstGeom prst="rect">
              <a:avLst/>
            </a:prstGeom>
          </p:spPr>
          <p:style>
            <a:lnRef idx="1">
              <a:schemeClr val="dk2">
                <a:hueOff val="0"/>
                <a:satOff val="0"/>
                <a:lumOff val="0"/>
                <a:alphaOff val="0"/>
              </a:schemeClr>
            </a:lnRef>
            <a:fillRef idx="1">
              <a:schemeClr val="dk2">
                <a:alpha val="40000"/>
                <a:tint val="40000"/>
                <a:hueOff val="0"/>
                <a:satOff val="0"/>
                <a:lumOff val="0"/>
                <a:alphaOff val="0"/>
              </a:schemeClr>
            </a:fillRef>
            <a:effectRef idx="0">
              <a:schemeClr val="dk2">
                <a:alpha val="40000"/>
                <a:tint val="40000"/>
                <a:hueOff val="0"/>
                <a:satOff val="0"/>
                <a:lumOff val="0"/>
                <a:alphaOff val="0"/>
              </a:schemeClr>
            </a:effectRef>
            <a:fontRef idx="minor">
              <a:schemeClr val="dk2">
                <a:hueOff val="0"/>
                <a:satOff val="0"/>
                <a:lumOff val="0"/>
                <a:alphaOff val="0"/>
              </a:schemeClr>
            </a:fontRef>
          </p:style>
        </p:sp>
        <p:sp>
          <p:nvSpPr>
            <p:cNvPr id="23" name="TextBox 22"/>
            <p:cNvSpPr txBox="1"/>
            <p:nvPr/>
          </p:nvSpPr>
          <p:spPr>
            <a:xfrm>
              <a:off x="1016755" y="1685740"/>
              <a:ext cx="3301147" cy="1486689"/>
            </a:xfrm>
            <a:prstGeom prst="rect">
              <a:avLst/>
            </a:prstGeom>
          </p:spPr>
          <p:style>
            <a:lnRef idx="0">
              <a:scrgbClr r="0" g="0" b="0"/>
            </a:lnRef>
            <a:fillRef idx="0">
              <a:scrgbClr r="0" g="0" b="0"/>
            </a:fillRef>
            <a:effectRef idx="0">
              <a:scrgbClr r="0" g="0" b="0"/>
            </a:effectRef>
            <a:fontRef idx="minor">
              <a:schemeClr val="dk2">
                <a:hueOff val="0"/>
                <a:satOff val="0"/>
                <a:lumOff val="0"/>
                <a:alphaOff val="0"/>
              </a:schemeClr>
            </a:fontRef>
          </p:style>
          <p:txBody>
            <a:bodyPr spcFirstLastPara="0" vert="horz" wrap="square" lIns="731591" tIns="41910" rIns="41910" bIns="41910" numCol="1" spcCol="1270" anchor="ctr" anchorCtr="0">
              <a:noAutofit/>
            </a:bodyPr>
            <a:lstStyle/>
            <a:p>
              <a:pPr lvl="0" algn="l" defTabSz="488950">
                <a:lnSpc>
                  <a:spcPct val="90000"/>
                </a:lnSpc>
                <a:spcBef>
                  <a:spcPct val="0"/>
                </a:spcBef>
                <a:spcAft>
                  <a:spcPct val="35000"/>
                </a:spcAft>
              </a:pPr>
              <a:r>
                <a:rPr lang="lv-LV" sz="1600" b="1" kern="1200" dirty="0">
                  <a:latin typeface="Times New Roman" panose="02020603050405020304" pitchFamily="18" charset="0"/>
                  <a:ea typeface="Verdana" panose="020B0604030504040204" pitchFamily="34" charset="0"/>
                  <a:cs typeface="Times New Roman" panose="02020603050405020304" pitchFamily="18" charset="0"/>
                </a:rPr>
                <a:t>Sociālie partneri </a:t>
              </a:r>
            </a:p>
            <a:p>
              <a:pPr lvl="0" algn="l" defTabSz="488950">
                <a:lnSpc>
                  <a:spcPct val="90000"/>
                </a:lnSpc>
                <a:spcBef>
                  <a:spcPct val="0"/>
                </a:spcBef>
                <a:spcAft>
                  <a:spcPct val="35000"/>
                </a:spcAft>
              </a:pPr>
              <a:r>
                <a:rPr lang="lv-LV" sz="1600" kern="1200" dirty="0">
                  <a:latin typeface="Times New Roman" panose="02020603050405020304" pitchFamily="18" charset="0"/>
                  <a:ea typeface="Verdana" panose="020B0604030504040204" pitchFamily="34" charset="0"/>
                  <a:cs typeface="Times New Roman" panose="02020603050405020304" pitchFamily="18" charset="0"/>
                </a:rPr>
                <a:t>ar darba tirgu saistīto procesu uzraudzībai, konsultācijās</a:t>
              </a:r>
              <a:r>
                <a:rPr lang="lv-LV" sz="1600" strike="sngStrike" kern="1200" dirty="0">
                  <a:latin typeface="Times New Roman" panose="02020603050405020304" pitchFamily="18" charset="0"/>
                  <a:ea typeface="Verdana" panose="020B0604030504040204" pitchFamily="34" charset="0"/>
                  <a:cs typeface="Times New Roman" panose="02020603050405020304" pitchFamily="18" charset="0"/>
                </a:rPr>
                <a:t> </a:t>
              </a:r>
              <a:endParaRPr lang="lv-LV" sz="1600" kern="1200" dirty="0">
                <a:latin typeface="Times New Roman" panose="02020603050405020304" pitchFamily="18" charset="0"/>
                <a:ea typeface="Verdana" panose="020B0604030504040204" pitchFamily="34" charset="0"/>
                <a:cs typeface="Times New Roman" panose="02020603050405020304" pitchFamily="18" charset="0"/>
              </a:endParaRPr>
            </a:p>
          </p:txBody>
        </p:sp>
      </p:grpSp>
      <p:sp>
        <p:nvSpPr>
          <p:cNvPr id="13" name="Rectangle 12"/>
          <p:cNvSpPr/>
          <p:nvPr/>
        </p:nvSpPr>
        <p:spPr>
          <a:xfrm>
            <a:off x="1797957" y="3431884"/>
            <a:ext cx="411024" cy="329107"/>
          </a:xfrm>
          <a:prstGeom prst="rect">
            <a:avLst/>
          </a:prstGeom>
          <a:blipFill rotWithShape="1">
            <a:blip r:embed="rId4"/>
            <a:stretch>
              <a:fillRect/>
            </a:stretch>
          </a:blipFill>
        </p:spPr>
        <p:style>
          <a:lnRef idx="0">
            <a:schemeClr val="dk2">
              <a:shade val="80000"/>
              <a:hueOff val="0"/>
              <a:satOff val="0"/>
              <a:lumOff val="0"/>
              <a:alphaOff val="0"/>
            </a:schemeClr>
          </a:lnRef>
          <a:fillRef idx="1">
            <a:scrgbClr r="0" g="0" b="0"/>
          </a:fillRef>
          <a:effectRef idx="3">
            <a:schemeClr val="dk2">
              <a:tint val="40000"/>
              <a:hueOff val="0"/>
              <a:satOff val="0"/>
              <a:lumOff val="0"/>
              <a:alphaOff val="0"/>
            </a:schemeClr>
          </a:effectRef>
          <a:fontRef idx="minor">
            <a:schemeClr val="lt1">
              <a:hueOff val="0"/>
              <a:satOff val="0"/>
              <a:lumOff val="0"/>
              <a:alphaOff val="0"/>
            </a:schemeClr>
          </a:fontRef>
        </p:style>
      </p:sp>
      <p:grpSp>
        <p:nvGrpSpPr>
          <p:cNvPr id="14" name="Group 13"/>
          <p:cNvGrpSpPr/>
          <p:nvPr/>
        </p:nvGrpSpPr>
        <p:grpSpPr>
          <a:xfrm>
            <a:off x="5598348" y="3103517"/>
            <a:ext cx="3301147" cy="1486689"/>
            <a:chOff x="4551180" y="1685740"/>
            <a:chExt cx="3301147" cy="1486689"/>
          </a:xfrm>
        </p:grpSpPr>
        <p:sp>
          <p:nvSpPr>
            <p:cNvPr id="20" name="Rectangle 19"/>
            <p:cNvSpPr/>
            <p:nvPr/>
          </p:nvSpPr>
          <p:spPr>
            <a:xfrm>
              <a:off x="4551180" y="1685740"/>
              <a:ext cx="3301147" cy="1486689"/>
            </a:xfrm>
            <a:prstGeom prst="rect">
              <a:avLst/>
            </a:prstGeom>
          </p:spPr>
          <p:style>
            <a:lnRef idx="1">
              <a:schemeClr val="dk2">
                <a:hueOff val="0"/>
                <a:satOff val="0"/>
                <a:lumOff val="0"/>
                <a:alphaOff val="0"/>
              </a:schemeClr>
            </a:lnRef>
            <a:fillRef idx="1">
              <a:schemeClr val="dk2">
                <a:alpha val="40000"/>
                <a:tint val="40000"/>
                <a:hueOff val="0"/>
                <a:satOff val="0"/>
                <a:lumOff val="0"/>
                <a:alphaOff val="0"/>
              </a:schemeClr>
            </a:fillRef>
            <a:effectRef idx="0">
              <a:schemeClr val="dk2">
                <a:alpha val="40000"/>
                <a:tint val="40000"/>
                <a:hueOff val="0"/>
                <a:satOff val="0"/>
                <a:lumOff val="0"/>
                <a:alphaOff val="0"/>
              </a:schemeClr>
            </a:effectRef>
            <a:fontRef idx="minor">
              <a:schemeClr val="dk2">
                <a:hueOff val="0"/>
                <a:satOff val="0"/>
                <a:lumOff val="0"/>
                <a:alphaOff val="0"/>
              </a:schemeClr>
            </a:fontRef>
          </p:style>
        </p:sp>
        <p:sp>
          <p:nvSpPr>
            <p:cNvPr id="21" name="TextBox 20"/>
            <p:cNvSpPr txBox="1"/>
            <p:nvPr/>
          </p:nvSpPr>
          <p:spPr>
            <a:xfrm>
              <a:off x="4551180" y="1685740"/>
              <a:ext cx="3301147" cy="1486689"/>
            </a:xfrm>
            <a:prstGeom prst="rect">
              <a:avLst/>
            </a:prstGeom>
          </p:spPr>
          <p:style>
            <a:lnRef idx="0">
              <a:scrgbClr r="0" g="0" b="0"/>
            </a:lnRef>
            <a:fillRef idx="0">
              <a:scrgbClr r="0" g="0" b="0"/>
            </a:fillRef>
            <a:effectRef idx="0">
              <a:scrgbClr r="0" g="0" b="0"/>
            </a:effectRef>
            <a:fontRef idx="minor">
              <a:schemeClr val="dk2">
                <a:hueOff val="0"/>
                <a:satOff val="0"/>
                <a:lumOff val="0"/>
                <a:alphaOff val="0"/>
              </a:schemeClr>
            </a:fontRef>
          </p:style>
          <p:txBody>
            <a:bodyPr spcFirstLastPara="0" vert="horz" wrap="square" lIns="731591" tIns="41910" rIns="41910" bIns="41910" numCol="1" spcCol="1270" anchor="ctr" anchorCtr="0">
              <a:noAutofit/>
            </a:bodyPr>
            <a:lstStyle/>
            <a:p>
              <a:pPr lvl="0" algn="l" defTabSz="488950">
                <a:lnSpc>
                  <a:spcPct val="90000"/>
                </a:lnSpc>
                <a:spcBef>
                  <a:spcPct val="0"/>
                </a:spcBef>
                <a:spcAft>
                  <a:spcPct val="35000"/>
                </a:spcAft>
              </a:pPr>
              <a:r>
                <a:rPr lang="lv-LV" sz="1600" b="1" kern="1200" dirty="0">
                  <a:latin typeface="Times New Roman" panose="02020603050405020304" pitchFamily="18" charset="0"/>
                  <a:ea typeface="Verdana" panose="020B0604030504040204" pitchFamily="34" charset="0"/>
                  <a:cs typeface="Times New Roman" panose="02020603050405020304" pitchFamily="18" charset="0"/>
                </a:rPr>
                <a:t>Izglītības iestādes </a:t>
              </a:r>
            </a:p>
            <a:p>
              <a:pPr lvl="0" algn="l" defTabSz="488950">
                <a:lnSpc>
                  <a:spcPct val="90000"/>
                </a:lnSpc>
                <a:spcBef>
                  <a:spcPct val="0"/>
                </a:spcBef>
                <a:spcAft>
                  <a:spcPct val="35000"/>
                </a:spcAft>
              </a:pPr>
              <a:r>
                <a:rPr lang="lv-LV" sz="1600" kern="1200" dirty="0">
                  <a:latin typeface="Times New Roman" panose="02020603050405020304" pitchFamily="18" charset="0"/>
                  <a:ea typeface="Verdana" panose="020B0604030504040204" pitchFamily="34" charset="0"/>
                  <a:cs typeface="Times New Roman" panose="02020603050405020304" pitchFamily="18" charset="0"/>
                </a:rPr>
                <a:t>plānotu aktuālo pieprasījumu īstermiņa programmām</a:t>
              </a:r>
            </a:p>
          </p:txBody>
        </p:sp>
      </p:grpSp>
      <p:sp>
        <p:nvSpPr>
          <p:cNvPr id="15" name="Rectangle 14"/>
          <p:cNvSpPr/>
          <p:nvPr/>
        </p:nvSpPr>
        <p:spPr>
          <a:xfrm>
            <a:off x="5718074" y="3256812"/>
            <a:ext cx="382785" cy="332453"/>
          </a:xfrm>
          <a:prstGeom prst="rect">
            <a:avLst/>
          </a:prstGeom>
          <a:blipFill rotWithShape="1">
            <a:blip r:embed="rId5"/>
            <a:stretch>
              <a:fillRect/>
            </a:stretch>
          </a:blipFill>
        </p:spPr>
        <p:style>
          <a:lnRef idx="0">
            <a:schemeClr val="dk2">
              <a:shade val="80000"/>
              <a:hueOff val="0"/>
              <a:satOff val="0"/>
              <a:lumOff val="0"/>
              <a:alphaOff val="0"/>
            </a:schemeClr>
          </a:lnRef>
          <a:fillRef idx="1">
            <a:scrgbClr r="0" g="0" b="0"/>
          </a:fillRef>
          <a:effectRef idx="3">
            <a:schemeClr val="dk2">
              <a:tint val="40000"/>
              <a:hueOff val="0"/>
              <a:satOff val="0"/>
              <a:lumOff val="0"/>
              <a:alphaOff val="0"/>
            </a:schemeClr>
          </a:effectRef>
          <a:fontRef idx="minor">
            <a:schemeClr val="lt1">
              <a:hueOff val="0"/>
              <a:satOff val="0"/>
              <a:lumOff val="0"/>
              <a:alphaOff val="0"/>
            </a:schemeClr>
          </a:fontRef>
        </p:style>
      </p:sp>
      <p:grpSp>
        <p:nvGrpSpPr>
          <p:cNvPr id="16" name="Group 15"/>
          <p:cNvGrpSpPr/>
          <p:nvPr/>
        </p:nvGrpSpPr>
        <p:grpSpPr>
          <a:xfrm>
            <a:off x="2573867" y="4746124"/>
            <a:ext cx="6048963" cy="1486689"/>
            <a:chOff x="2763593" y="3296041"/>
            <a:chExt cx="3301147" cy="1486689"/>
          </a:xfrm>
        </p:grpSpPr>
        <p:sp>
          <p:nvSpPr>
            <p:cNvPr id="18" name="Rectangle 17"/>
            <p:cNvSpPr/>
            <p:nvPr/>
          </p:nvSpPr>
          <p:spPr>
            <a:xfrm>
              <a:off x="2763593" y="3296041"/>
              <a:ext cx="3301147" cy="1486689"/>
            </a:xfrm>
            <a:prstGeom prst="rect">
              <a:avLst/>
            </a:prstGeom>
          </p:spPr>
          <p:style>
            <a:lnRef idx="1">
              <a:schemeClr val="dk2">
                <a:hueOff val="0"/>
                <a:satOff val="0"/>
                <a:lumOff val="0"/>
                <a:alphaOff val="0"/>
              </a:schemeClr>
            </a:lnRef>
            <a:fillRef idx="1">
              <a:schemeClr val="dk2">
                <a:alpha val="40000"/>
                <a:tint val="40000"/>
                <a:hueOff val="0"/>
                <a:satOff val="0"/>
                <a:lumOff val="0"/>
                <a:alphaOff val="0"/>
              </a:schemeClr>
            </a:fillRef>
            <a:effectRef idx="0">
              <a:schemeClr val="dk2">
                <a:alpha val="40000"/>
                <a:tint val="40000"/>
                <a:hueOff val="0"/>
                <a:satOff val="0"/>
                <a:lumOff val="0"/>
                <a:alphaOff val="0"/>
              </a:schemeClr>
            </a:effectRef>
            <a:fontRef idx="minor">
              <a:schemeClr val="dk2">
                <a:hueOff val="0"/>
                <a:satOff val="0"/>
                <a:lumOff val="0"/>
                <a:alphaOff val="0"/>
              </a:schemeClr>
            </a:fontRef>
          </p:style>
        </p:sp>
        <p:sp>
          <p:nvSpPr>
            <p:cNvPr id="19" name="TextBox 18"/>
            <p:cNvSpPr txBox="1"/>
            <p:nvPr/>
          </p:nvSpPr>
          <p:spPr>
            <a:xfrm>
              <a:off x="2763593" y="3296041"/>
              <a:ext cx="3301147" cy="1486689"/>
            </a:xfrm>
            <a:prstGeom prst="rect">
              <a:avLst/>
            </a:prstGeom>
          </p:spPr>
          <p:style>
            <a:lnRef idx="0">
              <a:scrgbClr r="0" g="0" b="0"/>
            </a:lnRef>
            <a:fillRef idx="0">
              <a:scrgbClr r="0" g="0" b="0"/>
            </a:fillRef>
            <a:effectRef idx="0">
              <a:scrgbClr r="0" g="0" b="0"/>
            </a:effectRef>
            <a:fontRef idx="minor">
              <a:schemeClr val="dk2">
                <a:hueOff val="0"/>
                <a:satOff val="0"/>
                <a:lumOff val="0"/>
                <a:alphaOff val="0"/>
              </a:schemeClr>
            </a:fontRef>
          </p:style>
          <p:txBody>
            <a:bodyPr spcFirstLastPara="0" vert="horz" wrap="square" lIns="731591" tIns="41910" rIns="41910" bIns="41910" numCol="1" spcCol="1270" anchor="ctr" anchorCtr="0">
              <a:noAutofit/>
            </a:bodyPr>
            <a:lstStyle/>
            <a:p>
              <a:pPr lvl="0" algn="l" defTabSz="488950">
                <a:lnSpc>
                  <a:spcPct val="90000"/>
                </a:lnSpc>
                <a:spcBef>
                  <a:spcPct val="0"/>
                </a:spcBef>
                <a:spcAft>
                  <a:spcPct val="35000"/>
                </a:spcAft>
              </a:pPr>
              <a:r>
                <a:rPr lang="lv-LV" sz="1600" b="1" kern="1200" dirty="0">
                  <a:latin typeface="Times New Roman" panose="02020603050405020304" pitchFamily="18" charset="0"/>
                  <a:ea typeface="Verdana" panose="020B0604030504040204" pitchFamily="34" charset="0"/>
                  <a:cs typeface="Times New Roman" panose="02020603050405020304" pitchFamily="18" charset="0"/>
                </a:rPr>
                <a:t>Citi </a:t>
              </a:r>
            </a:p>
            <a:p>
              <a:pPr lvl="0" algn="l" defTabSz="488950">
                <a:lnSpc>
                  <a:spcPct val="90000"/>
                </a:lnSpc>
                <a:spcBef>
                  <a:spcPct val="0"/>
                </a:spcBef>
                <a:spcAft>
                  <a:spcPct val="35000"/>
                </a:spcAft>
              </a:pPr>
              <a:r>
                <a:rPr lang="lv-LV" sz="1600" kern="1200" dirty="0">
                  <a:latin typeface="Times New Roman" panose="02020603050405020304" pitchFamily="18" charset="0"/>
                  <a:ea typeface="Verdana" panose="020B0604030504040204" pitchFamily="34" charset="0"/>
                  <a:cs typeface="Times New Roman" panose="02020603050405020304" pitchFamily="18" charset="0"/>
                </a:rPr>
                <a:t>esošie un potenciālie darba ņēmēji,</a:t>
              </a:r>
            </a:p>
            <a:p>
              <a:pPr lvl="0" algn="l" defTabSz="488950">
                <a:lnSpc>
                  <a:spcPct val="90000"/>
                </a:lnSpc>
                <a:spcBef>
                  <a:spcPct val="0"/>
                </a:spcBef>
                <a:spcAft>
                  <a:spcPct val="35000"/>
                </a:spcAft>
              </a:pPr>
              <a:r>
                <a:rPr lang="lv-LV" sz="1600" kern="1200" dirty="0">
                  <a:latin typeface="Times New Roman" panose="02020603050405020304" pitchFamily="18" charset="0"/>
                  <a:ea typeface="Verdana" panose="020B0604030504040204" pitchFamily="34" charset="0"/>
                  <a:cs typeface="Times New Roman" panose="02020603050405020304" pitchFamily="18" charset="0"/>
                </a:rPr>
                <a:t>akadēmiskie pētnieki un studenti, </a:t>
              </a:r>
            </a:p>
            <a:p>
              <a:pPr lvl="0" algn="l" defTabSz="488950">
                <a:lnSpc>
                  <a:spcPct val="90000"/>
                </a:lnSpc>
                <a:spcBef>
                  <a:spcPct val="0"/>
                </a:spcBef>
                <a:spcAft>
                  <a:spcPct val="35000"/>
                </a:spcAft>
              </a:pPr>
              <a:r>
                <a:rPr lang="lv-LV" sz="1600" kern="1200" dirty="0">
                  <a:latin typeface="Times New Roman" panose="02020603050405020304" pitchFamily="18" charset="0"/>
                  <a:ea typeface="Verdana" panose="020B0604030504040204" pitchFamily="34" charset="0"/>
                  <a:cs typeface="Times New Roman" panose="02020603050405020304" pitchFamily="18" charset="0"/>
                </a:rPr>
                <a:t>darba devēji – darbinieku pieejamības plānošanai, </a:t>
              </a:r>
            </a:p>
            <a:p>
              <a:pPr lvl="0" algn="l" defTabSz="488950">
                <a:lnSpc>
                  <a:spcPct val="90000"/>
                </a:lnSpc>
                <a:spcBef>
                  <a:spcPct val="0"/>
                </a:spcBef>
                <a:spcAft>
                  <a:spcPct val="35000"/>
                </a:spcAft>
              </a:pPr>
              <a:r>
                <a:rPr lang="lv-LV" sz="1600" kern="1200" dirty="0">
                  <a:latin typeface="Times New Roman" panose="02020603050405020304" pitchFamily="18" charset="0"/>
                  <a:ea typeface="Verdana" panose="020B0604030504040204" pitchFamily="34" charset="0"/>
                  <a:cs typeface="Times New Roman" panose="02020603050405020304" pitchFamily="18" charset="0"/>
                </a:rPr>
                <a:t>izglītības iestāžu audzēkņi - profesiju un iemaņu apguves izvēlei</a:t>
              </a:r>
            </a:p>
          </p:txBody>
        </p:sp>
      </p:grpSp>
      <p:sp>
        <p:nvSpPr>
          <p:cNvPr id="17" name="Rectangle 16"/>
          <p:cNvSpPr/>
          <p:nvPr/>
        </p:nvSpPr>
        <p:spPr>
          <a:xfrm>
            <a:off x="2709808" y="4898270"/>
            <a:ext cx="329527" cy="371580"/>
          </a:xfrm>
          <a:prstGeom prst="rect">
            <a:avLst/>
          </a:prstGeom>
          <a:blipFill rotWithShape="1">
            <a:blip r:embed="rId6"/>
            <a:stretch>
              <a:fillRect/>
            </a:stretch>
          </a:blipFill>
        </p:spPr>
        <p:style>
          <a:lnRef idx="0">
            <a:schemeClr val="dk2">
              <a:shade val="80000"/>
              <a:hueOff val="0"/>
              <a:satOff val="0"/>
              <a:lumOff val="0"/>
              <a:alphaOff val="0"/>
            </a:schemeClr>
          </a:lnRef>
          <a:fillRef idx="1">
            <a:scrgbClr r="0" g="0" b="0"/>
          </a:fillRef>
          <a:effectRef idx="3">
            <a:schemeClr val="dk2">
              <a:tint val="40000"/>
              <a:hueOff val="0"/>
              <a:satOff val="0"/>
              <a:lumOff val="0"/>
              <a:alphaOff val="0"/>
            </a:schemeClr>
          </a:effectRef>
          <a:fontRef idx="minor">
            <a:schemeClr val="lt1">
              <a:hueOff val="0"/>
              <a:satOff val="0"/>
              <a:lumOff val="0"/>
              <a:alphaOff val="0"/>
            </a:schemeClr>
          </a:fontRef>
        </p:style>
      </p:sp>
    </p:spTree>
    <p:extLst>
      <p:ext uri="{BB962C8B-B14F-4D97-AF65-F5344CB8AC3E}">
        <p14:creationId xmlns:p14="http://schemas.microsoft.com/office/powerpoint/2010/main" val="20702078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3"/>
          </p:nvPr>
        </p:nvSpPr>
        <p:spPr/>
        <p:txBody>
          <a:bodyPr/>
          <a:lstStyle/>
          <a:p>
            <a:pPr>
              <a:defRPr/>
            </a:pPr>
            <a:fld id="{29944DC4-AA79-4F28-AB76-15146EFD90DE}" type="slidenum">
              <a:rPr lang="en-US" altLang="lv-LV" smtClean="0"/>
              <a:pPr>
                <a:defRPr/>
              </a:pPr>
              <a:t>6</a:t>
            </a:fld>
            <a:endParaRPr lang="en-US" altLang="lv-LV"/>
          </a:p>
        </p:txBody>
      </p:sp>
      <p:sp>
        <p:nvSpPr>
          <p:cNvPr id="8" name="Content Placeholder 2"/>
          <p:cNvSpPr>
            <a:spLocks noGrp="1"/>
          </p:cNvSpPr>
          <p:nvPr>
            <p:ph idx="1"/>
          </p:nvPr>
        </p:nvSpPr>
        <p:spPr>
          <a:xfrm>
            <a:off x="1098942" y="1659197"/>
            <a:ext cx="8045058" cy="3976341"/>
          </a:xfrm>
        </p:spPr>
        <p:txBody>
          <a:bodyPr>
            <a:normAutofit fontScale="92500" lnSpcReduction="20000"/>
          </a:bodyPr>
          <a:lstStyle/>
          <a:p>
            <a:pPr marL="0" indent="0">
              <a:buNone/>
            </a:pPr>
            <a:r>
              <a:rPr lang="lv-LV" dirty="0">
                <a:latin typeface="+mj-lt"/>
              </a:rPr>
              <a:t>Prognozēšanas pilnveide nepieciešama, lai:</a:t>
            </a:r>
          </a:p>
          <a:p>
            <a:pPr marL="0" indent="0">
              <a:buNone/>
            </a:pPr>
            <a:endParaRPr lang="lv-LV" dirty="0">
              <a:latin typeface="+mj-lt"/>
            </a:endParaRPr>
          </a:p>
          <a:p>
            <a:endParaRPr lang="lv-LV" dirty="0">
              <a:latin typeface="+mj-lt"/>
            </a:endParaRPr>
          </a:p>
          <a:p>
            <a:endParaRPr lang="lv-LV" dirty="0">
              <a:latin typeface="+mj-lt"/>
            </a:endParaRPr>
          </a:p>
          <a:p>
            <a:pPr marL="0" indent="0">
              <a:buNone/>
            </a:pPr>
            <a:endParaRPr lang="lv-LV" b="1" dirty="0">
              <a:latin typeface="+mj-lt"/>
            </a:endParaRPr>
          </a:p>
          <a:p>
            <a:pPr marL="0" indent="0">
              <a:buNone/>
            </a:pPr>
            <a:endParaRPr lang="lv-LV" b="1" dirty="0">
              <a:latin typeface="+mj-lt"/>
            </a:endParaRPr>
          </a:p>
          <a:p>
            <a:pPr marL="0" indent="0">
              <a:buNone/>
            </a:pPr>
            <a:endParaRPr lang="lv-LV" b="1" dirty="0">
              <a:latin typeface="+mj-lt"/>
            </a:endParaRPr>
          </a:p>
          <a:p>
            <a:pPr marL="0" indent="0">
              <a:buNone/>
            </a:pPr>
            <a:endParaRPr lang="lv-LV" b="1" dirty="0">
              <a:latin typeface="+mj-lt"/>
            </a:endParaRPr>
          </a:p>
          <a:p>
            <a:pPr marL="0" indent="0">
              <a:buNone/>
            </a:pPr>
            <a:r>
              <a:rPr lang="lv-LV" b="1" dirty="0">
                <a:latin typeface="+mj-lt"/>
              </a:rPr>
              <a:t>Iespēja:</a:t>
            </a:r>
          </a:p>
          <a:p>
            <a:r>
              <a:rPr lang="lv-LV" b="1" dirty="0">
                <a:latin typeface="+mj-lt"/>
              </a:rPr>
              <a:t>izmantot papildus datu avotus</a:t>
            </a:r>
            <a:r>
              <a:rPr lang="lv-LV" dirty="0">
                <a:latin typeface="+mj-lt"/>
              </a:rPr>
              <a:t>, prognozējot papildus profesiju grupas, par kurām līdz šim bija nepietiekami dati </a:t>
            </a:r>
            <a:r>
              <a:rPr lang="lv-LV" i="1" dirty="0">
                <a:latin typeface="+mj-lt"/>
              </a:rPr>
              <a:t>(Reģistrētos datus par nodarbinātību, piem.: VID dati)</a:t>
            </a:r>
          </a:p>
          <a:p>
            <a:r>
              <a:rPr lang="lv-LV" b="1" dirty="0">
                <a:latin typeface="+mj-lt"/>
              </a:rPr>
              <a:t>veidot prognozes par pieprasījumu pēc prasmēm</a:t>
            </a:r>
            <a:r>
              <a:rPr lang="lv-LV" dirty="0">
                <a:latin typeface="+mj-lt"/>
              </a:rPr>
              <a:t>, lai piedāvātu atbilstošākus pakalpojumus darba meklētājiem un veicinātu to ātrāku iekļaušanos darba tirgū</a:t>
            </a:r>
          </a:p>
          <a:p>
            <a:pPr marL="0" indent="0">
              <a:buNone/>
            </a:pPr>
            <a:endParaRPr lang="lv-LV" dirty="0"/>
          </a:p>
          <a:p>
            <a:pPr marL="0" indent="0">
              <a:buNone/>
            </a:pPr>
            <a:endParaRPr lang="lv-LV" dirty="0"/>
          </a:p>
        </p:txBody>
      </p:sp>
      <p:sp>
        <p:nvSpPr>
          <p:cNvPr id="9" name="Rounded Rectangle 8"/>
          <p:cNvSpPr/>
          <p:nvPr/>
        </p:nvSpPr>
        <p:spPr>
          <a:xfrm>
            <a:off x="5353918" y="2283143"/>
            <a:ext cx="2691139" cy="1306724"/>
          </a:xfrm>
          <a:prstGeom prst="roundRect">
            <a:avLst/>
          </a:prstGeom>
          <a:solidFill>
            <a:srgbClr val="C00000"/>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lgn="ctr"/>
            <a:r>
              <a:rPr lang="lv-LV" sz="1600" b="1" dirty="0">
                <a:latin typeface="Verdana" panose="020B0604030504040204" pitchFamily="34" charset="0"/>
                <a:ea typeface="Verdana" panose="020B0604030504040204" pitchFamily="34" charset="0"/>
                <a:cs typeface="Verdana" panose="020B0604030504040204" pitchFamily="34" charset="0"/>
              </a:rPr>
              <a:t>Iegūtu prognozes par prasmju grupām un to pieprasījuma izmaiņām darba tirgū</a:t>
            </a:r>
          </a:p>
        </p:txBody>
      </p:sp>
      <p:sp>
        <p:nvSpPr>
          <p:cNvPr id="10" name="Rounded Rectangle 9"/>
          <p:cNvSpPr/>
          <p:nvPr/>
        </p:nvSpPr>
        <p:spPr>
          <a:xfrm>
            <a:off x="1810283" y="2283143"/>
            <a:ext cx="2366605" cy="1306724"/>
          </a:xfrm>
          <a:prstGeom prst="roundRect">
            <a:avLst/>
          </a:prstGeom>
          <a:solidFill>
            <a:srgbClr val="C00000"/>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lgn="ctr"/>
            <a:r>
              <a:rPr lang="lv-LV" sz="1600" b="1" dirty="0">
                <a:latin typeface="Verdana" panose="020B0604030504040204" pitchFamily="34" charset="0"/>
                <a:ea typeface="Verdana" panose="020B0604030504040204" pitchFamily="34" charset="0"/>
                <a:cs typeface="Verdana" panose="020B0604030504040204" pitchFamily="34" charset="0"/>
              </a:rPr>
              <a:t>Palielinātu prognozēto profesiju grupu skaitu</a:t>
            </a:r>
          </a:p>
        </p:txBody>
      </p:sp>
      <p:sp>
        <p:nvSpPr>
          <p:cNvPr id="11" name="Oval 10"/>
          <p:cNvSpPr/>
          <p:nvPr/>
        </p:nvSpPr>
        <p:spPr>
          <a:xfrm>
            <a:off x="1538401" y="2038213"/>
            <a:ext cx="489857" cy="489857"/>
          </a:xfrm>
          <a:prstGeom prst="ellipse">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sz="1275"/>
          </a:p>
        </p:txBody>
      </p:sp>
      <p:sp>
        <p:nvSpPr>
          <p:cNvPr id="12" name="Freeform 11"/>
          <p:cNvSpPr/>
          <p:nvPr/>
        </p:nvSpPr>
        <p:spPr>
          <a:xfrm>
            <a:off x="1642535" y="2141872"/>
            <a:ext cx="281587" cy="282538"/>
          </a:xfrm>
          <a:custGeom>
            <a:avLst/>
            <a:gdLst>
              <a:gd name="connsiteX0" fmla="*/ 149024 w 500599"/>
              <a:gd name="connsiteY0" fmla="*/ 358053 h 502289"/>
              <a:gd name="connsiteX1" fmla="*/ 491583 w 500599"/>
              <a:gd name="connsiteY1" fmla="*/ 358053 h 502289"/>
              <a:gd name="connsiteX2" fmla="*/ 497922 w 500599"/>
              <a:gd name="connsiteY2" fmla="*/ 360729 h 502289"/>
              <a:gd name="connsiteX3" fmla="*/ 500599 w 500599"/>
              <a:gd name="connsiteY3" fmla="*/ 367068 h 502289"/>
              <a:gd name="connsiteX4" fmla="*/ 500599 w 500599"/>
              <a:gd name="connsiteY4" fmla="*/ 421156 h 502289"/>
              <a:gd name="connsiteX5" fmla="*/ 497922 w 500599"/>
              <a:gd name="connsiteY5" fmla="*/ 427495 h 502289"/>
              <a:gd name="connsiteX6" fmla="*/ 491583 w 500599"/>
              <a:gd name="connsiteY6" fmla="*/ 430171 h 502289"/>
              <a:gd name="connsiteX7" fmla="*/ 149024 w 500599"/>
              <a:gd name="connsiteY7" fmla="*/ 430171 h 502289"/>
              <a:gd name="connsiteX8" fmla="*/ 142686 w 500599"/>
              <a:gd name="connsiteY8" fmla="*/ 427495 h 502289"/>
              <a:gd name="connsiteX9" fmla="*/ 140009 w 500599"/>
              <a:gd name="connsiteY9" fmla="*/ 421156 h 502289"/>
              <a:gd name="connsiteX10" fmla="*/ 140009 w 500599"/>
              <a:gd name="connsiteY10" fmla="*/ 367068 h 502289"/>
              <a:gd name="connsiteX11" fmla="*/ 142544 w 500599"/>
              <a:gd name="connsiteY11" fmla="*/ 360589 h 502289"/>
              <a:gd name="connsiteX12" fmla="*/ 149024 w 500599"/>
              <a:gd name="connsiteY12" fmla="*/ 358053 h 502289"/>
              <a:gd name="connsiteX13" fmla="*/ 4788 w 500599"/>
              <a:gd name="connsiteY13" fmla="*/ 358053 h 502289"/>
              <a:gd name="connsiteX14" fmla="*/ 98598 w 500599"/>
              <a:gd name="connsiteY14" fmla="*/ 358053 h 502289"/>
              <a:gd name="connsiteX15" fmla="*/ 98598 w 500599"/>
              <a:gd name="connsiteY15" fmla="*/ 382844 h 502289"/>
              <a:gd name="connsiteX16" fmla="*/ 71835 w 500599"/>
              <a:gd name="connsiteY16" fmla="*/ 415241 h 502289"/>
              <a:gd name="connsiteX17" fmla="*/ 94654 w 500599"/>
              <a:gd name="connsiteY17" fmla="*/ 429044 h 502289"/>
              <a:gd name="connsiteX18" fmla="*/ 103104 w 500599"/>
              <a:gd name="connsiteY18" fmla="*/ 453835 h 502289"/>
              <a:gd name="connsiteX19" fmla="*/ 87752 w 500599"/>
              <a:gd name="connsiteY19" fmla="*/ 489330 h 502289"/>
              <a:gd name="connsiteX20" fmla="*/ 49580 w 500599"/>
              <a:gd name="connsiteY20" fmla="*/ 502289 h 502289"/>
              <a:gd name="connsiteX21" fmla="*/ 1126 w 500599"/>
              <a:gd name="connsiteY21" fmla="*/ 483696 h 502289"/>
              <a:gd name="connsiteX22" fmla="*/ 17183 w 500599"/>
              <a:gd name="connsiteY22" fmla="*/ 458906 h 502289"/>
              <a:gd name="connsiteX23" fmla="*/ 47045 w 500599"/>
              <a:gd name="connsiteY23" fmla="*/ 471582 h 502289"/>
              <a:gd name="connsiteX24" fmla="*/ 61271 w 500599"/>
              <a:gd name="connsiteY24" fmla="*/ 467498 h 502289"/>
              <a:gd name="connsiteX25" fmla="*/ 67328 w 500599"/>
              <a:gd name="connsiteY25" fmla="*/ 455525 h 502289"/>
              <a:gd name="connsiteX26" fmla="*/ 37748 w 500599"/>
              <a:gd name="connsiteY26" fmla="*/ 439749 h 502289"/>
              <a:gd name="connsiteX27" fmla="*/ 30424 w 500599"/>
              <a:gd name="connsiteY27" fmla="*/ 423974 h 502289"/>
              <a:gd name="connsiteX28" fmla="*/ 39579 w 500599"/>
              <a:gd name="connsiteY28" fmla="*/ 411719 h 502289"/>
              <a:gd name="connsiteX29" fmla="*/ 51552 w 500599"/>
              <a:gd name="connsiteY29" fmla="*/ 396507 h 502289"/>
              <a:gd name="connsiteX30" fmla="*/ 61976 w 500599"/>
              <a:gd name="connsiteY30" fmla="*/ 385661 h 502289"/>
              <a:gd name="connsiteX31" fmla="*/ 61976 w 500599"/>
              <a:gd name="connsiteY31" fmla="*/ 385379 h 502289"/>
              <a:gd name="connsiteX32" fmla="*/ 48312 w 500599"/>
              <a:gd name="connsiteY32" fmla="*/ 385661 h 502289"/>
              <a:gd name="connsiteX33" fmla="*/ 34649 w 500599"/>
              <a:gd name="connsiteY33" fmla="*/ 385943 h 502289"/>
              <a:gd name="connsiteX34" fmla="*/ 34649 w 500599"/>
              <a:gd name="connsiteY34" fmla="*/ 400873 h 502289"/>
              <a:gd name="connsiteX35" fmla="*/ 4788 w 500599"/>
              <a:gd name="connsiteY35" fmla="*/ 400873 h 502289"/>
              <a:gd name="connsiteX36" fmla="*/ 149024 w 500599"/>
              <a:gd name="connsiteY36" fmla="*/ 213819 h 502289"/>
              <a:gd name="connsiteX37" fmla="*/ 491583 w 500599"/>
              <a:gd name="connsiteY37" fmla="*/ 213819 h 502289"/>
              <a:gd name="connsiteX38" fmla="*/ 497922 w 500599"/>
              <a:gd name="connsiteY38" fmla="*/ 216495 h 502289"/>
              <a:gd name="connsiteX39" fmla="*/ 500599 w 500599"/>
              <a:gd name="connsiteY39" fmla="*/ 222833 h 502289"/>
              <a:gd name="connsiteX40" fmla="*/ 500599 w 500599"/>
              <a:gd name="connsiteY40" fmla="*/ 276922 h 502289"/>
              <a:gd name="connsiteX41" fmla="*/ 497922 w 500599"/>
              <a:gd name="connsiteY41" fmla="*/ 283260 h 502289"/>
              <a:gd name="connsiteX42" fmla="*/ 491583 w 500599"/>
              <a:gd name="connsiteY42" fmla="*/ 285936 h 502289"/>
              <a:gd name="connsiteX43" fmla="*/ 149024 w 500599"/>
              <a:gd name="connsiteY43" fmla="*/ 285936 h 502289"/>
              <a:gd name="connsiteX44" fmla="*/ 142686 w 500599"/>
              <a:gd name="connsiteY44" fmla="*/ 283260 h 502289"/>
              <a:gd name="connsiteX45" fmla="*/ 140009 w 500599"/>
              <a:gd name="connsiteY45" fmla="*/ 276922 h 502289"/>
              <a:gd name="connsiteX46" fmla="*/ 140009 w 500599"/>
              <a:gd name="connsiteY46" fmla="*/ 222833 h 502289"/>
              <a:gd name="connsiteX47" fmla="*/ 142544 w 500599"/>
              <a:gd name="connsiteY47" fmla="*/ 216354 h 502289"/>
              <a:gd name="connsiteX48" fmla="*/ 149024 w 500599"/>
              <a:gd name="connsiteY48" fmla="*/ 213819 h 502289"/>
              <a:gd name="connsiteX49" fmla="*/ 51553 w 500599"/>
              <a:gd name="connsiteY49" fmla="*/ 177760 h 502289"/>
              <a:gd name="connsiteX50" fmla="*/ 86203 w 500599"/>
              <a:gd name="connsiteY50" fmla="*/ 189451 h 502289"/>
              <a:gd name="connsiteX51" fmla="*/ 100289 w 500599"/>
              <a:gd name="connsiteY51" fmla="*/ 221143 h 502289"/>
              <a:gd name="connsiteX52" fmla="*/ 90711 w 500599"/>
              <a:gd name="connsiteY52" fmla="*/ 246920 h 502289"/>
              <a:gd name="connsiteX53" fmla="*/ 69582 w 500599"/>
              <a:gd name="connsiteY53" fmla="*/ 265090 h 502289"/>
              <a:gd name="connsiteX54" fmla="*/ 48313 w 500599"/>
              <a:gd name="connsiteY54" fmla="*/ 279316 h 502289"/>
              <a:gd name="connsiteX55" fmla="*/ 38313 w 500599"/>
              <a:gd name="connsiteY55" fmla="*/ 294106 h 502289"/>
              <a:gd name="connsiteX56" fmla="*/ 74090 w 500599"/>
              <a:gd name="connsiteY56" fmla="*/ 294106 h 502289"/>
              <a:gd name="connsiteX57" fmla="*/ 74090 w 500599"/>
              <a:gd name="connsiteY57" fmla="*/ 277203 h 502289"/>
              <a:gd name="connsiteX58" fmla="*/ 103669 w 500599"/>
              <a:gd name="connsiteY58" fmla="*/ 277203 h 502289"/>
              <a:gd name="connsiteX59" fmla="*/ 103669 w 500599"/>
              <a:gd name="connsiteY59" fmla="*/ 321995 h 502289"/>
              <a:gd name="connsiteX60" fmla="*/ 1691 w 500599"/>
              <a:gd name="connsiteY60" fmla="*/ 321995 h 502289"/>
              <a:gd name="connsiteX61" fmla="*/ 0 w 500599"/>
              <a:gd name="connsiteY61" fmla="*/ 306783 h 502289"/>
              <a:gd name="connsiteX62" fmla="*/ 6621 w 500599"/>
              <a:gd name="connsiteY62" fmla="*/ 280584 h 502289"/>
              <a:gd name="connsiteX63" fmla="*/ 22537 w 500599"/>
              <a:gd name="connsiteY63" fmla="*/ 261428 h 502289"/>
              <a:gd name="connsiteX64" fmla="*/ 41130 w 500599"/>
              <a:gd name="connsiteY64" fmla="*/ 248046 h 502289"/>
              <a:gd name="connsiteX65" fmla="*/ 57047 w 500599"/>
              <a:gd name="connsiteY65" fmla="*/ 235792 h 502289"/>
              <a:gd name="connsiteX66" fmla="*/ 63666 w 500599"/>
              <a:gd name="connsiteY66" fmla="*/ 223115 h 502289"/>
              <a:gd name="connsiteX67" fmla="*/ 59581 w 500599"/>
              <a:gd name="connsiteY67" fmla="*/ 212269 h 502289"/>
              <a:gd name="connsiteX68" fmla="*/ 48454 w 500599"/>
              <a:gd name="connsiteY68" fmla="*/ 208466 h 502289"/>
              <a:gd name="connsiteX69" fmla="*/ 25636 w 500599"/>
              <a:gd name="connsiteY69" fmla="*/ 224805 h 502289"/>
              <a:gd name="connsiteX70" fmla="*/ 1691 w 500599"/>
              <a:gd name="connsiteY70" fmla="*/ 208184 h 502289"/>
              <a:gd name="connsiteX71" fmla="*/ 21832 w 500599"/>
              <a:gd name="connsiteY71" fmla="*/ 185788 h 502289"/>
              <a:gd name="connsiteX72" fmla="*/ 51553 w 500599"/>
              <a:gd name="connsiteY72" fmla="*/ 177760 h 502289"/>
              <a:gd name="connsiteX73" fmla="*/ 149024 w 500599"/>
              <a:gd name="connsiteY73" fmla="*/ 69582 h 502289"/>
              <a:gd name="connsiteX74" fmla="*/ 491583 w 500599"/>
              <a:gd name="connsiteY74" fmla="*/ 69582 h 502289"/>
              <a:gd name="connsiteX75" fmla="*/ 497922 w 500599"/>
              <a:gd name="connsiteY75" fmla="*/ 72258 h 502289"/>
              <a:gd name="connsiteX76" fmla="*/ 500599 w 500599"/>
              <a:gd name="connsiteY76" fmla="*/ 78597 h 502289"/>
              <a:gd name="connsiteX77" fmla="*/ 500599 w 500599"/>
              <a:gd name="connsiteY77" fmla="*/ 132685 h 502289"/>
              <a:gd name="connsiteX78" fmla="*/ 497922 w 500599"/>
              <a:gd name="connsiteY78" fmla="*/ 139024 h 502289"/>
              <a:gd name="connsiteX79" fmla="*/ 491583 w 500599"/>
              <a:gd name="connsiteY79" fmla="*/ 141700 h 502289"/>
              <a:gd name="connsiteX80" fmla="*/ 149024 w 500599"/>
              <a:gd name="connsiteY80" fmla="*/ 141700 h 502289"/>
              <a:gd name="connsiteX81" fmla="*/ 142686 w 500599"/>
              <a:gd name="connsiteY81" fmla="*/ 139024 h 502289"/>
              <a:gd name="connsiteX82" fmla="*/ 140009 w 500599"/>
              <a:gd name="connsiteY82" fmla="*/ 132685 h 502289"/>
              <a:gd name="connsiteX83" fmla="*/ 140009 w 500599"/>
              <a:gd name="connsiteY83" fmla="*/ 78597 h 502289"/>
              <a:gd name="connsiteX84" fmla="*/ 142686 w 500599"/>
              <a:gd name="connsiteY84" fmla="*/ 72258 h 502289"/>
              <a:gd name="connsiteX85" fmla="*/ 149024 w 500599"/>
              <a:gd name="connsiteY85" fmla="*/ 69582 h 502289"/>
              <a:gd name="connsiteX86" fmla="*/ 43665 w 500599"/>
              <a:gd name="connsiteY86" fmla="*/ 0 h 502289"/>
              <a:gd name="connsiteX87" fmla="*/ 73526 w 500599"/>
              <a:gd name="connsiteY87" fmla="*/ 0 h 502289"/>
              <a:gd name="connsiteX88" fmla="*/ 73526 w 500599"/>
              <a:gd name="connsiteY88" fmla="*/ 113810 h 502289"/>
              <a:gd name="connsiteX89" fmla="*/ 103951 w 500599"/>
              <a:gd name="connsiteY89" fmla="*/ 113810 h 502289"/>
              <a:gd name="connsiteX90" fmla="*/ 103951 w 500599"/>
              <a:gd name="connsiteY90" fmla="*/ 141700 h 502289"/>
              <a:gd name="connsiteX91" fmla="*/ 9579 w 500599"/>
              <a:gd name="connsiteY91" fmla="*/ 141700 h 502289"/>
              <a:gd name="connsiteX92" fmla="*/ 9579 w 500599"/>
              <a:gd name="connsiteY92" fmla="*/ 113810 h 502289"/>
              <a:gd name="connsiteX93" fmla="*/ 39721 w 500599"/>
              <a:gd name="connsiteY93" fmla="*/ 113810 h 502289"/>
              <a:gd name="connsiteX94" fmla="*/ 39862 w 500599"/>
              <a:gd name="connsiteY94" fmla="*/ 79442 h 502289"/>
              <a:gd name="connsiteX95" fmla="*/ 40002 w 500599"/>
              <a:gd name="connsiteY95" fmla="*/ 45355 h 502289"/>
              <a:gd name="connsiteX96" fmla="*/ 40002 w 500599"/>
              <a:gd name="connsiteY96" fmla="*/ 41974 h 502289"/>
              <a:gd name="connsiteX97" fmla="*/ 39440 w 500599"/>
              <a:gd name="connsiteY97" fmla="*/ 41974 h 502289"/>
              <a:gd name="connsiteX98" fmla="*/ 25354 w 500599"/>
              <a:gd name="connsiteY98" fmla="*/ 57187 h 502289"/>
              <a:gd name="connsiteX99" fmla="*/ 5352 w 500599"/>
              <a:gd name="connsiteY99" fmla="*/ 35777 h 5022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Lst>
            <a:rect l="l" t="t" r="r" b="b"/>
            <a:pathLst>
              <a:path w="500599" h="502289">
                <a:moveTo>
                  <a:pt x="149024" y="358053"/>
                </a:moveTo>
                <a:lnTo>
                  <a:pt x="491583" y="358053"/>
                </a:lnTo>
                <a:cubicBezTo>
                  <a:pt x="494026" y="358053"/>
                  <a:pt x="496139" y="358945"/>
                  <a:pt x="497922" y="360729"/>
                </a:cubicBezTo>
                <a:cubicBezTo>
                  <a:pt x="499707" y="362514"/>
                  <a:pt x="500599" y="364626"/>
                  <a:pt x="500599" y="367068"/>
                </a:cubicBezTo>
                <a:lnTo>
                  <a:pt x="500599" y="421156"/>
                </a:lnTo>
                <a:cubicBezTo>
                  <a:pt x="500599" y="423598"/>
                  <a:pt x="499707" y="425711"/>
                  <a:pt x="497922" y="427495"/>
                </a:cubicBezTo>
                <a:cubicBezTo>
                  <a:pt x="496139" y="429279"/>
                  <a:pt x="494026" y="430171"/>
                  <a:pt x="491583" y="430171"/>
                </a:cubicBezTo>
                <a:lnTo>
                  <a:pt x="149024" y="430171"/>
                </a:lnTo>
                <a:cubicBezTo>
                  <a:pt x="146583" y="430171"/>
                  <a:pt x="144471" y="429279"/>
                  <a:pt x="142686" y="427495"/>
                </a:cubicBezTo>
                <a:cubicBezTo>
                  <a:pt x="140901" y="425711"/>
                  <a:pt x="140009" y="423598"/>
                  <a:pt x="140009" y="421156"/>
                </a:cubicBezTo>
                <a:lnTo>
                  <a:pt x="140009" y="367068"/>
                </a:lnTo>
                <a:cubicBezTo>
                  <a:pt x="140009" y="364439"/>
                  <a:pt x="140854" y="362279"/>
                  <a:pt x="142544" y="360589"/>
                </a:cubicBezTo>
                <a:cubicBezTo>
                  <a:pt x="144234" y="358898"/>
                  <a:pt x="146395" y="358053"/>
                  <a:pt x="149024" y="358053"/>
                </a:cubicBezTo>
                <a:close/>
                <a:moveTo>
                  <a:pt x="4788" y="358053"/>
                </a:moveTo>
                <a:lnTo>
                  <a:pt x="98598" y="358053"/>
                </a:lnTo>
                <a:lnTo>
                  <a:pt x="98598" y="382844"/>
                </a:lnTo>
                <a:lnTo>
                  <a:pt x="71835" y="415241"/>
                </a:lnTo>
                <a:cubicBezTo>
                  <a:pt x="81413" y="417494"/>
                  <a:pt x="89019" y="422095"/>
                  <a:pt x="94654" y="429044"/>
                </a:cubicBezTo>
                <a:cubicBezTo>
                  <a:pt x="100288" y="435993"/>
                  <a:pt x="103104" y="444257"/>
                  <a:pt x="103104" y="453835"/>
                </a:cubicBezTo>
                <a:cubicBezTo>
                  <a:pt x="103104" y="468859"/>
                  <a:pt x="97988" y="480691"/>
                  <a:pt x="87752" y="489330"/>
                </a:cubicBezTo>
                <a:cubicBezTo>
                  <a:pt x="77516" y="497969"/>
                  <a:pt x="64793" y="502289"/>
                  <a:pt x="49580" y="502289"/>
                </a:cubicBezTo>
                <a:cubicBezTo>
                  <a:pt x="29673" y="502289"/>
                  <a:pt x="13522" y="496091"/>
                  <a:pt x="1126" y="483696"/>
                </a:cubicBezTo>
                <a:lnTo>
                  <a:pt x="17183" y="458906"/>
                </a:lnTo>
                <a:cubicBezTo>
                  <a:pt x="26386" y="467357"/>
                  <a:pt x="36340" y="471582"/>
                  <a:pt x="47045" y="471582"/>
                </a:cubicBezTo>
                <a:cubicBezTo>
                  <a:pt x="52491" y="471582"/>
                  <a:pt x="57234" y="470221"/>
                  <a:pt x="61271" y="467498"/>
                </a:cubicBezTo>
                <a:cubicBezTo>
                  <a:pt x="65309" y="464775"/>
                  <a:pt x="67328" y="460784"/>
                  <a:pt x="67328" y="455525"/>
                </a:cubicBezTo>
                <a:cubicBezTo>
                  <a:pt x="67328" y="443505"/>
                  <a:pt x="57468" y="438247"/>
                  <a:pt x="37748" y="439749"/>
                </a:cubicBezTo>
                <a:lnTo>
                  <a:pt x="30424" y="423974"/>
                </a:lnTo>
                <a:cubicBezTo>
                  <a:pt x="31927" y="422095"/>
                  <a:pt x="34978" y="418011"/>
                  <a:pt x="39579" y="411719"/>
                </a:cubicBezTo>
                <a:cubicBezTo>
                  <a:pt x="44181" y="405428"/>
                  <a:pt x="48172" y="400357"/>
                  <a:pt x="51552" y="396507"/>
                </a:cubicBezTo>
                <a:cubicBezTo>
                  <a:pt x="54933" y="392657"/>
                  <a:pt x="58407" y="389041"/>
                  <a:pt x="61976" y="385661"/>
                </a:cubicBezTo>
                <a:lnTo>
                  <a:pt x="61976" y="385379"/>
                </a:lnTo>
                <a:cubicBezTo>
                  <a:pt x="58971" y="385379"/>
                  <a:pt x="54417" y="385473"/>
                  <a:pt x="48312" y="385661"/>
                </a:cubicBezTo>
                <a:cubicBezTo>
                  <a:pt x="42209" y="385849"/>
                  <a:pt x="37655" y="385943"/>
                  <a:pt x="34649" y="385943"/>
                </a:cubicBezTo>
                <a:lnTo>
                  <a:pt x="34649" y="400873"/>
                </a:lnTo>
                <a:lnTo>
                  <a:pt x="4788" y="400873"/>
                </a:lnTo>
                <a:close/>
                <a:moveTo>
                  <a:pt x="149024" y="213819"/>
                </a:moveTo>
                <a:lnTo>
                  <a:pt x="491583" y="213819"/>
                </a:lnTo>
                <a:cubicBezTo>
                  <a:pt x="494026" y="213819"/>
                  <a:pt x="496139" y="214711"/>
                  <a:pt x="497922" y="216495"/>
                </a:cubicBezTo>
                <a:cubicBezTo>
                  <a:pt x="499707" y="218279"/>
                  <a:pt x="500599" y="220392"/>
                  <a:pt x="500599" y="222833"/>
                </a:cubicBezTo>
                <a:lnTo>
                  <a:pt x="500599" y="276922"/>
                </a:lnTo>
                <a:cubicBezTo>
                  <a:pt x="500599" y="279363"/>
                  <a:pt x="499707" y="281476"/>
                  <a:pt x="497922" y="283260"/>
                </a:cubicBezTo>
                <a:cubicBezTo>
                  <a:pt x="496139" y="285044"/>
                  <a:pt x="494026" y="285936"/>
                  <a:pt x="491583" y="285936"/>
                </a:cubicBezTo>
                <a:lnTo>
                  <a:pt x="149024" y="285936"/>
                </a:lnTo>
                <a:cubicBezTo>
                  <a:pt x="146583" y="285936"/>
                  <a:pt x="144471" y="285044"/>
                  <a:pt x="142686" y="283260"/>
                </a:cubicBezTo>
                <a:cubicBezTo>
                  <a:pt x="140901" y="281476"/>
                  <a:pt x="140009" y="279363"/>
                  <a:pt x="140009" y="276922"/>
                </a:cubicBezTo>
                <a:lnTo>
                  <a:pt x="140009" y="222833"/>
                </a:lnTo>
                <a:cubicBezTo>
                  <a:pt x="140009" y="220204"/>
                  <a:pt x="140854" y="218044"/>
                  <a:pt x="142544" y="216354"/>
                </a:cubicBezTo>
                <a:cubicBezTo>
                  <a:pt x="144234" y="214664"/>
                  <a:pt x="146395" y="213819"/>
                  <a:pt x="149024" y="213819"/>
                </a:cubicBezTo>
                <a:close/>
                <a:moveTo>
                  <a:pt x="51553" y="177760"/>
                </a:moveTo>
                <a:cubicBezTo>
                  <a:pt x="65264" y="177760"/>
                  <a:pt x="76813" y="181657"/>
                  <a:pt x="86203" y="189451"/>
                </a:cubicBezTo>
                <a:cubicBezTo>
                  <a:pt x="95594" y="197245"/>
                  <a:pt x="100289" y="207809"/>
                  <a:pt x="100289" y="221143"/>
                </a:cubicBezTo>
                <a:cubicBezTo>
                  <a:pt x="100289" y="230533"/>
                  <a:pt x="97096" y="239126"/>
                  <a:pt x="90711" y="246920"/>
                </a:cubicBezTo>
                <a:cubicBezTo>
                  <a:pt x="84326" y="254714"/>
                  <a:pt x="77284" y="260770"/>
                  <a:pt x="69582" y="265090"/>
                </a:cubicBezTo>
                <a:cubicBezTo>
                  <a:pt x="61882" y="269409"/>
                  <a:pt x="54792" y="274152"/>
                  <a:pt x="48313" y="279316"/>
                </a:cubicBezTo>
                <a:cubicBezTo>
                  <a:pt x="41834" y="284481"/>
                  <a:pt x="38501" y="289411"/>
                  <a:pt x="38313" y="294106"/>
                </a:cubicBezTo>
                <a:lnTo>
                  <a:pt x="74090" y="294106"/>
                </a:lnTo>
                <a:lnTo>
                  <a:pt x="74090" y="277203"/>
                </a:lnTo>
                <a:lnTo>
                  <a:pt x="103669" y="277203"/>
                </a:lnTo>
                <a:lnTo>
                  <a:pt x="103669" y="321995"/>
                </a:lnTo>
                <a:lnTo>
                  <a:pt x="1691" y="321995"/>
                </a:lnTo>
                <a:cubicBezTo>
                  <a:pt x="563" y="315234"/>
                  <a:pt x="0" y="310163"/>
                  <a:pt x="0" y="306783"/>
                </a:cubicBezTo>
                <a:cubicBezTo>
                  <a:pt x="0" y="297205"/>
                  <a:pt x="2207" y="288472"/>
                  <a:pt x="6621" y="280584"/>
                </a:cubicBezTo>
                <a:cubicBezTo>
                  <a:pt x="11034" y="272696"/>
                  <a:pt x="16339" y="266311"/>
                  <a:pt x="22537" y="261428"/>
                </a:cubicBezTo>
                <a:cubicBezTo>
                  <a:pt x="28734" y="256545"/>
                  <a:pt x="34932" y="252084"/>
                  <a:pt x="41130" y="248046"/>
                </a:cubicBezTo>
                <a:cubicBezTo>
                  <a:pt x="47327" y="244009"/>
                  <a:pt x="52634" y="239924"/>
                  <a:pt x="57047" y="235792"/>
                </a:cubicBezTo>
                <a:cubicBezTo>
                  <a:pt x="61460" y="231660"/>
                  <a:pt x="63666" y="227435"/>
                  <a:pt x="63666" y="223115"/>
                </a:cubicBezTo>
                <a:cubicBezTo>
                  <a:pt x="63666" y="218420"/>
                  <a:pt x="62306" y="214805"/>
                  <a:pt x="59581" y="212269"/>
                </a:cubicBezTo>
                <a:cubicBezTo>
                  <a:pt x="56859" y="209734"/>
                  <a:pt x="53149" y="208466"/>
                  <a:pt x="48454" y="208466"/>
                </a:cubicBezTo>
                <a:cubicBezTo>
                  <a:pt x="39816" y="208466"/>
                  <a:pt x="32210" y="213913"/>
                  <a:pt x="25636" y="224805"/>
                </a:cubicBezTo>
                <a:lnTo>
                  <a:pt x="1691" y="208184"/>
                </a:lnTo>
                <a:cubicBezTo>
                  <a:pt x="6197" y="198606"/>
                  <a:pt x="12912" y="191141"/>
                  <a:pt x="21832" y="185788"/>
                </a:cubicBezTo>
                <a:cubicBezTo>
                  <a:pt x="30754" y="180436"/>
                  <a:pt x="40660" y="177760"/>
                  <a:pt x="51553" y="177760"/>
                </a:cubicBezTo>
                <a:close/>
                <a:moveTo>
                  <a:pt x="149024" y="69582"/>
                </a:moveTo>
                <a:lnTo>
                  <a:pt x="491583" y="69582"/>
                </a:lnTo>
                <a:cubicBezTo>
                  <a:pt x="494026" y="69582"/>
                  <a:pt x="496139" y="70474"/>
                  <a:pt x="497922" y="72258"/>
                </a:cubicBezTo>
                <a:cubicBezTo>
                  <a:pt x="499707" y="74042"/>
                  <a:pt x="500599" y="76155"/>
                  <a:pt x="500599" y="78597"/>
                </a:cubicBezTo>
                <a:lnTo>
                  <a:pt x="500599" y="132685"/>
                </a:lnTo>
                <a:cubicBezTo>
                  <a:pt x="500599" y="135127"/>
                  <a:pt x="499707" y="137239"/>
                  <a:pt x="497922" y="139024"/>
                </a:cubicBezTo>
                <a:cubicBezTo>
                  <a:pt x="496139" y="140808"/>
                  <a:pt x="494026" y="141700"/>
                  <a:pt x="491583" y="141700"/>
                </a:cubicBezTo>
                <a:lnTo>
                  <a:pt x="149024" y="141700"/>
                </a:lnTo>
                <a:cubicBezTo>
                  <a:pt x="146583" y="141700"/>
                  <a:pt x="144471" y="140808"/>
                  <a:pt x="142686" y="139024"/>
                </a:cubicBezTo>
                <a:cubicBezTo>
                  <a:pt x="140901" y="137239"/>
                  <a:pt x="140009" y="135127"/>
                  <a:pt x="140009" y="132685"/>
                </a:cubicBezTo>
                <a:lnTo>
                  <a:pt x="140009" y="78597"/>
                </a:lnTo>
                <a:cubicBezTo>
                  <a:pt x="140009" y="76155"/>
                  <a:pt x="140901" y="74042"/>
                  <a:pt x="142686" y="72258"/>
                </a:cubicBezTo>
                <a:cubicBezTo>
                  <a:pt x="144471" y="70474"/>
                  <a:pt x="146583" y="69582"/>
                  <a:pt x="149024" y="69582"/>
                </a:cubicBezTo>
                <a:close/>
                <a:moveTo>
                  <a:pt x="43665" y="0"/>
                </a:moveTo>
                <a:lnTo>
                  <a:pt x="73526" y="0"/>
                </a:lnTo>
                <a:lnTo>
                  <a:pt x="73526" y="113810"/>
                </a:lnTo>
                <a:lnTo>
                  <a:pt x="103951" y="113810"/>
                </a:lnTo>
                <a:lnTo>
                  <a:pt x="103951" y="141700"/>
                </a:lnTo>
                <a:lnTo>
                  <a:pt x="9579" y="141700"/>
                </a:lnTo>
                <a:lnTo>
                  <a:pt x="9579" y="113810"/>
                </a:lnTo>
                <a:lnTo>
                  <a:pt x="39721" y="113810"/>
                </a:lnTo>
                <a:cubicBezTo>
                  <a:pt x="39721" y="106110"/>
                  <a:pt x="39769" y="94654"/>
                  <a:pt x="39862" y="79442"/>
                </a:cubicBezTo>
                <a:cubicBezTo>
                  <a:pt x="39957" y="64229"/>
                  <a:pt x="40002" y="52867"/>
                  <a:pt x="40002" y="45355"/>
                </a:cubicBezTo>
                <a:lnTo>
                  <a:pt x="40002" y="41974"/>
                </a:lnTo>
                <a:lnTo>
                  <a:pt x="39440" y="41974"/>
                </a:lnTo>
                <a:cubicBezTo>
                  <a:pt x="37937" y="45167"/>
                  <a:pt x="33242" y="50238"/>
                  <a:pt x="25354" y="57187"/>
                </a:cubicBezTo>
                <a:lnTo>
                  <a:pt x="5352" y="35777"/>
                </a:lnTo>
                <a:close/>
              </a:path>
            </a:pathLst>
          </a:cu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013"/>
          </a:p>
        </p:txBody>
      </p:sp>
      <p:sp>
        <p:nvSpPr>
          <p:cNvPr id="13" name="Oval 12"/>
          <p:cNvSpPr/>
          <p:nvPr/>
        </p:nvSpPr>
        <p:spPr>
          <a:xfrm>
            <a:off x="5103523" y="2038212"/>
            <a:ext cx="489857" cy="489857"/>
          </a:xfrm>
          <a:prstGeom prst="ellipse">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sz="1275"/>
          </a:p>
        </p:txBody>
      </p:sp>
      <p:sp>
        <p:nvSpPr>
          <p:cNvPr id="14" name="Freeform 13"/>
          <p:cNvSpPr/>
          <p:nvPr/>
        </p:nvSpPr>
        <p:spPr>
          <a:xfrm>
            <a:off x="5191654" y="2161444"/>
            <a:ext cx="324530" cy="243398"/>
          </a:xfrm>
          <a:custGeom>
            <a:avLst/>
            <a:gdLst>
              <a:gd name="connsiteX0" fmla="*/ 409325 w 576943"/>
              <a:gd name="connsiteY0" fmla="*/ 36059 h 432707"/>
              <a:gd name="connsiteX1" fmla="*/ 531870 w 576943"/>
              <a:gd name="connsiteY1" fmla="*/ 36059 h 432707"/>
              <a:gd name="connsiteX2" fmla="*/ 538349 w 576943"/>
              <a:gd name="connsiteY2" fmla="*/ 38594 h 432707"/>
              <a:gd name="connsiteX3" fmla="*/ 540884 w 576943"/>
              <a:gd name="connsiteY3" fmla="*/ 45074 h 432707"/>
              <a:gd name="connsiteX4" fmla="*/ 540884 w 576943"/>
              <a:gd name="connsiteY4" fmla="*/ 167618 h 432707"/>
              <a:gd name="connsiteX5" fmla="*/ 535391 w 576943"/>
              <a:gd name="connsiteY5" fmla="*/ 175928 h 432707"/>
              <a:gd name="connsiteX6" fmla="*/ 525390 w 576943"/>
              <a:gd name="connsiteY6" fmla="*/ 173815 h 432707"/>
              <a:gd name="connsiteX7" fmla="*/ 491304 w 576943"/>
              <a:gd name="connsiteY7" fmla="*/ 139728 h 432707"/>
              <a:gd name="connsiteX8" fmla="*/ 312981 w 576943"/>
              <a:gd name="connsiteY8" fmla="*/ 318051 h 432707"/>
              <a:gd name="connsiteX9" fmla="*/ 306501 w 576943"/>
              <a:gd name="connsiteY9" fmla="*/ 320868 h 432707"/>
              <a:gd name="connsiteX10" fmla="*/ 300022 w 576943"/>
              <a:gd name="connsiteY10" fmla="*/ 318051 h 432707"/>
              <a:gd name="connsiteX11" fmla="*/ 234384 w 576943"/>
              <a:gd name="connsiteY11" fmla="*/ 252412 h 432707"/>
              <a:gd name="connsiteX12" fmla="*/ 117192 w 576943"/>
              <a:gd name="connsiteY12" fmla="*/ 369604 h 432707"/>
              <a:gd name="connsiteX13" fmla="*/ 63104 w 576943"/>
              <a:gd name="connsiteY13" fmla="*/ 315515 h 432707"/>
              <a:gd name="connsiteX14" fmla="*/ 227904 w 576943"/>
              <a:gd name="connsiteY14" fmla="*/ 150715 h 432707"/>
              <a:gd name="connsiteX15" fmla="*/ 234384 w 576943"/>
              <a:gd name="connsiteY15" fmla="*/ 147898 h 432707"/>
              <a:gd name="connsiteX16" fmla="*/ 240863 w 576943"/>
              <a:gd name="connsiteY16" fmla="*/ 150715 h 432707"/>
              <a:gd name="connsiteX17" fmla="*/ 306501 w 576943"/>
              <a:gd name="connsiteY17" fmla="*/ 216353 h 432707"/>
              <a:gd name="connsiteX18" fmla="*/ 437215 w 576943"/>
              <a:gd name="connsiteY18" fmla="*/ 85640 h 432707"/>
              <a:gd name="connsiteX19" fmla="*/ 403128 w 576943"/>
              <a:gd name="connsiteY19" fmla="*/ 51553 h 432707"/>
              <a:gd name="connsiteX20" fmla="*/ 401015 w 576943"/>
              <a:gd name="connsiteY20" fmla="*/ 41552 h 432707"/>
              <a:gd name="connsiteX21" fmla="*/ 409325 w 576943"/>
              <a:gd name="connsiteY21" fmla="*/ 36059 h 432707"/>
              <a:gd name="connsiteX22" fmla="*/ 0 w 576943"/>
              <a:gd name="connsiteY22" fmla="*/ 0 h 432707"/>
              <a:gd name="connsiteX23" fmla="*/ 36059 w 576943"/>
              <a:gd name="connsiteY23" fmla="*/ 0 h 432707"/>
              <a:gd name="connsiteX24" fmla="*/ 36059 w 576943"/>
              <a:gd name="connsiteY24" fmla="*/ 396648 h 432707"/>
              <a:gd name="connsiteX25" fmla="*/ 576943 w 576943"/>
              <a:gd name="connsiteY25" fmla="*/ 396648 h 432707"/>
              <a:gd name="connsiteX26" fmla="*/ 576943 w 576943"/>
              <a:gd name="connsiteY26" fmla="*/ 432707 h 432707"/>
              <a:gd name="connsiteX27" fmla="*/ 0 w 576943"/>
              <a:gd name="connsiteY27" fmla="*/ 432707 h 4327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76943" h="432707">
                <a:moveTo>
                  <a:pt x="409325" y="36059"/>
                </a:moveTo>
                <a:lnTo>
                  <a:pt x="531870" y="36059"/>
                </a:lnTo>
                <a:cubicBezTo>
                  <a:pt x="534499" y="36059"/>
                  <a:pt x="536659" y="36904"/>
                  <a:pt x="538349" y="38594"/>
                </a:cubicBezTo>
                <a:cubicBezTo>
                  <a:pt x="540039" y="40284"/>
                  <a:pt x="540884" y="42444"/>
                  <a:pt x="540884" y="45074"/>
                </a:cubicBezTo>
                <a:lnTo>
                  <a:pt x="540884" y="167618"/>
                </a:lnTo>
                <a:cubicBezTo>
                  <a:pt x="540884" y="171562"/>
                  <a:pt x="539054" y="174332"/>
                  <a:pt x="535391" y="175928"/>
                </a:cubicBezTo>
                <a:cubicBezTo>
                  <a:pt x="531729" y="177524"/>
                  <a:pt x="528395" y="176820"/>
                  <a:pt x="525390" y="173815"/>
                </a:cubicBezTo>
                <a:lnTo>
                  <a:pt x="491304" y="139728"/>
                </a:lnTo>
                <a:lnTo>
                  <a:pt x="312981" y="318051"/>
                </a:lnTo>
                <a:cubicBezTo>
                  <a:pt x="311103" y="319929"/>
                  <a:pt x="308943" y="320868"/>
                  <a:pt x="306501" y="320868"/>
                </a:cubicBezTo>
                <a:cubicBezTo>
                  <a:pt x="304060" y="320868"/>
                  <a:pt x="301900" y="319929"/>
                  <a:pt x="300022" y="318051"/>
                </a:cubicBezTo>
                <a:lnTo>
                  <a:pt x="234384" y="252412"/>
                </a:lnTo>
                <a:lnTo>
                  <a:pt x="117192" y="369604"/>
                </a:lnTo>
                <a:lnTo>
                  <a:pt x="63104" y="315515"/>
                </a:lnTo>
                <a:lnTo>
                  <a:pt x="227904" y="150715"/>
                </a:lnTo>
                <a:cubicBezTo>
                  <a:pt x="229783" y="148837"/>
                  <a:pt x="231942" y="147898"/>
                  <a:pt x="234384" y="147898"/>
                </a:cubicBezTo>
                <a:cubicBezTo>
                  <a:pt x="236825" y="147898"/>
                  <a:pt x="238985" y="148837"/>
                  <a:pt x="240863" y="150715"/>
                </a:cubicBezTo>
                <a:lnTo>
                  <a:pt x="306501" y="216353"/>
                </a:lnTo>
                <a:lnTo>
                  <a:pt x="437215" y="85640"/>
                </a:lnTo>
                <a:lnTo>
                  <a:pt x="403128" y="51553"/>
                </a:lnTo>
                <a:cubicBezTo>
                  <a:pt x="400123" y="48548"/>
                  <a:pt x="399419" y="45214"/>
                  <a:pt x="401015" y="41552"/>
                </a:cubicBezTo>
                <a:cubicBezTo>
                  <a:pt x="402611" y="37890"/>
                  <a:pt x="405382" y="36059"/>
                  <a:pt x="409325" y="36059"/>
                </a:cubicBezTo>
                <a:close/>
                <a:moveTo>
                  <a:pt x="0" y="0"/>
                </a:moveTo>
                <a:lnTo>
                  <a:pt x="36059" y="0"/>
                </a:lnTo>
                <a:lnTo>
                  <a:pt x="36059" y="396648"/>
                </a:lnTo>
                <a:lnTo>
                  <a:pt x="576943" y="396648"/>
                </a:lnTo>
                <a:lnTo>
                  <a:pt x="576943" y="432707"/>
                </a:lnTo>
                <a:lnTo>
                  <a:pt x="0" y="432707"/>
                </a:lnTo>
                <a:close/>
              </a:path>
            </a:pathLst>
          </a:cu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013"/>
          </a:p>
        </p:txBody>
      </p:sp>
      <p:sp>
        <p:nvSpPr>
          <p:cNvPr id="16" name="Title 1"/>
          <p:cNvSpPr txBox="1">
            <a:spLocks/>
          </p:cNvSpPr>
          <p:nvPr/>
        </p:nvSpPr>
        <p:spPr bwMode="auto">
          <a:xfrm>
            <a:off x="1763835" y="539743"/>
            <a:ext cx="7125969" cy="658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rmAutofit fontScale="90000" lnSpcReduction="20000"/>
          </a:bodyPr>
          <a:lstStyle>
            <a:lvl1pPr algn="l" defTabSz="938213" rtl="0" eaLnBrk="0" fontAlgn="base" hangingPunct="0">
              <a:spcBef>
                <a:spcPct val="0"/>
              </a:spcBef>
              <a:spcAft>
                <a:spcPct val="0"/>
              </a:spcAft>
              <a:defRPr sz="2400" b="1"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2pPr>
            <a:lvl3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3pPr>
            <a:lvl4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4pPr>
            <a:lvl5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a:lstStyle>
          <a:p>
            <a:pPr algn="ctr"/>
            <a:r>
              <a:rPr lang="lv-LV" sz="2600" dirty="0">
                <a:solidFill>
                  <a:schemeClr val="accent3">
                    <a:lumMod val="50000"/>
                  </a:schemeClr>
                </a:solidFill>
                <a:latin typeface="+mj-lt"/>
                <a:ea typeface="MS PGothic" pitchFamily="34" charset="-128"/>
                <a:cs typeface="+mj-cs"/>
              </a:rPr>
              <a:t>Prognozēšanas metodikas pilnveides vajadzības un iespējas</a:t>
            </a:r>
          </a:p>
        </p:txBody>
      </p:sp>
    </p:spTree>
    <p:extLst>
      <p:ext uri="{BB962C8B-B14F-4D97-AF65-F5344CB8AC3E}">
        <p14:creationId xmlns:p14="http://schemas.microsoft.com/office/powerpoint/2010/main" val="7437353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3"/>
          </p:nvPr>
        </p:nvSpPr>
        <p:spPr/>
        <p:txBody>
          <a:bodyPr/>
          <a:lstStyle/>
          <a:p>
            <a:pPr>
              <a:defRPr/>
            </a:pPr>
            <a:fld id="{29944DC4-AA79-4F28-AB76-15146EFD90DE}" type="slidenum">
              <a:rPr lang="en-US" altLang="lv-LV" smtClean="0"/>
              <a:pPr>
                <a:defRPr/>
              </a:pPr>
              <a:t>7</a:t>
            </a:fld>
            <a:endParaRPr lang="en-US" altLang="lv-LV"/>
          </a:p>
        </p:txBody>
      </p:sp>
      <p:sp>
        <p:nvSpPr>
          <p:cNvPr id="7" name="Title 4">
            <a:extLst>
              <a:ext uri="{FF2B5EF4-FFF2-40B4-BE49-F238E27FC236}">
                <a16:creationId xmlns:a16="http://schemas.microsoft.com/office/drawing/2014/main" id="{4A94D49D-BA7A-4C3F-B51F-6DF624847737}"/>
              </a:ext>
            </a:extLst>
          </p:cNvPr>
          <p:cNvSpPr>
            <a:spLocks noGrp="1"/>
          </p:cNvSpPr>
          <p:nvPr>
            <p:ph type="title"/>
          </p:nvPr>
        </p:nvSpPr>
        <p:spPr>
          <a:xfrm>
            <a:off x="1625600" y="549324"/>
            <a:ext cx="8026400" cy="55880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rmAutofit/>
          </a:bodyPr>
          <a:lstStyle/>
          <a:p>
            <a:pPr algn="ctr"/>
            <a:r>
              <a:rPr lang="lv-LV" altLang="en-US" sz="2600" dirty="0">
                <a:solidFill>
                  <a:schemeClr val="accent3">
                    <a:lumMod val="50000"/>
                  </a:schemeClr>
                </a:solidFill>
                <a:latin typeface="+mj-lt"/>
                <a:ea typeface="MS PGothic" pitchFamily="34" charset="-128"/>
                <a:cs typeface="+mj-cs"/>
              </a:rPr>
              <a:t>Prognozēšanas modelis un tā pilnveide</a:t>
            </a:r>
          </a:p>
        </p:txBody>
      </p:sp>
      <p:sp>
        <p:nvSpPr>
          <p:cNvPr id="8" name="Rectangle: Rounded Corners 1">
            <a:extLst>
              <a:ext uri="{FF2B5EF4-FFF2-40B4-BE49-F238E27FC236}">
                <a16:creationId xmlns:a16="http://schemas.microsoft.com/office/drawing/2014/main" id="{080AA4B4-2E04-4E4F-B17E-400F14D6F614}"/>
              </a:ext>
            </a:extLst>
          </p:cNvPr>
          <p:cNvSpPr/>
          <p:nvPr/>
        </p:nvSpPr>
        <p:spPr>
          <a:xfrm>
            <a:off x="787792" y="1789310"/>
            <a:ext cx="1420422" cy="935037"/>
          </a:xfrm>
          <a:prstGeom prst="roundRect">
            <a:avLst/>
          </a:prstGeom>
          <a:solidFill>
            <a:schemeClr val="bg1">
              <a:lumMod val="50000"/>
            </a:schemeClr>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lv-LV" sz="1050" b="1" dirty="0">
                <a:solidFill>
                  <a:prstClr val="white"/>
                </a:solidFill>
                <a:latin typeface="Segoe UI" panose="020B0502040204020203" pitchFamily="34" charset="0"/>
                <a:cs typeface="Segoe UI" panose="020B0502040204020203" pitchFamily="34" charset="0"/>
              </a:rPr>
              <a:t>Nodarbinātība pa nozarēm</a:t>
            </a:r>
          </a:p>
          <a:p>
            <a:pPr algn="ctr">
              <a:defRPr/>
            </a:pPr>
            <a:r>
              <a:rPr lang="lv-LV" sz="1050" b="1" dirty="0">
                <a:solidFill>
                  <a:prstClr val="white"/>
                </a:solidFill>
                <a:latin typeface="Segoe UI" panose="020B0502040204020203" pitchFamily="34" charset="0"/>
                <a:cs typeface="Segoe UI" panose="020B0502040204020203" pitchFamily="34" charset="0"/>
              </a:rPr>
              <a:t>(EUROSTAT)</a:t>
            </a:r>
          </a:p>
        </p:txBody>
      </p:sp>
      <p:sp>
        <p:nvSpPr>
          <p:cNvPr id="9" name="Rectangle: Rounded Corners 3">
            <a:extLst>
              <a:ext uri="{FF2B5EF4-FFF2-40B4-BE49-F238E27FC236}">
                <a16:creationId xmlns:a16="http://schemas.microsoft.com/office/drawing/2014/main" id="{BEC88128-A00B-4110-955F-72D099375BF2}"/>
              </a:ext>
            </a:extLst>
          </p:cNvPr>
          <p:cNvSpPr/>
          <p:nvPr/>
        </p:nvSpPr>
        <p:spPr>
          <a:xfrm>
            <a:off x="787792" y="3170435"/>
            <a:ext cx="1428358" cy="1016000"/>
          </a:xfrm>
          <a:prstGeom prst="roundRect">
            <a:avLst/>
          </a:prstGeom>
          <a:solidFill>
            <a:schemeClr val="bg1">
              <a:lumMod val="50000"/>
            </a:schemeClr>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lv-LV" sz="1050" b="1" dirty="0">
                <a:solidFill>
                  <a:prstClr val="white"/>
                </a:solidFill>
                <a:latin typeface="Segoe UI" panose="020B0502040204020203" pitchFamily="34" charset="0"/>
                <a:cs typeface="Segoe UI" panose="020B0502040204020203" pitchFamily="34" charset="0"/>
              </a:rPr>
              <a:t>Pievienotā vērtība pa nozarēm</a:t>
            </a:r>
          </a:p>
          <a:p>
            <a:pPr algn="ctr">
              <a:defRPr/>
            </a:pPr>
            <a:r>
              <a:rPr lang="lv-LV" sz="1050" b="1" dirty="0">
                <a:solidFill>
                  <a:prstClr val="white"/>
                </a:solidFill>
                <a:latin typeface="Segoe UI" panose="020B0502040204020203" pitchFamily="34" charset="0"/>
                <a:cs typeface="Segoe UI" panose="020B0502040204020203" pitchFamily="34" charset="0"/>
              </a:rPr>
              <a:t>(EUROSTAT)</a:t>
            </a:r>
          </a:p>
        </p:txBody>
      </p:sp>
      <p:sp>
        <p:nvSpPr>
          <p:cNvPr id="10" name="Rectangle: Rounded Corners 12">
            <a:extLst>
              <a:ext uri="{FF2B5EF4-FFF2-40B4-BE49-F238E27FC236}">
                <a16:creationId xmlns:a16="http://schemas.microsoft.com/office/drawing/2014/main" id="{55303AC3-4B99-4AE8-A82E-8BFE9112105D}"/>
              </a:ext>
            </a:extLst>
          </p:cNvPr>
          <p:cNvSpPr/>
          <p:nvPr/>
        </p:nvSpPr>
        <p:spPr>
          <a:xfrm>
            <a:off x="787792" y="4742060"/>
            <a:ext cx="1415658" cy="1065212"/>
          </a:xfrm>
          <a:prstGeom prst="roundRect">
            <a:avLst/>
          </a:prstGeom>
          <a:solidFill>
            <a:schemeClr val="bg1">
              <a:lumMod val="50000"/>
            </a:schemeClr>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lv-LV" sz="1050" b="1" dirty="0">
                <a:solidFill>
                  <a:prstClr val="white"/>
                </a:solidFill>
                <a:latin typeface="Segoe UI" panose="020B0502040204020203" pitchFamily="34" charset="0"/>
                <a:cs typeface="Segoe UI" panose="020B0502040204020203" pitchFamily="34" charset="0"/>
              </a:rPr>
              <a:t>Pievienotās vērtības prognoze pa nozarēm</a:t>
            </a:r>
          </a:p>
          <a:p>
            <a:pPr algn="ctr">
              <a:defRPr/>
            </a:pPr>
            <a:r>
              <a:rPr lang="lv-LV" sz="1050" b="1" dirty="0">
                <a:solidFill>
                  <a:prstClr val="white"/>
                </a:solidFill>
                <a:latin typeface="Segoe UI" panose="020B0502040204020203" pitchFamily="34" charset="0"/>
                <a:cs typeface="Segoe UI" panose="020B0502040204020203" pitchFamily="34" charset="0"/>
              </a:rPr>
              <a:t>(EM)</a:t>
            </a:r>
          </a:p>
        </p:txBody>
      </p:sp>
      <p:sp>
        <p:nvSpPr>
          <p:cNvPr id="11" name="Rectangle: Rounded Corners 13">
            <a:extLst>
              <a:ext uri="{FF2B5EF4-FFF2-40B4-BE49-F238E27FC236}">
                <a16:creationId xmlns:a16="http://schemas.microsoft.com/office/drawing/2014/main" id="{F18A4810-EE26-48AF-A972-EA50D5602042}"/>
              </a:ext>
            </a:extLst>
          </p:cNvPr>
          <p:cNvSpPr/>
          <p:nvPr/>
        </p:nvSpPr>
        <p:spPr>
          <a:xfrm>
            <a:off x="2463800" y="3251397"/>
            <a:ext cx="1401763" cy="933450"/>
          </a:xfrm>
          <a:prstGeom prst="roundRect">
            <a:avLst/>
          </a:prstGeom>
          <a:solidFill>
            <a:schemeClr val="bg1">
              <a:lumMod val="50000"/>
            </a:schemeClr>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lv-LV" sz="1050" b="1" dirty="0">
                <a:solidFill>
                  <a:prstClr val="white"/>
                </a:solidFill>
                <a:latin typeface="Segoe UI" panose="020B0502040204020203" pitchFamily="34" charset="0"/>
                <a:cs typeface="Segoe UI" panose="020B0502040204020203" pitchFamily="34" charset="0"/>
              </a:rPr>
              <a:t>Nodarbinātības prognoze pa nozarēm</a:t>
            </a:r>
          </a:p>
        </p:txBody>
      </p:sp>
      <p:sp>
        <p:nvSpPr>
          <p:cNvPr id="12" name="Rectangle: Rounded Corners 15">
            <a:extLst>
              <a:ext uri="{FF2B5EF4-FFF2-40B4-BE49-F238E27FC236}">
                <a16:creationId xmlns:a16="http://schemas.microsoft.com/office/drawing/2014/main" id="{BA4BC9B0-0EC6-4813-A058-C6E7654E416A}"/>
              </a:ext>
            </a:extLst>
          </p:cNvPr>
          <p:cNvSpPr/>
          <p:nvPr/>
        </p:nvSpPr>
        <p:spPr>
          <a:xfrm>
            <a:off x="4205288" y="3259335"/>
            <a:ext cx="1576387" cy="922337"/>
          </a:xfrm>
          <a:prstGeom prst="roundRect">
            <a:avLst/>
          </a:prstGeom>
          <a:solidFill>
            <a:schemeClr val="bg1">
              <a:lumMod val="50000"/>
            </a:schemeClr>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lv-LV" sz="1000" b="1" dirty="0">
                <a:solidFill>
                  <a:prstClr val="white"/>
                </a:solidFill>
                <a:latin typeface="Segoe UI" panose="020B0502040204020203" pitchFamily="34" charset="0"/>
                <a:cs typeface="Segoe UI" panose="020B0502040204020203" pitchFamily="34" charset="0"/>
              </a:rPr>
              <a:t>Nodarbinātības prognozes pa profesiju grupām, nozarēm, reģioniem</a:t>
            </a:r>
          </a:p>
        </p:txBody>
      </p:sp>
      <p:sp>
        <p:nvSpPr>
          <p:cNvPr id="13" name="Rectangle: Rounded Corners 16">
            <a:extLst>
              <a:ext uri="{FF2B5EF4-FFF2-40B4-BE49-F238E27FC236}">
                <a16:creationId xmlns:a16="http://schemas.microsoft.com/office/drawing/2014/main" id="{B515FBB3-76AA-4585-B4D2-B2A0C42836FA}"/>
              </a:ext>
            </a:extLst>
          </p:cNvPr>
          <p:cNvSpPr/>
          <p:nvPr/>
        </p:nvSpPr>
        <p:spPr>
          <a:xfrm>
            <a:off x="6032500" y="3251397"/>
            <a:ext cx="1285875" cy="879475"/>
          </a:xfrm>
          <a:prstGeom prst="roundRect">
            <a:avLst/>
          </a:prstGeom>
          <a:solidFill>
            <a:schemeClr val="bg1">
              <a:lumMod val="50000"/>
            </a:schemeClr>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lv-LV" sz="1050" b="1" dirty="0">
                <a:solidFill>
                  <a:prstClr val="white"/>
                </a:solidFill>
                <a:latin typeface="Segoe UI" panose="020B0502040204020203" pitchFamily="34" charset="0"/>
                <a:cs typeface="Segoe UI" panose="020B0502040204020203" pitchFamily="34" charset="0"/>
              </a:rPr>
              <a:t>Koriģētas prognozes</a:t>
            </a:r>
          </a:p>
        </p:txBody>
      </p:sp>
      <p:sp>
        <p:nvSpPr>
          <p:cNvPr id="14" name="Rectangle: Rounded Corners 17">
            <a:extLst>
              <a:ext uri="{FF2B5EF4-FFF2-40B4-BE49-F238E27FC236}">
                <a16:creationId xmlns:a16="http://schemas.microsoft.com/office/drawing/2014/main" id="{D766749E-043E-49D0-B091-E1ACB3B85D06}"/>
              </a:ext>
            </a:extLst>
          </p:cNvPr>
          <p:cNvSpPr/>
          <p:nvPr/>
        </p:nvSpPr>
        <p:spPr>
          <a:xfrm>
            <a:off x="4884738" y="4994472"/>
            <a:ext cx="1247775" cy="936625"/>
          </a:xfrm>
          <a:prstGeom prst="roundRect">
            <a:avLst/>
          </a:prstGeom>
          <a:solidFill>
            <a:schemeClr val="bg1">
              <a:lumMod val="50000"/>
            </a:schemeClr>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lv-LV" sz="1000" b="1" dirty="0">
                <a:solidFill>
                  <a:prstClr val="white"/>
                </a:solidFill>
                <a:latin typeface="Segoe UI" panose="020B0502040204020203" pitchFamily="34" charset="0"/>
                <a:cs typeface="Segoe UI" panose="020B0502040204020203" pitchFamily="34" charset="0"/>
              </a:rPr>
              <a:t>Darba devēju aptauju dati</a:t>
            </a:r>
          </a:p>
        </p:txBody>
      </p:sp>
      <p:sp>
        <p:nvSpPr>
          <p:cNvPr id="15" name="Rectangle: Rounded Corners 20">
            <a:extLst>
              <a:ext uri="{FF2B5EF4-FFF2-40B4-BE49-F238E27FC236}">
                <a16:creationId xmlns:a16="http://schemas.microsoft.com/office/drawing/2014/main" id="{3DB6F271-A0C0-4B2F-B731-8817E7CFC9A2}"/>
              </a:ext>
            </a:extLst>
          </p:cNvPr>
          <p:cNvSpPr/>
          <p:nvPr/>
        </p:nvSpPr>
        <p:spPr>
          <a:xfrm>
            <a:off x="3025775" y="5051622"/>
            <a:ext cx="1247775" cy="933450"/>
          </a:xfrm>
          <a:prstGeom prst="roundRect">
            <a:avLst/>
          </a:prstGeom>
          <a:solidFill>
            <a:srgbClr val="CC0001"/>
          </a:solidFill>
          <a:ln w="28575">
            <a:no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lv-LV" sz="1050" b="1" dirty="0">
                <a:solidFill>
                  <a:prstClr val="white"/>
                </a:solidFill>
                <a:latin typeface="Segoe UI" panose="020B0502040204020203" pitchFamily="34" charset="0"/>
                <a:cs typeface="Segoe UI" panose="020B0502040204020203" pitchFamily="34" charset="0"/>
              </a:rPr>
              <a:t>Reģistrētā nodarbinātība</a:t>
            </a:r>
          </a:p>
          <a:p>
            <a:pPr algn="ctr">
              <a:defRPr/>
            </a:pPr>
            <a:r>
              <a:rPr lang="lv-LV" sz="1050" b="1" dirty="0">
                <a:solidFill>
                  <a:prstClr val="white"/>
                </a:solidFill>
                <a:latin typeface="Segoe UI" panose="020B0502040204020203" pitchFamily="34" charset="0"/>
                <a:cs typeface="Segoe UI" panose="020B0502040204020203" pitchFamily="34" charset="0"/>
              </a:rPr>
              <a:t>(VID)</a:t>
            </a:r>
          </a:p>
        </p:txBody>
      </p:sp>
      <p:sp>
        <p:nvSpPr>
          <p:cNvPr id="16" name="Rectangle: Rounded Corners 21">
            <a:extLst>
              <a:ext uri="{FF2B5EF4-FFF2-40B4-BE49-F238E27FC236}">
                <a16:creationId xmlns:a16="http://schemas.microsoft.com/office/drawing/2014/main" id="{2E5186B5-FF30-4724-ACDB-BF958E7E20DE}"/>
              </a:ext>
            </a:extLst>
          </p:cNvPr>
          <p:cNvSpPr/>
          <p:nvPr/>
        </p:nvSpPr>
        <p:spPr>
          <a:xfrm>
            <a:off x="6584950" y="5057972"/>
            <a:ext cx="1268413" cy="919163"/>
          </a:xfrm>
          <a:prstGeom prst="roundRect">
            <a:avLst/>
          </a:prstGeom>
          <a:solidFill>
            <a:srgbClr val="CC0001"/>
          </a:solidFill>
          <a:ln w="28575">
            <a:no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lv-LV" sz="1050" b="1" dirty="0">
                <a:solidFill>
                  <a:prstClr val="white"/>
                </a:solidFill>
                <a:latin typeface="Segoe UI" panose="020B0502040204020203" pitchFamily="34" charset="0"/>
                <a:cs typeface="Segoe UI" panose="020B0502040204020203" pitchFamily="34" charset="0"/>
              </a:rPr>
              <a:t>Prasmju kopu saraksts</a:t>
            </a:r>
          </a:p>
        </p:txBody>
      </p:sp>
      <p:sp>
        <p:nvSpPr>
          <p:cNvPr id="17" name="Rectangle: Rounded Corners 22">
            <a:extLst>
              <a:ext uri="{FF2B5EF4-FFF2-40B4-BE49-F238E27FC236}">
                <a16:creationId xmlns:a16="http://schemas.microsoft.com/office/drawing/2014/main" id="{F34A6E6E-ED8E-48B1-A042-D6A5773007CD}"/>
              </a:ext>
            </a:extLst>
          </p:cNvPr>
          <p:cNvSpPr/>
          <p:nvPr/>
        </p:nvSpPr>
        <p:spPr>
          <a:xfrm>
            <a:off x="7656513" y="3224410"/>
            <a:ext cx="1247775" cy="933450"/>
          </a:xfrm>
          <a:prstGeom prst="roundRect">
            <a:avLst/>
          </a:prstGeom>
          <a:solidFill>
            <a:srgbClr val="CC0001"/>
          </a:solidFill>
          <a:ln w="28575">
            <a:no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lv-LV" sz="1050" b="1" dirty="0">
                <a:solidFill>
                  <a:prstClr val="white"/>
                </a:solidFill>
                <a:latin typeface="Segoe UI" panose="020B0502040204020203" pitchFamily="34" charset="0"/>
                <a:cs typeface="Segoe UI" panose="020B0502040204020203" pitchFamily="34" charset="0"/>
              </a:rPr>
              <a:t>Prasmju prognozes</a:t>
            </a:r>
          </a:p>
        </p:txBody>
      </p:sp>
      <p:cxnSp>
        <p:nvCxnSpPr>
          <p:cNvPr id="18" name="Straight Arrow Connector 1034">
            <a:extLst>
              <a:ext uri="{FF2B5EF4-FFF2-40B4-BE49-F238E27FC236}">
                <a16:creationId xmlns:a16="http://schemas.microsoft.com/office/drawing/2014/main" id="{3BD17E6C-14C5-4AD7-8D0D-5EE890244546}"/>
              </a:ext>
            </a:extLst>
          </p:cNvPr>
          <p:cNvCxnSpPr>
            <a:cxnSpLocks/>
            <a:stCxn id="9" idx="3"/>
            <a:endCxn id="11" idx="1"/>
          </p:cNvCxnSpPr>
          <p:nvPr/>
        </p:nvCxnSpPr>
        <p:spPr>
          <a:xfrm>
            <a:off x="2216150" y="3678435"/>
            <a:ext cx="247650" cy="39687"/>
          </a:xfrm>
          <a:prstGeom prst="curvedConnector3">
            <a:avLst>
              <a:gd name="adj1" fmla="val 50000"/>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D47A2C35-A44F-4197-8A68-3FE2BA75B80A}"/>
              </a:ext>
            </a:extLst>
          </p:cNvPr>
          <p:cNvCxnSpPr>
            <a:cxnSpLocks/>
            <a:stCxn id="11" idx="3"/>
            <a:endCxn id="12" idx="1"/>
          </p:cNvCxnSpPr>
          <p:nvPr/>
        </p:nvCxnSpPr>
        <p:spPr>
          <a:xfrm>
            <a:off x="3865563" y="3718122"/>
            <a:ext cx="339725" cy="1588"/>
          </a:xfrm>
          <a:prstGeom prst="straightConnector1">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3D9DA6F8-4C38-4543-8626-8E5EC3248629}"/>
              </a:ext>
            </a:extLst>
          </p:cNvPr>
          <p:cNvCxnSpPr>
            <a:cxnSpLocks/>
            <a:stCxn id="12" idx="3"/>
            <a:endCxn id="13" idx="1"/>
          </p:cNvCxnSpPr>
          <p:nvPr/>
        </p:nvCxnSpPr>
        <p:spPr>
          <a:xfrm flipV="1">
            <a:off x="5781675" y="3691135"/>
            <a:ext cx="250825" cy="28575"/>
          </a:xfrm>
          <a:prstGeom prst="straightConnector1">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57">
            <a:extLst>
              <a:ext uri="{FF2B5EF4-FFF2-40B4-BE49-F238E27FC236}">
                <a16:creationId xmlns:a16="http://schemas.microsoft.com/office/drawing/2014/main" id="{4762884C-AD73-4F2E-BE2B-524568BFCA76}"/>
              </a:ext>
            </a:extLst>
          </p:cNvPr>
          <p:cNvCxnSpPr>
            <a:cxnSpLocks/>
            <a:stCxn id="30" idx="2"/>
            <a:endCxn id="12" idx="1"/>
          </p:cNvCxnSpPr>
          <p:nvPr/>
        </p:nvCxnSpPr>
        <p:spPr>
          <a:xfrm rot="16200000" flipH="1">
            <a:off x="3589338" y="3103760"/>
            <a:ext cx="815975" cy="415925"/>
          </a:xfrm>
          <a:prstGeom prst="curvedConnector2">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59">
            <a:extLst>
              <a:ext uri="{FF2B5EF4-FFF2-40B4-BE49-F238E27FC236}">
                <a16:creationId xmlns:a16="http://schemas.microsoft.com/office/drawing/2014/main" id="{C25375C9-C3CE-4116-AE69-F557B6657E98}"/>
              </a:ext>
            </a:extLst>
          </p:cNvPr>
          <p:cNvCxnSpPr>
            <a:cxnSpLocks/>
            <a:stCxn id="15" idx="0"/>
            <a:endCxn id="12" idx="1"/>
          </p:cNvCxnSpPr>
          <p:nvPr/>
        </p:nvCxnSpPr>
        <p:spPr>
          <a:xfrm rot="5400000" flipH="1" flipV="1">
            <a:off x="3261520" y="4107853"/>
            <a:ext cx="1331912" cy="555625"/>
          </a:xfrm>
          <a:prstGeom prst="curvedConnector2">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64">
            <a:extLst>
              <a:ext uri="{FF2B5EF4-FFF2-40B4-BE49-F238E27FC236}">
                <a16:creationId xmlns:a16="http://schemas.microsoft.com/office/drawing/2014/main" id="{BA2B154A-727F-4859-88D4-88E0B7F8F9AE}"/>
              </a:ext>
            </a:extLst>
          </p:cNvPr>
          <p:cNvCxnSpPr>
            <a:cxnSpLocks/>
            <a:stCxn id="14" idx="0"/>
            <a:endCxn id="13" idx="1"/>
          </p:cNvCxnSpPr>
          <p:nvPr/>
        </p:nvCxnSpPr>
        <p:spPr>
          <a:xfrm rot="5400000" flipH="1" flipV="1">
            <a:off x="5118894" y="4080866"/>
            <a:ext cx="1303337" cy="523875"/>
          </a:xfrm>
          <a:prstGeom prst="curvedConnector2">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65">
            <a:extLst>
              <a:ext uri="{FF2B5EF4-FFF2-40B4-BE49-F238E27FC236}">
                <a16:creationId xmlns:a16="http://schemas.microsoft.com/office/drawing/2014/main" id="{210BF7B5-3B7F-44B7-8ED4-B3647C0FA8F6}"/>
              </a:ext>
            </a:extLst>
          </p:cNvPr>
          <p:cNvCxnSpPr>
            <a:cxnSpLocks/>
            <a:stCxn id="10" idx="3"/>
            <a:endCxn id="11" idx="1"/>
          </p:cNvCxnSpPr>
          <p:nvPr/>
        </p:nvCxnSpPr>
        <p:spPr>
          <a:xfrm flipV="1">
            <a:off x="2203450" y="3718122"/>
            <a:ext cx="260350" cy="1556544"/>
          </a:xfrm>
          <a:prstGeom prst="curvedConnector3">
            <a:avLst>
              <a:gd name="adj1" fmla="val 50000"/>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66">
            <a:extLst>
              <a:ext uri="{FF2B5EF4-FFF2-40B4-BE49-F238E27FC236}">
                <a16:creationId xmlns:a16="http://schemas.microsoft.com/office/drawing/2014/main" id="{E33DC5C4-6763-4A92-A177-A4E0690890D0}"/>
              </a:ext>
            </a:extLst>
          </p:cNvPr>
          <p:cNvCxnSpPr>
            <a:cxnSpLocks/>
          </p:cNvCxnSpPr>
          <p:nvPr/>
        </p:nvCxnSpPr>
        <p:spPr>
          <a:xfrm>
            <a:off x="2216150" y="2282558"/>
            <a:ext cx="255587" cy="1460500"/>
          </a:xfrm>
          <a:prstGeom prst="curvedConnector3">
            <a:avLst>
              <a:gd name="adj1" fmla="val 50000"/>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4F82402E-DCEE-40E5-97CF-C261F49C6C38}"/>
              </a:ext>
            </a:extLst>
          </p:cNvPr>
          <p:cNvCxnSpPr>
            <a:cxnSpLocks/>
            <a:stCxn id="13" idx="3"/>
            <a:endCxn id="17" idx="1"/>
          </p:cNvCxnSpPr>
          <p:nvPr/>
        </p:nvCxnSpPr>
        <p:spPr>
          <a:xfrm>
            <a:off x="7318375" y="3691135"/>
            <a:ext cx="338138" cy="0"/>
          </a:xfrm>
          <a:prstGeom prst="straightConnector1">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65">
            <a:extLst>
              <a:ext uri="{FF2B5EF4-FFF2-40B4-BE49-F238E27FC236}">
                <a16:creationId xmlns:a16="http://schemas.microsoft.com/office/drawing/2014/main" id="{F1F0D6F8-2338-4CFE-A2F9-E46E5905DC9D}"/>
              </a:ext>
            </a:extLst>
          </p:cNvPr>
          <p:cNvCxnSpPr>
            <a:cxnSpLocks/>
            <a:stCxn id="16" idx="0"/>
            <a:endCxn id="17" idx="1"/>
          </p:cNvCxnSpPr>
          <p:nvPr/>
        </p:nvCxnSpPr>
        <p:spPr>
          <a:xfrm rot="5400000" flipH="1" flipV="1">
            <a:off x="6754019" y="4155479"/>
            <a:ext cx="1366837" cy="438150"/>
          </a:xfrm>
          <a:prstGeom prst="curvedConnector2">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30" name="Rectangle: Rounded Corners 94">
            <a:extLst>
              <a:ext uri="{FF2B5EF4-FFF2-40B4-BE49-F238E27FC236}">
                <a16:creationId xmlns:a16="http://schemas.microsoft.com/office/drawing/2014/main" id="{0EC4E7F1-6A6D-4BC1-A71D-E3F25ACC1E86}"/>
              </a:ext>
            </a:extLst>
          </p:cNvPr>
          <p:cNvSpPr/>
          <p:nvPr/>
        </p:nvSpPr>
        <p:spPr>
          <a:xfrm>
            <a:off x="3165475" y="1970285"/>
            <a:ext cx="1247775" cy="933450"/>
          </a:xfrm>
          <a:prstGeom prst="roundRect">
            <a:avLst/>
          </a:prstGeom>
          <a:solidFill>
            <a:schemeClr val="bg1">
              <a:lumMod val="50000"/>
            </a:schemeClr>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lv-LV" sz="1050" b="1" dirty="0">
                <a:solidFill>
                  <a:prstClr val="white"/>
                </a:solidFill>
                <a:latin typeface="Segoe UI" panose="020B0502040204020203" pitchFamily="34" charset="0"/>
                <a:cs typeface="Segoe UI" panose="020B0502040204020203" pitchFamily="34" charset="0"/>
              </a:rPr>
              <a:t>Darbaspēka aptauju dati</a:t>
            </a:r>
          </a:p>
          <a:p>
            <a:pPr algn="ctr"/>
            <a:r>
              <a:rPr lang="lv-LV" sz="1050" b="1" dirty="0">
                <a:solidFill>
                  <a:prstClr val="white"/>
                </a:solidFill>
                <a:latin typeface="Segoe UI" panose="020B0502040204020203" pitchFamily="34" charset="0"/>
                <a:cs typeface="Segoe UI" panose="020B0502040204020203" pitchFamily="34" charset="0"/>
              </a:rPr>
              <a:t>(CSP)</a:t>
            </a:r>
          </a:p>
        </p:txBody>
      </p:sp>
    </p:spTree>
    <p:extLst>
      <p:ext uri="{BB962C8B-B14F-4D97-AF65-F5344CB8AC3E}">
        <p14:creationId xmlns:p14="http://schemas.microsoft.com/office/powerpoint/2010/main" val="13075375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04BA20F-8BA2-4729-B53D-358F6F6979EB}"/>
              </a:ext>
            </a:extLst>
          </p:cNvPr>
          <p:cNvSpPr>
            <a:spLocks noGrp="1"/>
          </p:cNvSpPr>
          <p:nvPr>
            <p:ph type="sldNum" sz="quarter" idx="13"/>
          </p:nvPr>
        </p:nvSpPr>
        <p:spPr/>
        <p:txBody>
          <a:bodyPr/>
          <a:lstStyle/>
          <a:p>
            <a:pPr>
              <a:defRPr/>
            </a:pPr>
            <a:fld id="{A0032913-FD30-484F-BD92-B982011C8233}" type="slidenum">
              <a:rPr lang="en-US" altLang="lv-LV" smtClean="0"/>
              <a:pPr>
                <a:defRPr/>
              </a:pPr>
              <a:t>8</a:t>
            </a:fld>
            <a:endParaRPr lang="en-US" altLang="lv-LV"/>
          </a:p>
        </p:txBody>
      </p:sp>
      <p:pic>
        <p:nvPicPr>
          <p:cNvPr id="5" name="Picture 4">
            <a:extLst>
              <a:ext uri="{FF2B5EF4-FFF2-40B4-BE49-F238E27FC236}">
                <a16:creationId xmlns:a16="http://schemas.microsoft.com/office/drawing/2014/main" id="{5F61E479-1B5A-481A-ABD5-FE6A0169E333}"/>
              </a:ext>
            </a:extLst>
          </p:cNvPr>
          <p:cNvPicPr>
            <a:picLocks noChangeAspect="1"/>
          </p:cNvPicPr>
          <p:nvPr/>
        </p:nvPicPr>
        <p:blipFill>
          <a:blip r:embed="rId2"/>
          <a:stretch>
            <a:fillRect/>
          </a:stretch>
        </p:blipFill>
        <p:spPr>
          <a:xfrm>
            <a:off x="193740" y="0"/>
            <a:ext cx="8756519" cy="5569656"/>
          </a:xfrm>
          <a:prstGeom prst="rect">
            <a:avLst/>
          </a:prstGeom>
        </p:spPr>
      </p:pic>
    </p:spTree>
    <p:extLst>
      <p:ext uri="{BB962C8B-B14F-4D97-AF65-F5344CB8AC3E}">
        <p14:creationId xmlns:p14="http://schemas.microsoft.com/office/powerpoint/2010/main" val="22389057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80C496E-3B7A-4242-AF4B-BD08B5ACD73F}"/>
              </a:ext>
            </a:extLst>
          </p:cNvPr>
          <p:cNvPicPr>
            <a:picLocks noChangeAspect="1"/>
          </p:cNvPicPr>
          <p:nvPr/>
        </p:nvPicPr>
        <p:blipFill>
          <a:blip r:embed="rId2"/>
          <a:stretch>
            <a:fillRect/>
          </a:stretch>
        </p:blipFill>
        <p:spPr>
          <a:xfrm>
            <a:off x="265385" y="219250"/>
            <a:ext cx="8735140" cy="5662261"/>
          </a:xfrm>
          <a:prstGeom prst="rect">
            <a:avLst/>
          </a:prstGeom>
        </p:spPr>
      </p:pic>
    </p:spTree>
    <p:extLst>
      <p:ext uri="{BB962C8B-B14F-4D97-AF65-F5344CB8AC3E}">
        <p14:creationId xmlns:p14="http://schemas.microsoft.com/office/powerpoint/2010/main" val="2392926572"/>
      </p:ext>
    </p:extLst>
  </p:cSld>
  <p:clrMapOvr>
    <a:masterClrMapping/>
  </p:clrMapOvr>
</p:sld>
</file>

<file path=ppt/theme/theme1.xml><?xml version="1.0" encoding="utf-8"?>
<a:theme xmlns:a="http://schemas.openxmlformats.org/drawingml/2006/main" name="89_Prezentacija_templateLV">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tullapa_kontaktinformacij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2962</TotalTime>
  <Words>739</Words>
  <Application>Microsoft Office PowerPoint</Application>
  <PresentationFormat>On-screen Show (4:3)</PresentationFormat>
  <Paragraphs>105</Paragraphs>
  <Slides>13</Slides>
  <Notes>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13</vt:i4>
      </vt:variant>
    </vt:vector>
  </HeadingPairs>
  <TitlesOfParts>
    <vt:vector size="22" baseType="lpstr">
      <vt:lpstr>MS PGothic</vt:lpstr>
      <vt:lpstr>Arial</vt:lpstr>
      <vt:lpstr>Bookman Old Style</vt:lpstr>
      <vt:lpstr>Calibri</vt:lpstr>
      <vt:lpstr>Segoe UI</vt:lpstr>
      <vt:lpstr>Times New Roman</vt:lpstr>
      <vt:lpstr>Verdana</vt:lpstr>
      <vt:lpstr>Wingdings</vt:lpstr>
      <vt:lpstr>89_Prezentacija_templateLV</vt:lpstr>
      <vt:lpstr>ESF projekts ’’Darba tirgus prognozēšanas sistēmas pilnveide’’ un īstermiņa prognozēšana  </vt:lpstr>
      <vt:lpstr>Projekts ’’Darba tirgus prognozēšanas sistēmas pilnveide’’</vt:lpstr>
      <vt:lpstr>Projekta darbības</vt:lpstr>
      <vt:lpstr>Īstermiņa darba tirgus prognožu izmantošana </vt:lpstr>
      <vt:lpstr>Mērķauditorija</vt:lpstr>
      <vt:lpstr>PowerPoint Presentation</vt:lpstr>
      <vt:lpstr>Prognozēšanas modelis un tā pilnveide</vt:lpstr>
      <vt:lpstr>PowerPoint Presentation</vt:lpstr>
      <vt:lpstr>PowerPoint Presentation</vt:lpstr>
      <vt:lpstr>PowerPoint Presentation</vt:lpstr>
      <vt:lpstr>PowerPoint Presentation</vt:lpstr>
      <vt:lpstr>Buklets par īstermiņa prognozēšanu</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Dagnija</dc:creator>
  <cp:lastModifiedBy>Ilze Apine</cp:lastModifiedBy>
  <cp:revision>282</cp:revision>
  <cp:lastPrinted>2020-01-27T05:56:06Z</cp:lastPrinted>
  <dcterms:created xsi:type="dcterms:W3CDTF">2014-11-20T14:46:47Z</dcterms:created>
  <dcterms:modified xsi:type="dcterms:W3CDTF">2021-02-02T11:19:05Z</dcterms:modified>
</cp:coreProperties>
</file>