
<file path=[Content_Types].xml><?xml version="1.0" encoding="utf-8"?>
<Types xmlns="http://schemas.openxmlformats.org/package/2006/content-types">
  <Default Extension="png" ContentType="image/png"/>
  <Default Extension="svg" ContentType="image/svg+xml"/>
  <Default Extension="jpeg" ContentType="image/jpeg"/>
  <Default Extension="emf" ContentType="image/x-emf"/>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theme/themeOverride2.xml" ContentType="application/vnd.openxmlformats-officedocument.themeOverr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theme/themeOverride3.xml" ContentType="application/vnd.openxmlformats-officedocument.themeOverr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theme/themeOverride4.xml" ContentType="application/vnd.openxmlformats-officedocument.themeOverrid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theme/themeOverride5.xml" ContentType="application/vnd.openxmlformats-officedocument.themeOverride+xml"/>
  <Override PartName="/ppt/notesSlides/notesSlide3.xml" ContentType="application/vnd.openxmlformats-officedocument.presentationml.notesSlid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theme/themeOverride6.xml" ContentType="application/vnd.openxmlformats-officedocument.themeOverride+xml"/>
  <Override PartName="/ppt/notesSlides/notesSlide4.xml" ContentType="application/vnd.openxmlformats-officedocument.presentationml.notesSlid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theme/themeOverride7.xml" ContentType="application/vnd.openxmlformats-officedocument.themeOverride+xml"/>
  <Override PartName="/ppt/drawings/drawing1.xml" ContentType="application/vnd.openxmlformats-officedocument.drawingml.chartshapes+xml"/>
  <Override PartName="/ppt/notesSlides/notesSlide5.xml" ContentType="application/vnd.openxmlformats-officedocument.presentationml.notesSlide+xml"/>
  <Override PartName="/ppt/charts/chart8.xml" ContentType="application/vnd.openxmlformats-officedocument.drawingml.chart+xml"/>
  <Override PartName="/ppt/theme/themeOverride8.xml" ContentType="application/vnd.openxmlformats-officedocument.themeOverr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6.xml" ContentType="application/vnd.openxmlformats-officedocument.presentationml.notesSlide+xml"/>
  <Override PartName="/ppt/charts/chart9.xml" ContentType="application/vnd.openxmlformats-officedocument.drawingml.chart+xml"/>
  <Override PartName="/ppt/charts/style8.xml" ContentType="application/vnd.ms-office.chartstyle+xml"/>
  <Override PartName="/ppt/charts/colors8.xml" ContentType="application/vnd.ms-office.chartcolorstyle+xml"/>
  <Override PartName="/ppt/theme/themeOverride9.xml" ContentType="application/vnd.openxmlformats-officedocument.themeOverride+xml"/>
  <Override PartName="/ppt/notesSlides/notesSlide7.xml" ContentType="application/vnd.openxmlformats-officedocument.presentationml.notesSlide+xml"/>
  <Override PartName="/ppt/charts/chart10.xml" ContentType="application/vnd.openxmlformats-officedocument.drawingml.chart+xml"/>
  <Override PartName="/ppt/charts/style9.xml" ContentType="application/vnd.ms-office.chartstyle+xml"/>
  <Override PartName="/ppt/charts/colors9.xml" ContentType="application/vnd.ms-office.chartcolorstyle+xml"/>
  <Override PartName="/ppt/theme/themeOverride10.xml" ContentType="application/vnd.openxmlformats-officedocument.themeOverride+xml"/>
  <Override PartName="/ppt/drawings/drawing2.xml" ContentType="application/vnd.openxmlformats-officedocument.drawingml.chartshapes+xml"/>
  <Override PartName="/ppt/notesSlides/notesSlide8.xml" ContentType="application/vnd.openxmlformats-officedocument.presentationml.notesSlide+xml"/>
  <Override PartName="/ppt/charts/chart11.xml" ContentType="application/vnd.openxmlformats-officedocument.drawingml.chart+xml"/>
  <Override PartName="/ppt/charts/style10.xml" ContentType="application/vnd.ms-office.chartstyle+xml"/>
  <Override PartName="/ppt/charts/colors10.xml" ContentType="application/vnd.ms-office.chartcolorstyle+xml"/>
  <Override PartName="/ppt/theme/themeOverride11.xml" ContentType="application/vnd.openxmlformats-officedocument.themeOverride+xml"/>
  <Override PartName="/ppt/charts/chart12.xml" ContentType="application/vnd.openxmlformats-officedocument.drawingml.chart+xml"/>
  <Override PartName="/ppt/charts/style11.xml" ContentType="application/vnd.ms-office.chartstyle+xml"/>
  <Override PartName="/ppt/charts/colors11.xml" ContentType="application/vnd.ms-office.chartcolorstyle+xml"/>
  <Override PartName="/ppt/theme/themeOverride12.xml" ContentType="application/vnd.openxmlformats-officedocument.themeOverride+xml"/>
  <Override PartName="/ppt/notesSlides/notesSlide9.xml" ContentType="application/vnd.openxmlformats-officedocument.presentationml.notesSlide+xml"/>
  <Override PartName="/ppt/charts/chart13.xml" ContentType="application/vnd.openxmlformats-officedocument.drawingml.chart+xml"/>
  <Override PartName="/ppt/charts/style12.xml" ContentType="application/vnd.ms-office.chartstyle+xml"/>
  <Override PartName="/ppt/charts/colors12.xml" ContentType="application/vnd.ms-office.chartcolorstyle+xml"/>
  <Override PartName="/ppt/theme/themeOverride13.xml" ContentType="application/vnd.openxmlformats-officedocument.themeOverride+xml"/>
  <Override PartName="/ppt/charts/chart14.xml" ContentType="application/vnd.openxmlformats-officedocument.drawingml.chart+xml"/>
  <Override PartName="/ppt/charts/style13.xml" ContentType="application/vnd.ms-office.chartstyle+xml"/>
  <Override PartName="/ppt/charts/colors13.xml" ContentType="application/vnd.ms-office.chartcolorstyle+xml"/>
  <Override PartName="/ppt/charts/chart15.xml" ContentType="application/vnd.openxmlformats-officedocument.drawingml.chart+xml"/>
  <Override PartName="/ppt/charts/style14.xml" ContentType="application/vnd.ms-office.chartstyle+xml"/>
  <Override PartName="/ppt/charts/colors14.xml" ContentType="application/vnd.ms-office.chartcolorstyle+xml"/>
  <Override PartName="/ppt/theme/themeOverride14.xml" ContentType="application/vnd.openxmlformats-officedocument.themeOverride+xml"/>
  <Override PartName="/ppt/charts/chart16.xml" ContentType="application/vnd.openxmlformats-officedocument.drawingml.chart+xml"/>
  <Override PartName="/ppt/charts/style15.xml" ContentType="application/vnd.ms-office.chartstyle+xml"/>
  <Override PartName="/ppt/charts/colors15.xml" ContentType="application/vnd.ms-office.chartcolorstyle+xml"/>
  <Override PartName="/ppt/theme/themeOverride15.xml" ContentType="application/vnd.openxmlformats-officedocument.themeOverride+xml"/>
  <Override PartName="/ppt/charts/chart17.xml" ContentType="application/vnd.openxmlformats-officedocument.drawingml.chart+xml"/>
  <Override PartName="/ppt/charts/style16.xml" ContentType="application/vnd.ms-office.chartstyle+xml"/>
  <Override PartName="/ppt/charts/colors16.xml" ContentType="application/vnd.ms-office.chartcolorstyle+xml"/>
  <Override PartName="/ppt/theme/themeOverride16.xml" ContentType="application/vnd.openxmlformats-officedocument.themeOverride+xml"/>
  <Override PartName="/ppt/charts/chart18.xml" ContentType="application/vnd.openxmlformats-officedocument.drawingml.chart+xml"/>
  <Override PartName="/ppt/charts/style17.xml" ContentType="application/vnd.ms-office.chartstyle+xml"/>
  <Override PartName="/ppt/charts/colors17.xml" ContentType="application/vnd.ms-office.chartcolorstyle+xml"/>
  <Override PartName="/ppt/theme/themeOverride17.xml" ContentType="application/vnd.openxmlformats-officedocument.themeOverride+xml"/>
  <Override PartName="/ppt/notesSlides/notesSlide10.xml" ContentType="application/vnd.openxmlformats-officedocument.presentationml.notesSlide+xml"/>
  <Override PartName="/ppt/charts/chart19.xml" ContentType="application/vnd.openxmlformats-officedocument.drawingml.chart+xml"/>
  <Override PartName="/ppt/charts/style18.xml" ContentType="application/vnd.ms-office.chartstyle+xml"/>
  <Override PartName="/ppt/charts/colors18.xml" ContentType="application/vnd.ms-office.chartcolorstyle+xml"/>
  <Override PartName="/ppt/theme/themeOverride18.xml" ContentType="application/vnd.openxmlformats-officedocument.themeOverride+xml"/>
  <Override PartName="/ppt/notesSlides/notesSlide11.xml" ContentType="application/vnd.openxmlformats-officedocument.presentationml.notesSlide+xml"/>
  <Override PartName="/ppt/charts/chart20.xml" ContentType="application/vnd.openxmlformats-officedocument.drawingml.chart+xml"/>
  <Override PartName="/ppt/charts/style19.xml" ContentType="application/vnd.ms-office.chartstyle+xml"/>
  <Override PartName="/ppt/charts/colors19.xml" ContentType="application/vnd.ms-office.chartcolorstyle+xml"/>
  <Override PartName="/ppt/theme/themeOverride19.xml" ContentType="application/vnd.openxmlformats-officedocument.themeOverr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7"/>
  </p:notesMasterIdLst>
  <p:sldIdLst>
    <p:sldId id="258" r:id="rId2"/>
    <p:sldId id="744" r:id="rId3"/>
    <p:sldId id="745" r:id="rId4"/>
    <p:sldId id="1085" r:id="rId5"/>
    <p:sldId id="1094" r:id="rId6"/>
    <p:sldId id="747" r:id="rId7"/>
    <p:sldId id="740" r:id="rId8"/>
    <p:sldId id="746" r:id="rId9"/>
    <p:sldId id="721" r:id="rId10"/>
    <p:sldId id="719" r:id="rId11"/>
    <p:sldId id="1091" r:id="rId12"/>
    <p:sldId id="1093" r:id="rId13"/>
    <p:sldId id="1092" r:id="rId14"/>
    <p:sldId id="259" r:id="rId15"/>
    <p:sldId id="333" r:id="rId16"/>
  </p:sldIdLst>
  <p:sldSz cx="12192000" cy="6858000"/>
  <p:notesSz cx="6858000" cy="9144000"/>
  <p:defaultTextStyle>
    <a:defPPr>
      <a:defRPr lang="lv-LV"/>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2D050"/>
    <a:srgbClr val="B95B22"/>
    <a:srgbClr val="F79646"/>
    <a:srgbClr val="FFC000"/>
    <a:srgbClr val="7F7F7F"/>
    <a:srgbClr val="548235"/>
    <a:srgbClr val="C00000"/>
    <a:srgbClr val="DD8047"/>
    <a:srgbClr val="F4B183"/>
    <a:srgbClr val="76717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91462" autoAdjust="0"/>
  </p:normalViewPr>
  <p:slideViewPr>
    <p:cSldViewPr snapToGrid="0">
      <p:cViewPr varScale="1">
        <p:scale>
          <a:sx n="105" d="100"/>
          <a:sy n="105" d="100"/>
        </p:scale>
        <p:origin x="774" y="96"/>
      </p:cViewPr>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charts/_rels/chart1.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oleObject" Target="file:///C:\Users\iveta.gavare\Desktop\Iveta\0_2021\2_DMAN\01_2021\25.01.2021\grafik_kart_25.01.2021..xlsx" TargetMode="External"/></Relationships>
</file>

<file path=ppt/charts/_rels/chart10.xml.rels><?xml version="1.0" encoding="UTF-8" standalone="yes"?>
<Relationships xmlns="http://schemas.openxmlformats.org/package/2006/relationships"><Relationship Id="rId3" Type="http://schemas.openxmlformats.org/officeDocument/2006/relationships/themeOverride" Target="../theme/themeOverride10.xml"/><Relationship Id="rId2" Type="http://schemas.microsoft.com/office/2011/relationships/chartColorStyle" Target="colors9.xml"/><Relationship Id="rId1" Type="http://schemas.microsoft.com/office/2011/relationships/chartStyle" Target="style9.xml"/><Relationship Id="rId5" Type="http://schemas.openxmlformats.org/officeDocument/2006/relationships/chartUserShapes" Target="../drawings/drawing2.xml"/><Relationship Id="rId4" Type="http://schemas.openxmlformats.org/officeDocument/2006/relationships/oleObject" Target="file:///C:\Users\iveta.gavare\Desktop\Iveta\1_2020\1_BEZDARBA%20P&#256;RSKATI\12_P&#256;RSKATS_DECEMBRIS_2020\grafiki_decembris_2020.xlsx" TargetMode="External"/></Relationships>
</file>

<file path=ppt/charts/_rels/chart11.xml.rels><?xml version="1.0" encoding="UTF-8" standalone="yes"?>
<Relationships xmlns="http://schemas.openxmlformats.org/package/2006/relationships"><Relationship Id="rId3" Type="http://schemas.openxmlformats.org/officeDocument/2006/relationships/themeOverride" Target="../theme/themeOverride11.xml"/><Relationship Id="rId2" Type="http://schemas.microsoft.com/office/2011/relationships/chartColorStyle" Target="colors10.xml"/><Relationship Id="rId1" Type="http://schemas.microsoft.com/office/2011/relationships/chartStyle" Target="style10.xml"/><Relationship Id="rId4" Type="http://schemas.openxmlformats.org/officeDocument/2006/relationships/package" Target="../embeddings/Microsoft_Excel_Worksheet.xlsx"/></Relationships>
</file>

<file path=ppt/charts/_rels/chart12.xml.rels><?xml version="1.0" encoding="UTF-8" standalone="yes"?>
<Relationships xmlns="http://schemas.openxmlformats.org/package/2006/relationships"><Relationship Id="rId3" Type="http://schemas.openxmlformats.org/officeDocument/2006/relationships/themeOverride" Target="../theme/themeOverride12.xml"/><Relationship Id="rId2" Type="http://schemas.microsoft.com/office/2011/relationships/chartColorStyle" Target="colors11.xml"/><Relationship Id="rId1" Type="http://schemas.microsoft.com/office/2011/relationships/chartStyle" Target="style11.xml"/><Relationship Id="rId4" Type="http://schemas.openxmlformats.org/officeDocument/2006/relationships/oleObject" Target="file:///C:\Users\iveta.gavare\Desktop\Iveta\5_PREZENTACIJAS\1_2021\01_2021\4_DTPS\26_01_2021_R&#299;ga_DTP\Rigai_26.01.2021..xlsx" TargetMode="External"/></Relationships>
</file>

<file path=ppt/charts/_rels/chart13.xml.rels><?xml version="1.0" encoding="UTF-8" standalone="yes"?>
<Relationships xmlns="http://schemas.openxmlformats.org/package/2006/relationships"><Relationship Id="rId3" Type="http://schemas.openxmlformats.org/officeDocument/2006/relationships/themeOverride" Target="../theme/themeOverride13.xml"/><Relationship Id="rId2" Type="http://schemas.microsoft.com/office/2011/relationships/chartColorStyle" Target="colors12.xml"/><Relationship Id="rId1" Type="http://schemas.microsoft.com/office/2011/relationships/chartStyle" Target="style12.xml"/><Relationship Id="rId4" Type="http://schemas.openxmlformats.org/officeDocument/2006/relationships/package" Target="../embeddings/Microsoft_Excel_Worksheet1.xlsx"/></Relationships>
</file>

<file path=ppt/charts/_rels/chart14.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13.xml"/><Relationship Id="rId1" Type="http://schemas.microsoft.com/office/2011/relationships/chartStyle" Target="style13.xml"/></Relationships>
</file>

<file path=ppt/charts/_rels/chart15.xml.rels><?xml version="1.0" encoding="UTF-8" standalone="yes"?>
<Relationships xmlns="http://schemas.openxmlformats.org/package/2006/relationships"><Relationship Id="rId3" Type="http://schemas.openxmlformats.org/officeDocument/2006/relationships/themeOverride" Target="../theme/themeOverride14.xml"/><Relationship Id="rId2" Type="http://schemas.microsoft.com/office/2011/relationships/chartColorStyle" Target="colors14.xml"/><Relationship Id="rId1" Type="http://schemas.microsoft.com/office/2011/relationships/chartStyle" Target="style14.xml"/><Relationship Id="rId4" Type="http://schemas.openxmlformats.org/officeDocument/2006/relationships/package" Target="../embeddings/Microsoft_Excel_Worksheet3.xlsx"/></Relationships>
</file>

<file path=ppt/charts/_rels/chart16.xml.rels><?xml version="1.0" encoding="UTF-8" standalone="yes"?>
<Relationships xmlns="http://schemas.openxmlformats.org/package/2006/relationships"><Relationship Id="rId3" Type="http://schemas.openxmlformats.org/officeDocument/2006/relationships/themeOverride" Target="../theme/themeOverride15.xml"/><Relationship Id="rId2" Type="http://schemas.microsoft.com/office/2011/relationships/chartColorStyle" Target="colors15.xml"/><Relationship Id="rId1" Type="http://schemas.microsoft.com/office/2011/relationships/chartStyle" Target="style15.xml"/><Relationship Id="rId4" Type="http://schemas.openxmlformats.org/officeDocument/2006/relationships/oleObject" Target="file:///C:\Users\iveta.gavare\Desktop\Iveta\5_PREZENTACIJAS\1_2021\01_2021\4_DTPS\26_01_2021_R&#299;ga_DTP\Rigai_26.01.2021..xlsx" TargetMode="External"/></Relationships>
</file>

<file path=ppt/charts/_rels/chart17.xml.rels><?xml version="1.0" encoding="UTF-8" standalone="yes"?>
<Relationships xmlns="http://schemas.openxmlformats.org/package/2006/relationships"><Relationship Id="rId3" Type="http://schemas.openxmlformats.org/officeDocument/2006/relationships/themeOverride" Target="../theme/themeOverride16.xml"/><Relationship Id="rId2" Type="http://schemas.microsoft.com/office/2011/relationships/chartColorStyle" Target="colors16.xml"/><Relationship Id="rId1" Type="http://schemas.microsoft.com/office/2011/relationships/chartStyle" Target="style16.xml"/><Relationship Id="rId4" Type="http://schemas.openxmlformats.org/officeDocument/2006/relationships/oleObject" Target="file:///C:\Users\iveta.gavare\Desktop\Iveta\5_PREZENTACIJAS\1_2021\01_2021\4_DTPS\26_01_2021_R&#299;ga_DTP\Rigai_26.01.2021..xlsx" TargetMode="External"/></Relationships>
</file>

<file path=ppt/charts/_rels/chart18.xml.rels><?xml version="1.0" encoding="UTF-8" standalone="yes"?>
<Relationships xmlns="http://schemas.openxmlformats.org/package/2006/relationships"><Relationship Id="rId3" Type="http://schemas.openxmlformats.org/officeDocument/2006/relationships/themeOverride" Target="../theme/themeOverride17.xml"/><Relationship Id="rId2" Type="http://schemas.microsoft.com/office/2011/relationships/chartColorStyle" Target="colors17.xml"/><Relationship Id="rId1" Type="http://schemas.microsoft.com/office/2011/relationships/chartStyle" Target="style17.xml"/><Relationship Id="rId4" Type="http://schemas.openxmlformats.org/officeDocument/2006/relationships/oleObject" Target="file:///C:\Users\iveta.gavare\Desktop\Iveta\5_PREZENTACIJAS\1_2021\01_2021\4_DTPS\26_01_2021_R&#299;ga_DTP\Rigai_26.01.2021..xlsx" TargetMode="External"/></Relationships>
</file>

<file path=ppt/charts/_rels/chart19.xml.rels><?xml version="1.0" encoding="UTF-8" standalone="yes"?>
<Relationships xmlns="http://schemas.openxmlformats.org/package/2006/relationships"><Relationship Id="rId3" Type="http://schemas.openxmlformats.org/officeDocument/2006/relationships/themeOverride" Target="../theme/themeOverride18.xml"/><Relationship Id="rId2" Type="http://schemas.microsoft.com/office/2011/relationships/chartColorStyle" Target="colors18.xml"/><Relationship Id="rId1" Type="http://schemas.microsoft.com/office/2011/relationships/chartStyle" Target="style18.xml"/><Relationship Id="rId4" Type="http://schemas.openxmlformats.org/officeDocument/2006/relationships/oleObject" Target="file:///C:\Users\iveta.gavare\Desktop\septembris\vakances__2020.xlsx" TargetMode="External"/></Relationships>
</file>

<file path=ppt/charts/_rels/chart2.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oleObject" Target="file:///C:\Users\iveta.gavare\Desktop\Iveta\0_2021\2_DMAN\01_2021\25.01.2021\grafik_kart_25.01.2021..xlsx" TargetMode="External"/></Relationships>
</file>

<file path=ppt/charts/_rels/chart20.xml.rels><?xml version="1.0" encoding="UTF-8" standalone="yes"?>
<Relationships xmlns="http://schemas.openxmlformats.org/package/2006/relationships"><Relationship Id="rId3" Type="http://schemas.openxmlformats.org/officeDocument/2006/relationships/themeOverride" Target="../theme/themeOverride19.xml"/><Relationship Id="rId2" Type="http://schemas.microsoft.com/office/2011/relationships/chartColorStyle" Target="colors19.xml"/><Relationship Id="rId1" Type="http://schemas.microsoft.com/office/2011/relationships/chartStyle" Target="style19.xml"/><Relationship Id="rId4" Type="http://schemas.openxmlformats.org/officeDocument/2006/relationships/oleObject" Target="file:///C:\Users\iveta.gavare\Desktop\Iveta\5_PREZENTACIJAS\1_2021\01_2021\4_DTPS\26_01_2021_R&#299;ga_DTP\Rigai_26.01.2021..xlsx" TargetMode="External"/></Relationships>
</file>

<file path=ppt/charts/_rels/chart3.xml.rels><?xml version="1.0" encoding="UTF-8" standalone="yes"?>
<Relationships xmlns="http://schemas.openxmlformats.org/package/2006/relationships"><Relationship Id="rId3" Type="http://schemas.openxmlformats.org/officeDocument/2006/relationships/themeOverride" Target="../theme/themeOverride3.xml"/><Relationship Id="rId2" Type="http://schemas.microsoft.com/office/2011/relationships/chartColorStyle" Target="colors3.xml"/><Relationship Id="rId1" Type="http://schemas.microsoft.com/office/2011/relationships/chartStyle" Target="style3.xml"/><Relationship Id="rId4" Type="http://schemas.openxmlformats.org/officeDocument/2006/relationships/oleObject" Target="file:///C:\Users\iveta.gavare\Desktop\Iveta\0_2021\2_DMAN\01_2021\25.01.2021\grafik_kart_25.01.2021..xlsx" TargetMode="External"/></Relationships>
</file>

<file path=ppt/charts/_rels/chart4.xml.rels><?xml version="1.0" encoding="UTF-8" standalone="yes"?>
<Relationships xmlns="http://schemas.openxmlformats.org/package/2006/relationships"><Relationship Id="rId3" Type="http://schemas.openxmlformats.org/officeDocument/2006/relationships/themeOverride" Target="../theme/themeOverride4.xml"/><Relationship Id="rId2" Type="http://schemas.microsoft.com/office/2011/relationships/chartColorStyle" Target="colors4.xml"/><Relationship Id="rId1" Type="http://schemas.microsoft.com/office/2011/relationships/chartStyle" Target="style4.xml"/><Relationship Id="rId4" Type="http://schemas.openxmlformats.org/officeDocument/2006/relationships/oleObject" Target="file:///C:\Users\iveta.gavare\Desktop\Iveta\0_2021\2_DMAN\01_2021\25.01.2021\grafik_kart_25.01.2021..xlsx" TargetMode="External"/></Relationships>
</file>

<file path=ppt/charts/_rels/chart5.xml.rels><?xml version="1.0" encoding="UTF-8" standalone="yes"?>
<Relationships xmlns="http://schemas.openxmlformats.org/package/2006/relationships"><Relationship Id="rId3" Type="http://schemas.openxmlformats.org/officeDocument/2006/relationships/themeOverride" Target="../theme/themeOverride5.xml"/><Relationship Id="rId2" Type="http://schemas.microsoft.com/office/2011/relationships/chartColorStyle" Target="colors5.xml"/><Relationship Id="rId1" Type="http://schemas.microsoft.com/office/2011/relationships/chartStyle" Target="style5.xml"/><Relationship Id="rId4" Type="http://schemas.openxmlformats.org/officeDocument/2006/relationships/oleObject" Target="file:///C:\Users\iveta.gavare\Desktop\Iveta\0_2021\2_DMAN\01_2021\25.01.2021\grafik_kart_25.01.2021..xlsx" TargetMode="External"/></Relationships>
</file>

<file path=ppt/charts/_rels/chart6.xml.rels><?xml version="1.0" encoding="UTF-8" standalone="yes"?>
<Relationships xmlns="http://schemas.openxmlformats.org/package/2006/relationships"><Relationship Id="rId3" Type="http://schemas.openxmlformats.org/officeDocument/2006/relationships/themeOverride" Target="../theme/themeOverride6.xml"/><Relationship Id="rId2" Type="http://schemas.microsoft.com/office/2011/relationships/chartColorStyle" Target="colors6.xml"/><Relationship Id="rId1" Type="http://schemas.microsoft.com/office/2011/relationships/chartStyle" Target="style6.xml"/><Relationship Id="rId4" Type="http://schemas.openxmlformats.org/officeDocument/2006/relationships/oleObject" Target="file:///C:\Users\iveta.gavare\Desktop\Iveta\5_PREZENTACIJAS\1_2021\01_2021\4_DTPS\26_01_2021_R&#299;ga_DTP\Valmierai_28.01.2020..xlsx" TargetMode="External"/></Relationships>
</file>

<file path=ppt/charts/_rels/chart7.xml.rels><?xml version="1.0" encoding="UTF-8" standalone="yes"?>
<Relationships xmlns="http://schemas.openxmlformats.org/package/2006/relationships"><Relationship Id="rId3" Type="http://schemas.openxmlformats.org/officeDocument/2006/relationships/themeOverride" Target="../theme/themeOverride7.xml"/><Relationship Id="rId2" Type="http://schemas.microsoft.com/office/2011/relationships/chartColorStyle" Target="colors7.xml"/><Relationship Id="rId1" Type="http://schemas.microsoft.com/office/2011/relationships/chartStyle" Target="style7.xml"/><Relationship Id="rId5" Type="http://schemas.openxmlformats.org/officeDocument/2006/relationships/chartUserShapes" Target="../drawings/drawing1.xml"/><Relationship Id="rId4" Type="http://schemas.openxmlformats.org/officeDocument/2006/relationships/oleObject" Target="Book4" TargetMode="External"/></Relationships>
</file>

<file path=ppt/charts/_rels/chart8.xml.rels><?xml version="1.0" encoding="UTF-8" standalone="yes"?>
<Relationships xmlns="http://schemas.openxmlformats.org/package/2006/relationships"><Relationship Id="rId2" Type="http://schemas.openxmlformats.org/officeDocument/2006/relationships/oleObject" Target="file:///C:\Users\iveta.gavare\Desktop\Iveta\5_PREZENTACIJAS\1_2021\01_2021\4_DTPS\26_01_2021_R&#299;ga_DTP\31.12_2019Valmierai.xlsx" TargetMode="External"/><Relationship Id="rId1" Type="http://schemas.openxmlformats.org/officeDocument/2006/relationships/themeOverride" Target="../theme/themeOverride8.xml"/></Relationships>
</file>

<file path=ppt/charts/_rels/chart9.xml.rels><?xml version="1.0" encoding="UTF-8" standalone="yes"?>
<Relationships xmlns="http://schemas.openxmlformats.org/package/2006/relationships"><Relationship Id="rId3" Type="http://schemas.openxmlformats.org/officeDocument/2006/relationships/themeOverride" Target="../theme/themeOverride9.xml"/><Relationship Id="rId2" Type="http://schemas.microsoft.com/office/2011/relationships/chartColorStyle" Target="colors8.xml"/><Relationship Id="rId1" Type="http://schemas.microsoft.com/office/2011/relationships/chartStyle" Target="style8.xml"/><Relationship Id="rId4" Type="http://schemas.openxmlformats.org/officeDocument/2006/relationships/oleObject" Target="file:///C:\Users\iveta.gavare\Desktop\Iveta\5_PREZENTACIJAS\1_2021\01_2021\4_DTPS\26_01_2021_R&#299;ga_DTP\Valmierai_28.01.2020..xlsx"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3.0555555555555555E-2"/>
          <c:y val="3.5184768570595333E-2"/>
          <c:w val="0.60754681197417193"/>
          <c:h val="0.89735449735449735"/>
        </c:manualLayout>
      </c:layout>
      <c:barChart>
        <c:barDir val="bar"/>
        <c:grouping val="clustered"/>
        <c:varyColors val="0"/>
        <c:ser>
          <c:idx val="0"/>
          <c:order val="0"/>
          <c:spPr>
            <a:noFill/>
            <a:ln w="25400" cap="flat" cmpd="sng" algn="ctr">
              <a:solidFill>
                <a:schemeClr val="accent1"/>
              </a:solidFill>
              <a:miter lim="800000"/>
            </a:ln>
            <a:effectLst/>
          </c:spPr>
          <c:invertIfNegative val="0"/>
          <c:dPt>
            <c:idx val="0"/>
            <c:invertIfNegative val="0"/>
            <c:bubble3D val="0"/>
            <c:spPr>
              <a:solidFill>
                <a:srgbClr val="00B050"/>
              </a:solidFill>
              <a:ln w="25400" cap="flat" cmpd="sng" algn="ctr">
                <a:solidFill>
                  <a:srgbClr val="00B050"/>
                </a:solidFill>
                <a:miter lim="800000"/>
              </a:ln>
              <a:effectLst/>
            </c:spPr>
            <c:extLst>
              <c:ext xmlns:c16="http://schemas.microsoft.com/office/drawing/2014/chart" uri="{C3380CC4-5D6E-409C-BE32-E72D297353CC}">
                <c16:uniqueId val="{00000001-2CB0-4B0B-9281-18E671A80F27}"/>
              </c:ext>
            </c:extLst>
          </c:dPt>
          <c:dPt>
            <c:idx val="1"/>
            <c:invertIfNegative val="0"/>
            <c:bubble3D val="0"/>
            <c:spPr>
              <a:solidFill>
                <a:srgbClr val="92D050"/>
              </a:solidFill>
              <a:ln w="25400" cap="flat" cmpd="sng" algn="ctr">
                <a:solidFill>
                  <a:srgbClr val="92D050"/>
                </a:solidFill>
                <a:miter lim="800000"/>
              </a:ln>
              <a:effectLst/>
            </c:spPr>
            <c:extLst>
              <c:ext xmlns:c16="http://schemas.microsoft.com/office/drawing/2014/chart" uri="{C3380CC4-5D6E-409C-BE32-E72D297353CC}">
                <c16:uniqueId val="{00000003-2CB0-4B0B-9281-18E671A80F27}"/>
              </c:ext>
            </c:extLst>
          </c:dPt>
          <c:dPt>
            <c:idx val="2"/>
            <c:invertIfNegative val="0"/>
            <c:bubble3D val="0"/>
            <c:spPr>
              <a:solidFill>
                <a:srgbClr val="00DAD5"/>
              </a:solidFill>
              <a:ln w="25400" cap="flat" cmpd="sng" algn="ctr">
                <a:solidFill>
                  <a:srgbClr val="00DAD5"/>
                </a:solidFill>
                <a:miter lim="800000"/>
              </a:ln>
              <a:effectLst/>
            </c:spPr>
            <c:extLst>
              <c:ext xmlns:c16="http://schemas.microsoft.com/office/drawing/2014/chart" uri="{C3380CC4-5D6E-409C-BE32-E72D297353CC}">
                <c16:uniqueId val="{00000005-2CB0-4B0B-9281-18E671A80F27}"/>
              </c:ext>
            </c:extLst>
          </c:dPt>
          <c:dPt>
            <c:idx val="3"/>
            <c:invertIfNegative val="0"/>
            <c:bubble3D val="0"/>
            <c:spPr>
              <a:solidFill>
                <a:schemeClr val="accent2"/>
              </a:solidFill>
              <a:ln w="25400" cap="flat" cmpd="sng" algn="ctr">
                <a:solidFill>
                  <a:schemeClr val="accent2"/>
                </a:solidFill>
                <a:miter lim="800000"/>
              </a:ln>
              <a:effectLst/>
            </c:spPr>
            <c:extLst>
              <c:ext xmlns:c16="http://schemas.microsoft.com/office/drawing/2014/chart" uri="{C3380CC4-5D6E-409C-BE32-E72D297353CC}">
                <c16:uniqueId val="{00000007-2CB0-4B0B-9281-18E671A80F27}"/>
              </c:ext>
            </c:extLst>
          </c:dPt>
          <c:dPt>
            <c:idx val="4"/>
            <c:invertIfNegative val="0"/>
            <c:bubble3D val="0"/>
            <c:spPr>
              <a:solidFill>
                <a:srgbClr val="0070C0"/>
              </a:solidFill>
              <a:ln w="25400" cap="flat" cmpd="sng" algn="ctr">
                <a:noFill/>
                <a:miter lim="800000"/>
              </a:ln>
              <a:effectLst/>
            </c:spPr>
            <c:extLst>
              <c:ext xmlns:c16="http://schemas.microsoft.com/office/drawing/2014/chart" uri="{C3380CC4-5D6E-409C-BE32-E72D297353CC}">
                <c16:uniqueId val="{00000009-2CB0-4B0B-9281-18E671A80F27}"/>
              </c:ext>
            </c:extLst>
          </c:dPt>
          <c:dLbls>
            <c:dLbl>
              <c:idx val="0"/>
              <c:layout>
                <c:manualLayout>
                  <c:x val="-0.18478691429685268"/>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2CB0-4B0B-9281-18E671A80F27}"/>
                </c:ext>
              </c:extLst>
            </c:dLbl>
            <c:dLbl>
              <c:idx val="1"/>
              <c:layout>
                <c:manualLayout>
                  <c:x val="-0.17841495173489222"/>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2CB0-4B0B-9281-18E671A80F27}"/>
                </c:ext>
              </c:extLst>
            </c:dLbl>
            <c:spPr>
              <a:noFill/>
              <a:ln>
                <a:noFill/>
              </a:ln>
              <a:effectLst/>
            </c:spPr>
            <c:txPr>
              <a:bodyPr rot="0" spcFirstLastPara="1" vertOverflow="ellipsis" vert="horz" wrap="square" anchor="ctr" anchorCtr="1"/>
              <a:lstStyle/>
              <a:p>
                <a:pPr>
                  <a:defRPr sz="1000" b="1" i="0" u="none" strike="noStrike" kern="1200" baseline="0">
                    <a:solidFill>
                      <a:sysClr val="windowText" lastClr="000000"/>
                    </a:solidFill>
                    <a:latin typeface="Verdana" panose="020B0604030504040204" pitchFamily="34" charset="0"/>
                    <a:ea typeface="Verdana" panose="020B0604030504040204" pitchFamily="34" charset="0"/>
                    <a:cs typeface="Times New Roman" panose="02020603050405020304" pitchFamily="18" charset="0"/>
                  </a:defRPr>
                </a:pPr>
                <a:endParaRPr lang="lv-LV"/>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'graf (2)'!$D$4:$H$4</c:f>
              <c:numCache>
                <c:formatCode>#,##0</c:formatCode>
                <c:ptCount val="5"/>
                <c:pt idx="0">
                  <c:v>611586</c:v>
                </c:pt>
                <c:pt idx="1">
                  <c:v>507500</c:v>
                </c:pt>
                <c:pt idx="2">
                  <c:v>55558</c:v>
                </c:pt>
                <c:pt idx="3">
                  <c:v>29893</c:v>
                </c:pt>
                <c:pt idx="4">
                  <c:v>10922</c:v>
                </c:pt>
              </c:numCache>
            </c:numRef>
          </c:val>
          <c:extLst>
            <c:ext xmlns:c16="http://schemas.microsoft.com/office/drawing/2014/chart" uri="{C3380CC4-5D6E-409C-BE32-E72D297353CC}">
              <c16:uniqueId val="{0000000A-2CB0-4B0B-9281-18E671A80F27}"/>
            </c:ext>
          </c:extLst>
        </c:ser>
        <c:dLbls>
          <c:showLegendKey val="0"/>
          <c:showVal val="0"/>
          <c:showCatName val="0"/>
          <c:showSerName val="0"/>
          <c:showPercent val="0"/>
          <c:showBubbleSize val="0"/>
        </c:dLbls>
        <c:gapWidth val="47"/>
        <c:overlap val="-75"/>
        <c:axId val="118938592"/>
        <c:axId val="196294640"/>
      </c:barChart>
      <c:catAx>
        <c:axId val="118938592"/>
        <c:scaling>
          <c:orientation val="minMax"/>
        </c:scaling>
        <c:delete val="1"/>
        <c:axPos val="l"/>
        <c:majorTickMark val="out"/>
        <c:minorTickMark val="none"/>
        <c:tickLblPos val="nextTo"/>
        <c:crossAx val="196294640"/>
        <c:crosses val="autoZero"/>
        <c:auto val="1"/>
        <c:lblAlgn val="ctr"/>
        <c:lblOffset val="100"/>
        <c:noMultiLvlLbl val="0"/>
      </c:catAx>
      <c:valAx>
        <c:axId val="196294640"/>
        <c:scaling>
          <c:orientation val="minMax"/>
        </c:scaling>
        <c:delete val="1"/>
        <c:axPos val="b"/>
        <c:numFmt formatCode="#,##0" sourceLinked="1"/>
        <c:majorTickMark val="none"/>
        <c:minorTickMark val="none"/>
        <c:tickLblPos val="nextTo"/>
        <c:crossAx val="118938592"/>
        <c:crosses val="autoZero"/>
        <c:crossBetween val="between"/>
      </c:valAx>
      <c:spPr>
        <a:noFill/>
        <a:ln>
          <a:noFill/>
        </a:ln>
        <a:effectLst/>
      </c:spPr>
    </c:plotArea>
    <c:plotVisOnly val="1"/>
    <c:dispBlanksAs val="gap"/>
    <c:showDLblsOverMax val="0"/>
  </c:chart>
  <c:spPr>
    <a:noFill/>
    <a:ln w="9525" cap="flat" cmpd="sng" algn="ctr">
      <a:noFill/>
      <a:round/>
    </a:ln>
    <a:effectLst/>
  </c:spPr>
  <c:txPr>
    <a:bodyPr/>
    <a:lstStyle/>
    <a:p>
      <a:pPr>
        <a:defRPr b="1">
          <a:latin typeface="Times New Roman" panose="02020603050405020304" pitchFamily="18" charset="0"/>
          <a:cs typeface="Times New Roman" panose="02020603050405020304" pitchFamily="18" charset="0"/>
        </a:defRPr>
      </a:pPr>
      <a:endParaRPr lang="lv-LV"/>
    </a:p>
  </c:txPr>
  <c:externalData r:id="rId4">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2.1237505344590981E-2"/>
          <c:y val="3.3511075795888052E-3"/>
          <c:w val="0.96821666578080812"/>
          <c:h val="0.73901416658313723"/>
        </c:manualLayout>
      </c:layout>
      <c:barChart>
        <c:barDir val="col"/>
        <c:grouping val="stacked"/>
        <c:varyColors val="0"/>
        <c:ser>
          <c:idx val="0"/>
          <c:order val="0"/>
          <c:tx>
            <c:strRef>
              <c:f>merkgrupas!$H$1</c:f>
              <c:strCache>
                <c:ptCount val="1"/>
                <c:pt idx="0">
                  <c:v>reģistrēto bezdarbnieku skaits</c:v>
                </c:pt>
              </c:strCache>
            </c:strRef>
          </c:tx>
          <c:spPr>
            <a:solidFill>
              <a:srgbClr val="447915"/>
            </a:solidFill>
            <a:ln>
              <a:noFill/>
            </a:ln>
            <a:effectLst>
              <a:outerShdw blurRad="40000" dist="23000" dir="5400000" rotWithShape="0">
                <a:srgbClr val="000000">
                  <a:alpha val="35000"/>
                </a:srgbClr>
              </a:outerShdw>
            </a:effectLst>
          </c:spPr>
          <c:invertIfNegative val="0"/>
          <c:dLbls>
            <c:dLbl>
              <c:idx val="3"/>
              <c:layout>
                <c:manualLayout>
                  <c:x val="0"/>
                  <c:y val="-2.5312688101176341E-2"/>
                </c:manualLayout>
              </c:layout>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ysClr val="windowText" lastClr="000000"/>
                      </a:solidFill>
                      <a:latin typeface="Verdana" panose="020B0604030504040204" pitchFamily="34" charset="0"/>
                      <a:ea typeface="Verdana" panose="020B0604030504040204" pitchFamily="34" charset="0"/>
                      <a:cs typeface="Times New Roman" panose="02020603050405020304" pitchFamily="18" charset="0"/>
                    </a:defRPr>
                  </a:pPr>
                  <a:endParaRPr lang="lv-LV"/>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0FC4-4803-9FA7-6D586AE87B64}"/>
                </c:ext>
              </c:extLst>
            </c:dLbl>
            <c:dLbl>
              <c:idx val="4"/>
              <c:layout>
                <c:manualLayout>
                  <c:x val="4.0558140871243702E-2"/>
                  <c:y val="-3.4178994145084546E-2"/>
                </c:manualLayout>
              </c:layout>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ysClr val="windowText" lastClr="000000"/>
                      </a:solidFill>
                      <a:latin typeface="Verdana" panose="020B0604030504040204" pitchFamily="34" charset="0"/>
                      <a:ea typeface="Verdana" panose="020B0604030504040204" pitchFamily="34" charset="0"/>
                      <a:cs typeface="Times New Roman" panose="02020603050405020304" pitchFamily="18" charset="0"/>
                    </a:defRPr>
                  </a:pPr>
                  <a:endParaRPr lang="lv-LV"/>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0FC4-4803-9FA7-6D586AE87B64}"/>
                </c:ext>
              </c:extLst>
            </c:dLbl>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bg1"/>
                    </a:solidFill>
                    <a:latin typeface="Verdana" panose="020B0604030504040204" pitchFamily="34" charset="0"/>
                    <a:ea typeface="Verdana" panose="020B0604030504040204" pitchFamily="34" charset="0"/>
                    <a:cs typeface="Times New Roman" panose="02020603050405020304" pitchFamily="18" charset="0"/>
                  </a:defRPr>
                </a:pPr>
                <a:endParaRPr lang="lv-LV"/>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2">
                          <a:lumMod val="35000"/>
                          <a:lumOff val="65000"/>
                        </a:schemeClr>
                      </a:solidFill>
                    </a:ln>
                    <a:effectLst/>
                  </c:spPr>
                </c15:leaderLines>
              </c:ext>
            </c:extLst>
          </c:dLbls>
          <c:cat>
            <c:strRef>
              <c:f>merkgrupas!$G$2:$G$7</c:f>
              <c:strCache>
                <c:ptCount val="6"/>
                <c:pt idx="0">
                  <c:v>ilgstošie bezdarbnieki</c:v>
                </c:pt>
                <c:pt idx="1">
                  <c:v>jaunieši - bezdarbnieki vecumā 15 - 24 gadi</c:v>
                </c:pt>
                <c:pt idx="2">
                  <c:v>bezdarbnieki ar invaliditāti</c:v>
                </c:pt>
                <c:pt idx="3">
                  <c:v>personas pēc bērna kopšanas atvaļinājuma</c:v>
                </c:pt>
                <c:pt idx="4">
                  <c:v>personas pēc atbrīvošanas no ieslodzījuma</c:v>
                </c:pt>
                <c:pt idx="5">
                  <c:v>bezdarbnieki vecumā 50+</c:v>
                </c:pt>
              </c:strCache>
            </c:strRef>
          </c:cat>
          <c:val>
            <c:numRef>
              <c:f>merkgrupas!$H$2:$H$7</c:f>
              <c:numCache>
                <c:formatCode>#,##0</c:formatCode>
                <c:ptCount val="6"/>
                <c:pt idx="0">
                  <c:v>17271</c:v>
                </c:pt>
                <c:pt idx="1">
                  <c:v>4839</c:v>
                </c:pt>
                <c:pt idx="2">
                  <c:v>8583</c:v>
                </c:pt>
                <c:pt idx="3">
                  <c:v>440</c:v>
                </c:pt>
                <c:pt idx="4">
                  <c:v>49</c:v>
                </c:pt>
                <c:pt idx="5">
                  <c:v>26864</c:v>
                </c:pt>
              </c:numCache>
            </c:numRef>
          </c:val>
          <c:extLst>
            <c:ext xmlns:c16="http://schemas.microsoft.com/office/drawing/2014/chart" uri="{C3380CC4-5D6E-409C-BE32-E72D297353CC}">
              <c16:uniqueId val="{00000002-0FC4-4803-9FA7-6D586AE87B64}"/>
            </c:ext>
          </c:extLst>
        </c:ser>
        <c:ser>
          <c:idx val="1"/>
          <c:order val="1"/>
          <c:tx>
            <c:strRef>
              <c:f>merkgrupas!$J$1</c:f>
              <c:strCache>
                <c:ptCount val="1"/>
                <c:pt idx="0">
                  <c:v>izmaiņas gada laikā, %</c:v>
                </c:pt>
              </c:strCache>
            </c:strRef>
          </c:tx>
          <c:spPr>
            <a:solidFill>
              <a:schemeClr val="accent5">
                <a:alpha val="13000"/>
              </a:schemeClr>
            </a:solidFill>
            <a:ln>
              <a:noFill/>
            </a:ln>
            <a:effectLst>
              <a:outerShdw blurRad="40000" dist="23000" dir="5400000" rotWithShape="0">
                <a:srgbClr val="000000">
                  <a:alpha val="35000"/>
                </a:srgbClr>
              </a:outerShdw>
            </a:effectLst>
          </c:spPr>
          <c:invertIfNegative val="0"/>
          <c:dLbls>
            <c:dLbl>
              <c:idx val="0"/>
              <c:tx>
                <c:strRef>
                  <c:f>merkgrupas!$L$2</c:f>
                  <c:strCache>
                    <c:ptCount val="1"/>
                    <c:pt idx="0">
                      <c:v>42.5%</c:v>
                    </c:pt>
                  </c:strCache>
                </c:strRef>
              </c:tx>
              <c:dLblPos val="inBase"/>
              <c:showLegendKey val="0"/>
              <c:showVal val="1"/>
              <c:showCatName val="0"/>
              <c:showSerName val="0"/>
              <c:showPercent val="0"/>
              <c:showBubbleSize val="0"/>
              <c:extLst>
                <c:ext xmlns:c15="http://schemas.microsoft.com/office/drawing/2012/chart" uri="{CE6537A1-D6FC-4f65-9D91-7224C49458BB}">
                  <c15:dlblFieldTable>
                    <c15:dlblFTEntry>
                      <c15:txfldGUID>{A8DC9AB4-D633-4F94-A15A-D7297D093129}</c15:txfldGUID>
                      <c15:f>merkgrupas!$L$2</c15:f>
                      <c15:dlblFieldTableCache>
                        <c:ptCount val="1"/>
                        <c:pt idx="0">
                          <c:v>42.5%</c:v>
                        </c:pt>
                      </c15:dlblFieldTableCache>
                    </c15:dlblFTEntry>
                  </c15:dlblFieldTable>
                  <c15:showDataLabelsRange val="0"/>
                </c:ext>
                <c:ext xmlns:c16="http://schemas.microsoft.com/office/drawing/2014/chart" uri="{C3380CC4-5D6E-409C-BE32-E72D297353CC}">
                  <c16:uniqueId val="{00000003-0FC4-4803-9FA7-6D586AE87B64}"/>
                </c:ext>
              </c:extLst>
            </c:dLbl>
            <c:dLbl>
              <c:idx val="1"/>
              <c:tx>
                <c:strRef>
                  <c:f>merkgrupas!$L$3</c:f>
                  <c:strCache>
                    <c:ptCount val="1"/>
                    <c:pt idx="0">
                      <c:v>44.1%</c:v>
                    </c:pt>
                  </c:strCache>
                </c:strRef>
              </c:tx>
              <c:dLblPos val="inBase"/>
              <c:showLegendKey val="0"/>
              <c:showVal val="1"/>
              <c:showCatName val="0"/>
              <c:showSerName val="0"/>
              <c:showPercent val="0"/>
              <c:showBubbleSize val="0"/>
              <c:extLst>
                <c:ext xmlns:c15="http://schemas.microsoft.com/office/drawing/2012/chart" uri="{CE6537A1-D6FC-4f65-9D91-7224C49458BB}">
                  <c15:dlblFieldTable>
                    <c15:dlblFTEntry>
                      <c15:txfldGUID>{BA934BA1-7053-4C92-ACE0-58235D9B0820}</c15:txfldGUID>
                      <c15:f>merkgrupas!$L$3</c15:f>
                      <c15:dlblFieldTableCache>
                        <c:ptCount val="1"/>
                        <c:pt idx="0">
                          <c:v>44.1%</c:v>
                        </c:pt>
                      </c15:dlblFieldTableCache>
                    </c15:dlblFTEntry>
                  </c15:dlblFieldTable>
                  <c15:showDataLabelsRange val="0"/>
                </c:ext>
                <c:ext xmlns:c16="http://schemas.microsoft.com/office/drawing/2014/chart" uri="{C3380CC4-5D6E-409C-BE32-E72D297353CC}">
                  <c16:uniqueId val="{00000004-0FC4-4803-9FA7-6D586AE87B64}"/>
                </c:ext>
              </c:extLst>
            </c:dLbl>
            <c:dLbl>
              <c:idx val="2"/>
              <c:tx>
                <c:strRef>
                  <c:f>merkgrupas!$L$4</c:f>
                  <c:strCache>
                    <c:ptCount val="1"/>
                    <c:pt idx="0">
                      <c:v>9.1%</c:v>
                    </c:pt>
                  </c:strCache>
                </c:strRef>
              </c:tx>
              <c:dLblPos val="inBase"/>
              <c:showLegendKey val="0"/>
              <c:showVal val="1"/>
              <c:showCatName val="0"/>
              <c:showSerName val="0"/>
              <c:showPercent val="0"/>
              <c:showBubbleSize val="0"/>
              <c:extLst>
                <c:ext xmlns:c15="http://schemas.microsoft.com/office/drawing/2012/chart" uri="{CE6537A1-D6FC-4f65-9D91-7224C49458BB}">
                  <c15:dlblFieldTable>
                    <c15:dlblFTEntry>
                      <c15:txfldGUID>{0B0B171B-13ED-4B28-BDD1-9869F519B99B}</c15:txfldGUID>
                      <c15:f>merkgrupas!$L$4</c15:f>
                      <c15:dlblFieldTableCache>
                        <c:ptCount val="1"/>
                        <c:pt idx="0">
                          <c:v>9.1%</c:v>
                        </c:pt>
                      </c15:dlblFieldTableCache>
                    </c15:dlblFTEntry>
                  </c15:dlblFieldTable>
                  <c15:showDataLabelsRange val="0"/>
                </c:ext>
                <c:ext xmlns:c16="http://schemas.microsoft.com/office/drawing/2014/chart" uri="{C3380CC4-5D6E-409C-BE32-E72D297353CC}">
                  <c16:uniqueId val="{00000005-0FC4-4803-9FA7-6D586AE87B64}"/>
                </c:ext>
              </c:extLst>
            </c:dLbl>
            <c:dLbl>
              <c:idx val="3"/>
              <c:tx>
                <c:strRef>
                  <c:f>merkgrupas!$L$5</c:f>
                  <c:strCache>
                    <c:ptCount val="1"/>
                    <c:pt idx="0">
                      <c:v>-51.1%</c:v>
                    </c:pt>
                  </c:strCache>
                </c:strRef>
              </c:tx>
              <c:dLblPos val="inBase"/>
              <c:showLegendKey val="0"/>
              <c:showVal val="1"/>
              <c:showCatName val="0"/>
              <c:showSerName val="0"/>
              <c:showPercent val="0"/>
              <c:showBubbleSize val="0"/>
              <c:extLst>
                <c:ext xmlns:c15="http://schemas.microsoft.com/office/drawing/2012/chart" uri="{CE6537A1-D6FC-4f65-9D91-7224C49458BB}">
                  <c15:dlblFieldTable>
                    <c15:dlblFTEntry>
                      <c15:txfldGUID>{439C4ABD-2449-4626-8DBA-72A7BC3CCBF0}</c15:txfldGUID>
                      <c15:f>merkgrupas!$L$5</c15:f>
                      <c15:dlblFieldTableCache>
                        <c:ptCount val="1"/>
                        <c:pt idx="0">
                          <c:v>-51.1%</c:v>
                        </c:pt>
                      </c15:dlblFieldTableCache>
                    </c15:dlblFTEntry>
                  </c15:dlblFieldTable>
                  <c15:showDataLabelsRange val="0"/>
                </c:ext>
                <c:ext xmlns:c16="http://schemas.microsoft.com/office/drawing/2014/chart" uri="{C3380CC4-5D6E-409C-BE32-E72D297353CC}">
                  <c16:uniqueId val="{00000006-0FC4-4803-9FA7-6D586AE87B64}"/>
                </c:ext>
              </c:extLst>
            </c:dLbl>
            <c:dLbl>
              <c:idx val="4"/>
              <c:tx>
                <c:strRef>
                  <c:f>merkgrupas!$L$6</c:f>
                  <c:strCache>
                    <c:ptCount val="1"/>
                    <c:pt idx="0">
                      <c:v>-49.0%</c:v>
                    </c:pt>
                  </c:strCache>
                </c:strRef>
              </c:tx>
              <c:dLblPos val="inBase"/>
              <c:showLegendKey val="0"/>
              <c:showVal val="1"/>
              <c:showCatName val="0"/>
              <c:showSerName val="0"/>
              <c:showPercent val="0"/>
              <c:showBubbleSize val="0"/>
              <c:extLst>
                <c:ext xmlns:c15="http://schemas.microsoft.com/office/drawing/2012/chart" uri="{CE6537A1-D6FC-4f65-9D91-7224C49458BB}">
                  <c15:dlblFieldTable>
                    <c15:dlblFTEntry>
                      <c15:txfldGUID>{371F3DBA-83AC-40DE-8F90-2E3FEA9BFEAA}</c15:txfldGUID>
                      <c15:f>merkgrupas!$L$6</c15:f>
                      <c15:dlblFieldTableCache>
                        <c:ptCount val="1"/>
                        <c:pt idx="0">
                          <c:v>-49.0%</c:v>
                        </c:pt>
                      </c15:dlblFieldTableCache>
                    </c15:dlblFTEntry>
                  </c15:dlblFieldTable>
                  <c15:showDataLabelsRange val="0"/>
                </c:ext>
                <c:ext xmlns:c16="http://schemas.microsoft.com/office/drawing/2014/chart" uri="{C3380CC4-5D6E-409C-BE32-E72D297353CC}">
                  <c16:uniqueId val="{00000007-0FC4-4803-9FA7-6D586AE87B64}"/>
                </c:ext>
              </c:extLst>
            </c:dLbl>
            <c:dLbl>
              <c:idx val="5"/>
              <c:tx>
                <c:strRef>
                  <c:f>merkgrupas!$L$7</c:f>
                  <c:strCache>
                    <c:ptCount val="1"/>
                    <c:pt idx="0">
                      <c:v>17.3%</c:v>
                    </c:pt>
                  </c:strCache>
                </c:strRef>
              </c:tx>
              <c:dLblPos val="inBase"/>
              <c:showLegendKey val="0"/>
              <c:showVal val="1"/>
              <c:showCatName val="0"/>
              <c:showSerName val="0"/>
              <c:showPercent val="0"/>
              <c:showBubbleSize val="0"/>
              <c:extLst>
                <c:ext xmlns:c15="http://schemas.microsoft.com/office/drawing/2012/chart" uri="{CE6537A1-D6FC-4f65-9D91-7224C49458BB}">
                  <c15:dlblFieldTable>
                    <c15:dlblFTEntry>
                      <c15:txfldGUID>{3D4E7B69-FEF5-4B56-97F2-4058166AB110}</c15:txfldGUID>
                      <c15:f>merkgrupas!$L$7</c15:f>
                      <c15:dlblFieldTableCache>
                        <c:ptCount val="1"/>
                        <c:pt idx="0">
                          <c:v>17.3%</c:v>
                        </c:pt>
                      </c15:dlblFieldTableCache>
                    </c15:dlblFTEntry>
                  </c15:dlblFieldTable>
                  <c15:showDataLabelsRange val="0"/>
                </c:ext>
                <c:ext xmlns:c16="http://schemas.microsoft.com/office/drawing/2014/chart" uri="{C3380CC4-5D6E-409C-BE32-E72D297353CC}">
                  <c16:uniqueId val="{00000008-0FC4-4803-9FA7-6D586AE87B64}"/>
                </c:ext>
              </c:extLst>
            </c:dLbl>
            <c:spPr>
              <a:solidFill>
                <a:schemeClr val="accent5">
                  <a:lumMod val="40000"/>
                  <a:lumOff val="60000"/>
                </a:schemeClr>
              </a:solidFill>
              <a:ln>
                <a:noFill/>
              </a:ln>
              <a:effectLst/>
            </c:spPr>
            <c:txPr>
              <a:bodyPr rot="0" spcFirstLastPara="1" vertOverflow="ellipsis" vert="horz" wrap="square" lIns="38100" tIns="19050" rIns="38100" bIns="19050" anchor="ctr" anchorCtr="1">
                <a:spAutoFit/>
              </a:bodyPr>
              <a:lstStyle/>
              <a:p>
                <a:pPr>
                  <a:defRPr sz="1050" b="1" i="0" u="none" strike="noStrike" kern="1200" baseline="0">
                    <a:solidFill>
                      <a:sysClr val="windowText" lastClr="000000"/>
                    </a:solidFill>
                    <a:latin typeface="Verdana" panose="020B0604030504040204" pitchFamily="34" charset="0"/>
                    <a:ea typeface="Verdana" panose="020B0604030504040204" pitchFamily="34" charset="0"/>
                    <a:cs typeface="Times New Roman" panose="02020603050405020304" pitchFamily="18" charset="0"/>
                  </a:defRPr>
                </a:pPr>
                <a:endParaRPr lang="lv-LV"/>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2">
                          <a:lumMod val="35000"/>
                          <a:lumOff val="65000"/>
                        </a:schemeClr>
                      </a:solidFill>
                    </a:ln>
                    <a:effectLst/>
                  </c:spPr>
                </c15:leaderLines>
              </c:ext>
            </c:extLst>
          </c:dLbls>
          <c:cat>
            <c:strRef>
              <c:f>merkgrupas!$G$2:$G$7</c:f>
              <c:strCache>
                <c:ptCount val="6"/>
                <c:pt idx="0">
                  <c:v>ilgstošie bezdarbnieki</c:v>
                </c:pt>
                <c:pt idx="1">
                  <c:v>jaunieši - bezdarbnieki vecumā 15 - 24 gadi</c:v>
                </c:pt>
                <c:pt idx="2">
                  <c:v>bezdarbnieki ar invaliditāti</c:v>
                </c:pt>
                <c:pt idx="3">
                  <c:v>personas pēc bērna kopšanas atvaļinājuma</c:v>
                </c:pt>
                <c:pt idx="4">
                  <c:v>personas pēc atbrīvošanas no ieslodzījuma</c:v>
                </c:pt>
                <c:pt idx="5">
                  <c:v>bezdarbnieki vecumā 50+</c:v>
                </c:pt>
              </c:strCache>
            </c:strRef>
          </c:cat>
          <c:val>
            <c:numRef>
              <c:f>merkgrupas!$J$2:$J$7</c:f>
              <c:numCache>
                <c:formatCode>#,##0</c:formatCode>
                <c:ptCount val="6"/>
                <c:pt idx="0">
                  <c:v>5154</c:v>
                </c:pt>
                <c:pt idx="1">
                  <c:v>1482</c:v>
                </c:pt>
                <c:pt idx="2">
                  <c:v>715</c:v>
                </c:pt>
                <c:pt idx="3">
                  <c:v>-460</c:v>
                </c:pt>
                <c:pt idx="4">
                  <c:v>-47</c:v>
                </c:pt>
                <c:pt idx="5">
                  <c:v>3959</c:v>
                </c:pt>
              </c:numCache>
            </c:numRef>
          </c:val>
          <c:extLst>
            <c:ext xmlns:c16="http://schemas.microsoft.com/office/drawing/2014/chart" uri="{C3380CC4-5D6E-409C-BE32-E72D297353CC}">
              <c16:uniqueId val="{00000009-0FC4-4803-9FA7-6D586AE87B64}"/>
            </c:ext>
          </c:extLst>
        </c:ser>
        <c:dLbls>
          <c:showLegendKey val="0"/>
          <c:showVal val="0"/>
          <c:showCatName val="0"/>
          <c:showSerName val="0"/>
          <c:showPercent val="0"/>
          <c:showBubbleSize val="0"/>
        </c:dLbls>
        <c:gapWidth val="30"/>
        <c:overlap val="100"/>
        <c:axId val="479955136"/>
        <c:axId val="479956120"/>
      </c:barChart>
      <c:lineChart>
        <c:grouping val="stacked"/>
        <c:varyColors val="0"/>
        <c:ser>
          <c:idx val="2"/>
          <c:order val="2"/>
          <c:tx>
            <c:strRef>
              <c:f>merkgrupas!$K$1</c:f>
              <c:strCache>
                <c:ptCount val="1"/>
                <c:pt idx="0">
                  <c:v>% no kopējā bezdarbnieku skaita</c:v>
                </c:pt>
              </c:strCache>
            </c:strRef>
          </c:tx>
          <c:spPr>
            <a:ln w="31750" cap="rnd">
              <a:solidFill>
                <a:schemeClr val="accent4"/>
              </a:solidFill>
              <a:round/>
            </a:ln>
            <a:effectLst>
              <a:outerShdw blurRad="40000" dist="23000" dir="5400000" rotWithShape="0">
                <a:srgbClr val="000000">
                  <a:alpha val="35000"/>
                </a:srgbClr>
              </a:outerShdw>
            </a:effectLst>
          </c:spPr>
          <c:marker>
            <c:symbol val="triangle"/>
            <c:size val="6"/>
            <c:spPr>
              <a:gradFill rotWithShape="1">
                <a:gsLst>
                  <a:gs pos="0">
                    <a:schemeClr val="accent4">
                      <a:shade val="51000"/>
                      <a:satMod val="130000"/>
                    </a:schemeClr>
                  </a:gs>
                  <a:gs pos="80000">
                    <a:schemeClr val="accent4">
                      <a:shade val="93000"/>
                      <a:satMod val="130000"/>
                    </a:schemeClr>
                  </a:gs>
                  <a:gs pos="100000">
                    <a:schemeClr val="accent4">
                      <a:shade val="94000"/>
                      <a:satMod val="135000"/>
                    </a:schemeClr>
                  </a:gs>
                </a:gsLst>
                <a:lin ang="16200000" scaled="0"/>
              </a:gradFill>
              <a:ln w="12700">
                <a:solidFill>
                  <a:schemeClr val="lt2"/>
                </a:solidFill>
                <a:round/>
              </a:ln>
              <a:effectLst>
                <a:outerShdw blurRad="40000" dist="23000" dir="5400000" rotWithShape="0">
                  <a:srgbClr val="000000">
                    <a:alpha val="35000"/>
                  </a:srgbClr>
                </a:outerShdw>
              </a:effectLst>
            </c:spPr>
          </c:marker>
          <c:dLbls>
            <c:dLbl>
              <c:idx val="4"/>
              <c:layout>
                <c:manualLayout>
                  <c:x val="-3.378342865861067E-2"/>
                  <c:y val="-5.3308061237970085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0FC4-4803-9FA7-6D586AE87B64}"/>
                </c:ext>
              </c:extLst>
            </c:dLbl>
            <c:dLbl>
              <c:idx val="5"/>
              <c:layout>
                <c:manualLayout>
                  <c:x val="-3.7225151921135444E-2"/>
                  <c:y val="-6.5739994916259495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0FC4-4803-9FA7-6D586AE87B64}"/>
                </c:ext>
              </c:extLst>
            </c:dLbl>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accent4">
                        <a:lumMod val="75000"/>
                      </a:schemeClr>
                    </a:solidFill>
                    <a:latin typeface="Verdana" panose="020B0604030504040204" pitchFamily="34" charset="0"/>
                    <a:ea typeface="Verdana" panose="020B0604030504040204" pitchFamily="34" charset="0"/>
                    <a:cs typeface="Times New Roman" panose="02020603050405020304" pitchFamily="18" charset="0"/>
                  </a:defRPr>
                </a:pPr>
                <a:endParaRPr lang="lv-LV"/>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2">
                          <a:lumMod val="35000"/>
                          <a:lumOff val="65000"/>
                        </a:schemeClr>
                      </a:solidFill>
                    </a:ln>
                    <a:effectLst/>
                  </c:spPr>
                </c15:leaderLines>
              </c:ext>
            </c:extLst>
          </c:dLbls>
          <c:cat>
            <c:strRef>
              <c:f>merkgrupas!$G$2:$G$7</c:f>
              <c:strCache>
                <c:ptCount val="6"/>
                <c:pt idx="0">
                  <c:v>ilgstošie bezdarbnieki</c:v>
                </c:pt>
                <c:pt idx="1">
                  <c:v>jaunieši - bezdarbnieki vecumā 15 - 24 gadi</c:v>
                </c:pt>
                <c:pt idx="2">
                  <c:v>bezdarbnieki ar invaliditāti</c:v>
                </c:pt>
                <c:pt idx="3">
                  <c:v>personas pēc bērna kopšanas atvaļinājuma</c:v>
                </c:pt>
                <c:pt idx="4">
                  <c:v>personas pēc atbrīvošanas no ieslodzījuma</c:v>
                </c:pt>
                <c:pt idx="5">
                  <c:v>bezdarbnieki vecumā 50+</c:v>
                </c:pt>
              </c:strCache>
            </c:strRef>
          </c:cat>
          <c:val>
            <c:numRef>
              <c:f>merkgrupas!$K$2:$K$7</c:f>
              <c:numCache>
                <c:formatCode>0.0%</c:formatCode>
                <c:ptCount val="6"/>
                <c:pt idx="0">
                  <c:v>0.24812872638459882</c:v>
                </c:pt>
                <c:pt idx="1">
                  <c:v>6.9520867753753324E-2</c:v>
                </c:pt>
                <c:pt idx="2">
                  <c:v>0.12331010703254076</c:v>
                </c:pt>
                <c:pt idx="3">
                  <c:v>6.321384957977157E-3</c:v>
                </c:pt>
                <c:pt idx="4">
                  <c:v>7.0397241577472886E-4</c:v>
                </c:pt>
                <c:pt idx="5">
                  <c:v>0.38594928525249622</c:v>
                </c:pt>
              </c:numCache>
            </c:numRef>
          </c:val>
          <c:smooth val="1"/>
          <c:extLst>
            <c:ext xmlns:c16="http://schemas.microsoft.com/office/drawing/2014/chart" uri="{C3380CC4-5D6E-409C-BE32-E72D297353CC}">
              <c16:uniqueId val="{0000000C-0FC4-4803-9FA7-6D586AE87B64}"/>
            </c:ext>
          </c:extLst>
        </c:ser>
        <c:dLbls>
          <c:showLegendKey val="0"/>
          <c:showVal val="0"/>
          <c:showCatName val="0"/>
          <c:showSerName val="0"/>
          <c:showPercent val="0"/>
          <c:showBubbleSize val="0"/>
        </c:dLbls>
        <c:marker val="1"/>
        <c:smooth val="0"/>
        <c:axId val="528072624"/>
        <c:axId val="528077872"/>
      </c:lineChart>
      <c:catAx>
        <c:axId val="479955136"/>
        <c:scaling>
          <c:orientation val="minMax"/>
        </c:scaling>
        <c:delete val="0"/>
        <c:axPos val="b"/>
        <c:numFmt formatCode="General" sourceLinked="1"/>
        <c:majorTickMark val="none"/>
        <c:minorTickMark val="none"/>
        <c:tickLblPos val="low"/>
        <c:spPr>
          <a:noFill/>
          <a:ln w="9525" cap="flat" cmpd="sng" algn="ctr">
            <a:solidFill>
              <a:schemeClr val="tx2">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ysClr val="windowText" lastClr="000000"/>
                </a:solidFill>
                <a:latin typeface="Verdana" panose="020B0604030504040204" pitchFamily="34" charset="0"/>
                <a:ea typeface="Verdana" panose="020B0604030504040204" pitchFamily="34" charset="0"/>
                <a:cs typeface="Times New Roman" panose="02020603050405020304" pitchFamily="18" charset="0"/>
              </a:defRPr>
            </a:pPr>
            <a:endParaRPr lang="lv-LV"/>
          </a:p>
        </c:txPr>
        <c:crossAx val="479956120"/>
        <c:crosses val="autoZero"/>
        <c:auto val="1"/>
        <c:lblAlgn val="ctr"/>
        <c:lblOffset val="100"/>
        <c:noMultiLvlLbl val="0"/>
      </c:catAx>
      <c:valAx>
        <c:axId val="479956120"/>
        <c:scaling>
          <c:orientation val="minMax"/>
        </c:scaling>
        <c:delete val="0"/>
        <c:axPos val="l"/>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00" b="0" i="0" u="none" strike="noStrike" kern="1200" baseline="0">
                <a:solidFill>
                  <a:schemeClr val="bg1"/>
                </a:solidFill>
                <a:latin typeface="+mn-lt"/>
                <a:ea typeface="+mn-ea"/>
                <a:cs typeface="+mn-cs"/>
              </a:defRPr>
            </a:pPr>
            <a:endParaRPr lang="lv-LV"/>
          </a:p>
        </c:txPr>
        <c:crossAx val="479955136"/>
        <c:crosses val="autoZero"/>
        <c:crossBetween val="between"/>
      </c:valAx>
      <c:valAx>
        <c:axId val="528077872"/>
        <c:scaling>
          <c:logBase val="20"/>
          <c:orientation val="minMax"/>
        </c:scaling>
        <c:delete val="0"/>
        <c:axPos val="r"/>
        <c:numFmt formatCode="0.0%" sourceLinked="1"/>
        <c:majorTickMark val="out"/>
        <c:minorTickMark val="none"/>
        <c:tickLblPos val="nextTo"/>
        <c:spPr>
          <a:noFill/>
          <a:ln>
            <a:noFill/>
          </a:ln>
          <a:effectLst/>
        </c:spPr>
        <c:txPr>
          <a:bodyPr rot="-60000000" spcFirstLastPara="1" vertOverflow="ellipsis" vert="horz" wrap="square" anchor="ctr" anchorCtr="1"/>
          <a:lstStyle/>
          <a:p>
            <a:pPr>
              <a:defRPr sz="100" b="0" i="0" u="none" strike="noStrike" kern="1200" baseline="0">
                <a:solidFill>
                  <a:schemeClr val="bg1"/>
                </a:solidFill>
                <a:latin typeface="+mn-lt"/>
                <a:ea typeface="+mn-ea"/>
                <a:cs typeface="+mn-cs"/>
              </a:defRPr>
            </a:pPr>
            <a:endParaRPr lang="lv-LV"/>
          </a:p>
        </c:txPr>
        <c:crossAx val="528072624"/>
        <c:crosses val="max"/>
        <c:crossBetween val="between"/>
      </c:valAx>
      <c:catAx>
        <c:axId val="528072624"/>
        <c:scaling>
          <c:orientation val="minMax"/>
        </c:scaling>
        <c:delete val="1"/>
        <c:axPos val="b"/>
        <c:numFmt formatCode="General" sourceLinked="1"/>
        <c:majorTickMark val="out"/>
        <c:minorTickMark val="none"/>
        <c:tickLblPos val="nextTo"/>
        <c:crossAx val="528077872"/>
        <c:crosses val="autoZero"/>
        <c:auto val="1"/>
        <c:lblAlgn val="ctr"/>
        <c:lblOffset val="100"/>
        <c:noMultiLvlLbl val="0"/>
      </c:catAx>
      <c:spPr>
        <a:noFill/>
        <a:ln>
          <a:noFill/>
        </a:ln>
        <a:effectLst/>
      </c:spPr>
    </c:plotArea>
    <c:legend>
      <c:legendPos val="b"/>
      <c:layout>
        <c:manualLayout>
          <c:xMode val="edge"/>
          <c:yMode val="edge"/>
          <c:x val="0"/>
          <c:y val="0.94116538464434452"/>
          <c:w val="1"/>
          <c:h val="5.8834615355655449E-2"/>
        </c:manualLayout>
      </c:layout>
      <c:overlay val="0"/>
      <c:spPr>
        <a:noFill/>
        <a:ln>
          <a:noFill/>
        </a:ln>
        <a:effectLst/>
      </c:spPr>
      <c:txPr>
        <a:bodyPr rot="0" spcFirstLastPara="1" vertOverflow="ellipsis" vert="horz" wrap="square" anchor="ctr" anchorCtr="1"/>
        <a:lstStyle/>
        <a:p>
          <a:pPr>
            <a:defRPr sz="1200" b="0" i="0" u="none" strike="noStrike" kern="1200" baseline="0">
              <a:solidFill>
                <a:sysClr val="windowText" lastClr="000000"/>
              </a:solidFill>
              <a:latin typeface="Verdana" panose="020B0604030504040204" pitchFamily="34" charset="0"/>
              <a:ea typeface="Verdana" panose="020B0604030504040204" pitchFamily="34" charset="0"/>
              <a:cs typeface="Times New Roman" panose="02020603050405020304" pitchFamily="18" charset="0"/>
            </a:defRPr>
          </a:pPr>
          <a:endParaRPr lang="lv-LV"/>
        </a:p>
      </c:txPr>
    </c:legend>
    <c:plotVisOnly val="1"/>
    <c:dispBlanksAs val="gap"/>
    <c:showDLblsOverMax val="0"/>
  </c:chart>
  <c:spPr>
    <a:noFill/>
    <a:ln w="9525" cap="flat" cmpd="sng" algn="ctr">
      <a:noFill/>
      <a:round/>
    </a:ln>
    <a:effectLst/>
  </c:spPr>
  <c:txPr>
    <a:bodyPr/>
    <a:lstStyle/>
    <a:p>
      <a:pPr>
        <a:defRPr/>
      </a:pPr>
      <a:endParaRPr lang="lv-LV"/>
    </a:p>
  </c:txPr>
  <c:externalData r:id="rId4">
    <c:autoUpdate val="0"/>
  </c:externalData>
  <c:userShapes r:id="rId5"/>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39463990548461475"/>
          <c:y val="0.12300375414919765"/>
          <c:w val="0.45071762904636925"/>
          <c:h val="0.77210837556563938"/>
        </c:manualLayout>
      </c:layout>
      <c:barChart>
        <c:barDir val="bar"/>
        <c:grouping val="clustered"/>
        <c:varyColors val="0"/>
        <c:ser>
          <c:idx val="0"/>
          <c:order val="0"/>
          <c:spPr>
            <a:solidFill>
              <a:srgbClr val="FFC000"/>
            </a:solidFill>
            <a:ln w="9525" cap="flat" cmpd="sng" algn="ctr">
              <a:solidFill>
                <a:schemeClr val="lt1">
                  <a:alpha val="50000"/>
                </a:schemeClr>
              </a:solidFill>
              <a:round/>
            </a:ln>
            <a:effectLst/>
          </c:spPr>
          <c:invertIfNegative val="0"/>
          <c:dPt>
            <c:idx val="3"/>
            <c:invertIfNegative val="0"/>
            <c:bubble3D val="0"/>
            <c:spPr>
              <a:solidFill>
                <a:srgbClr val="F4B183"/>
              </a:solidFill>
              <a:ln w="9525" cap="flat" cmpd="sng" algn="ctr">
                <a:solidFill>
                  <a:schemeClr val="lt1">
                    <a:alpha val="50000"/>
                  </a:schemeClr>
                </a:solidFill>
                <a:round/>
              </a:ln>
              <a:effectLst/>
            </c:spPr>
            <c:extLst>
              <c:ext xmlns:c16="http://schemas.microsoft.com/office/drawing/2014/chart" uri="{C3380CC4-5D6E-409C-BE32-E72D297353CC}">
                <c16:uniqueId val="{00000002-D65A-4388-8048-774C6054234C}"/>
              </c:ext>
            </c:extLst>
          </c:dPt>
          <c:dPt>
            <c:idx val="4"/>
            <c:invertIfNegative val="0"/>
            <c:bubble3D val="0"/>
            <c:spPr>
              <a:solidFill>
                <a:srgbClr val="F4B183"/>
              </a:solidFill>
              <a:ln w="9525" cap="flat" cmpd="sng" algn="ctr">
                <a:solidFill>
                  <a:schemeClr val="lt1">
                    <a:alpha val="50000"/>
                  </a:schemeClr>
                </a:solidFill>
                <a:round/>
              </a:ln>
              <a:effectLst/>
            </c:spPr>
            <c:extLst>
              <c:ext xmlns:c16="http://schemas.microsoft.com/office/drawing/2014/chart" uri="{C3380CC4-5D6E-409C-BE32-E72D297353CC}">
                <c16:uniqueId val="{00000003-D65A-4388-8048-774C6054234C}"/>
              </c:ext>
            </c:extLst>
          </c:dPt>
          <c:dLbls>
            <c:dLbl>
              <c:idx val="2"/>
              <c:layout>
                <c:manualLayout>
                  <c:x val="-7.8019656867875403E-2"/>
                  <c:y val="4.207452661877873E-7"/>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D65A-4388-8048-774C6054234C}"/>
                </c:ext>
              </c:extLst>
            </c:dLbl>
            <c:dLbl>
              <c:idx val="3"/>
              <c:layout>
                <c:manualLayout>
                  <c:x val="-0.15971325459317584"/>
                  <c:y val="0"/>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D65A-4388-8048-774C6054234C}"/>
                </c:ext>
              </c:extLst>
            </c:dLbl>
            <c:dLbl>
              <c:idx val="4"/>
              <c:layout>
                <c:manualLayout>
                  <c:x val="-5.210343083885341E-2"/>
                  <c:y val="-1.8350804780508693E-3"/>
                </c:manualLayout>
              </c:layout>
              <c:spPr>
                <a:noFill/>
                <a:ln>
                  <a:noFill/>
                </a:ln>
                <a:effectLst/>
              </c:spPr>
              <c:txPr>
                <a:bodyPr rot="0" spcFirstLastPara="1" vertOverflow="ellipsis" vert="horz" wrap="square" lIns="38100" tIns="19050" rIns="38100" bIns="19050" anchor="ctr" anchorCtr="1">
                  <a:noAutofit/>
                </a:bodyPr>
                <a:lstStyle/>
                <a:p>
                  <a:pPr>
                    <a:defRPr sz="1400" b="1" i="0" u="none" strike="noStrike" kern="1200" baseline="0">
                      <a:solidFill>
                        <a:schemeClr val="lt1"/>
                      </a:solidFill>
                      <a:latin typeface="Verdana" panose="020B0604030504040204" pitchFamily="34" charset="0"/>
                      <a:ea typeface="Verdana" panose="020B0604030504040204" pitchFamily="34" charset="0"/>
                      <a:cs typeface="+mn-cs"/>
                    </a:defRPr>
                  </a:pPr>
                  <a:endParaRPr lang="lv-LV"/>
                </a:p>
              </c:txPr>
              <c:dLblPos val="outEnd"/>
              <c:showLegendKey val="0"/>
              <c:showVal val="1"/>
              <c:showCatName val="0"/>
              <c:showSerName val="0"/>
              <c:showPercent val="0"/>
              <c:showBubbleSize val="0"/>
              <c:extLst>
                <c:ext xmlns:c15="http://schemas.microsoft.com/office/drawing/2012/chart" uri="{CE6537A1-D6FC-4f65-9D91-7224C49458BB}">
                  <c15:layout>
                    <c:manualLayout>
                      <c:w val="0.17103668889098159"/>
                      <c:h val="0.11092275748032487"/>
                    </c:manualLayout>
                  </c15:layout>
                </c:ext>
                <c:ext xmlns:c16="http://schemas.microsoft.com/office/drawing/2014/chart" uri="{C3380CC4-5D6E-409C-BE32-E72D297353CC}">
                  <c16:uniqueId val="{00000003-D65A-4388-8048-774C6054234C}"/>
                </c:ext>
              </c:extLst>
            </c:dLbl>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lt1"/>
                    </a:solidFill>
                    <a:latin typeface="Verdana" panose="020B0604030504040204" pitchFamily="34" charset="0"/>
                    <a:ea typeface="Verdana" panose="020B0604030504040204" pitchFamily="34" charset="0"/>
                    <a:cs typeface="+mn-cs"/>
                  </a:defRPr>
                </a:pPr>
                <a:endParaRPr lang="lv-LV"/>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strRef>
              <c:f>Sheet4!$J$47:$J$51</c:f>
              <c:strCache>
                <c:ptCount val="5"/>
                <c:pt idx="0">
                  <c:v>Vecumā 50+</c:v>
                </c:pt>
                <c:pt idx="1">
                  <c:v>Ilgstošie b/d</c:v>
                </c:pt>
                <c:pt idx="2">
                  <c:v>Personas ar invaliditāti</c:v>
                </c:pt>
                <c:pt idx="3">
                  <c:v>15-24 gadi</c:v>
                </c:pt>
                <c:pt idx="4">
                  <c:v>pēc bērna kopš.atv.</c:v>
                </c:pt>
              </c:strCache>
            </c:strRef>
          </c:cat>
          <c:val>
            <c:numRef>
              <c:f>Sheet4!$K$47:$K$51</c:f>
              <c:numCache>
                <c:formatCode>#,##0</c:formatCode>
                <c:ptCount val="5"/>
                <c:pt idx="0">
                  <c:v>22556</c:v>
                </c:pt>
                <c:pt idx="1">
                  <c:v>8466</c:v>
                </c:pt>
                <c:pt idx="2">
                  <c:v>4458</c:v>
                </c:pt>
                <c:pt idx="3">
                  <c:v>10404</c:v>
                </c:pt>
                <c:pt idx="4">
                  <c:v>2853</c:v>
                </c:pt>
              </c:numCache>
            </c:numRef>
          </c:val>
          <c:extLst>
            <c:ext xmlns:c16="http://schemas.microsoft.com/office/drawing/2014/chart" uri="{C3380CC4-5D6E-409C-BE32-E72D297353CC}">
              <c16:uniqueId val="{00000000-D65A-4388-8048-774C6054234C}"/>
            </c:ext>
          </c:extLst>
        </c:ser>
        <c:dLbls>
          <c:dLblPos val="inEnd"/>
          <c:showLegendKey val="0"/>
          <c:showVal val="1"/>
          <c:showCatName val="0"/>
          <c:showSerName val="0"/>
          <c:showPercent val="0"/>
          <c:showBubbleSize val="0"/>
        </c:dLbls>
        <c:gapWidth val="65"/>
        <c:axId val="615246240"/>
        <c:axId val="615256080"/>
      </c:barChart>
      <c:catAx>
        <c:axId val="615246240"/>
        <c:scaling>
          <c:orientation val="maxMin"/>
        </c:scaling>
        <c:delete val="0"/>
        <c:axPos val="l"/>
        <c:numFmt formatCode="General" sourceLinked="1"/>
        <c:majorTickMark val="none"/>
        <c:minorTickMark val="none"/>
        <c:tickLblPos val="nextTo"/>
        <c:spPr>
          <a:noFill/>
          <a:ln w="19050" cap="flat" cmpd="sng" algn="ctr">
            <a:solidFill>
              <a:schemeClr val="dk1">
                <a:lumMod val="75000"/>
                <a:lumOff val="25000"/>
              </a:schemeClr>
            </a:solidFill>
            <a:round/>
          </a:ln>
          <a:effectLst/>
        </c:spPr>
        <c:txPr>
          <a:bodyPr rot="-60000000" spcFirstLastPara="1" vertOverflow="ellipsis" vert="horz" wrap="square" anchor="ctr" anchorCtr="1"/>
          <a:lstStyle/>
          <a:p>
            <a:pPr>
              <a:defRPr sz="900" b="1" i="0" u="none" strike="noStrike" kern="1200" cap="all" baseline="0">
                <a:solidFill>
                  <a:schemeClr val="bg1"/>
                </a:solidFill>
                <a:latin typeface="Verdana" panose="020B0604030504040204" pitchFamily="34" charset="0"/>
                <a:ea typeface="Verdana" panose="020B0604030504040204" pitchFamily="34" charset="0"/>
                <a:cs typeface="+mn-cs"/>
              </a:defRPr>
            </a:pPr>
            <a:endParaRPr lang="lv-LV"/>
          </a:p>
        </c:txPr>
        <c:crossAx val="615256080"/>
        <c:crosses val="autoZero"/>
        <c:auto val="1"/>
        <c:lblAlgn val="ctr"/>
        <c:lblOffset val="100"/>
        <c:noMultiLvlLbl val="0"/>
      </c:catAx>
      <c:valAx>
        <c:axId val="615256080"/>
        <c:scaling>
          <c:orientation val="minMax"/>
        </c:scaling>
        <c:delete val="1"/>
        <c:axPos val="t"/>
        <c:numFmt formatCode="#,##0" sourceLinked="1"/>
        <c:majorTickMark val="none"/>
        <c:minorTickMark val="none"/>
        <c:tickLblPos val="nextTo"/>
        <c:crossAx val="615246240"/>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9525" cap="flat" cmpd="sng" algn="ctr">
      <a:noFill/>
      <a:round/>
    </a:ln>
    <a:effectLst/>
  </c:spPr>
  <c:txPr>
    <a:bodyPr/>
    <a:lstStyle/>
    <a:p>
      <a:pPr>
        <a:defRPr/>
      </a:pPr>
      <a:endParaRPr lang="lv-LV"/>
    </a:p>
  </c:txPr>
  <c:externalData r:id="rId4">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2666646634896519"/>
          <c:y val="4.8205975125440781E-2"/>
          <c:w val="0.36087036002128886"/>
          <c:h val="0.90358804974911844"/>
        </c:manualLayout>
      </c:layout>
      <c:barChart>
        <c:barDir val="bar"/>
        <c:grouping val="clustered"/>
        <c:varyColors val="0"/>
        <c:ser>
          <c:idx val="0"/>
          <c:order val="0"/>
          <c:spPr>
            <a:solidFill>
              <a:schemeClr val="accent2">
                <a:lumMod val="40000"/>
                <a:lumOff val="60000"/>
              </a:schemeClr>
            </a:solidFill>
            <a:ln w="9525" cap="flat" cmpd="sng" algn="ctr">
              <a:solidFill>
                <a:schemeClr val="lt1">
                  <a:alpha val="50000"/>
                </a:schemeClr>
              </a:solidFill>
              <a:round/>
            </a:ln>
            <a:effectLst/>
          </c:spPr>
          <c:invertIfNegative val="0"/>
          <c:dPt>
            <c:idx val="0"/>
            <c:invertIfNegative val="0"/>
            <c:bubble3D val="0"/>
            <c:spPr>
              <a:solidFill>
                <a:srgbClr val="676767"/>
              </a:solidFill>
              <a:ln w="9525" cap="flat" cmpd="sng" algn="ctr">
                <a:solidFill>
                  <a:schemeClr val="lt1">
                    <a:alpha val="50000"/>
                  </a:schemeClr>
                </a:solidFill>
                <a:round/>
              </a:ln>
              <a:effectLst/>
            </c:spPr>
            <c:extLst>
              <c:ext xmlns:c16="http://schemas.microsoft.com/office/drawing/2014/chart" uri="{C3380CC4-5D6E-409C-BE32-E72D297353CC}">
                <c16:uniqueId val="{00000001-3DBA-44E5-B508-577BD2FD9B49}"/>
              </c:ext>
            </c:extLst>
          </c:dPt>
          <c:dPt>
            <c:idx val="1"/>
            <c:invertIfNegative val="0"/>
            <c:bubble3D val="0"/>
            <c:spPr>
              <a:solidFill>
                <a:srgbClr val="767171"/>
              </a:solidFill>
              <a:ln w="9525" cap="flat" cmpd="sng" algn="ctr">
                <a:solidFill>
                  <a:schemeClr val="lt1">
                    <a:alpha val="50000"/>
                  </a:schemeClr>
                </a:solidFill>
                <a:round/>
              </a:ln>
              <a:effectLst/>
            </c:spPr>
            <c:extLst>
              <c:ext xmlns:c16="http://schemas.microsoft.com/office/drawing/2014/chart" uri="{C3380CC4-5D6E-409C-BE32-E72D297353CC}">
                <c16:uniqueId val="{00000004-3DBA-44E5-B508-577BD2FD9B49}"/>
              </c:ext>
            </c:extLst>
          </c:dPt>
          <c:dPt>
            <c:idx val="2"/>
            <c:invertIfNegative val="0"/>
            <c:bubble3D val="0"/>
            <c:spPr>
              <a:solidFill>
                <a:srgbClr val="E7E6E6">
                  <a:lumMod val="50000"/>
                </a:srgbClr>
              </a:solidFill>
              <a:ln w="9525" cap="flat" cmpd="sng" algn="ctr">
                <a:solidFill>
                  <a:schemeClr val="lt1">
                    <a:alpha val="50000"/>
                  </a:schemeClr>
                </a:solidFill>
                <a:round/>
              </a:ln>
              <a:effectLst/>
            </c:spPr>
            <c:extLst>
              <c:ext xmlns:c16="http://schemas.microsoft.com/office/drawing/2014/chart" uri="{C3380CC4-5D6E-409C-BE32-E72D297353CC}">
                <c16:uniqueId val="{00000003-3DBA-44E5-B508-577BD2FD9B49}"/>
              </c:ext>
            </c:extLst>
          </c:dPt>
          <c:dPt>
            <c:idx val="3"/>
            <c:invertIfNegative val="0"/>
            <c:bubble3D val="0"/>
            <c:spPr>
              <a:solidFill>
                <a:srgbClr val="F4B183"/>
              </a:solidFill>
              <a:ln w="9525" cap="flat" cmpd="sng" algn="ctr">
                <a:solidFill>
                  <a:schemeClr val="lt1">
                    <a:alpha val="50000"/>
                  </a:schemeClr>
                </a:solidFill>
                <a:round/>
              </a:ln>
              <a:effectLst/>
            </c:spPr>
            <c:extLst>
              <c:ext xmlns:c16="http://schemas.microsoft.com/office/drawing/2014/chart" uri="{C3380CC4-5D6E-409C-BE32-E72D297353CC}">
                <c16:uniqueId val="{00000002-3DBA-44E5-B508-577BD2FD9B49}"/>
              </c:ext>
            </c:extLst>
          </c:dPt>
          <c:dPt>
            <c:idx val="4"/>
            <c:invertIfNegative val="0"/>
            <c:bubble3D val="0"/>
            <c:spPr>
              <a:solidFill>
                <a:srgbClr val="F4B183"/>
              </a:solidFill>
              <a:ln w="9525" cap="flat" cmpd="sng" algn="ctr">
                <a:solidFill>
                  <a:srgbClr val="F4B183"/>
                </a:solidFill>
                <a:round/>
              </a:ln>
              <a:effectLst/>
            </c:spPr>
            <c:extLst>
              <c:ext xmlns:c16="http://schemas.microsoft.com/office/drawing/2014/chart" uri="{C3380CC4-5D6E-409C-BE32-E72D297353CC}">
                <c16:uniqueId val="{00000005-3DBA-44E5-B508-577BD2FD9B49}"/>
              </c:ext>
            </c:extLst>
          </c:dPt>
          <c:dLbls>
            <c:dLbl>
              <c:idx val="0"/>
              <c:tx>
                <c:rich>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Verdana" panose="020B0604030504040204" pitchFamily="34" charset="0"/>
                        <a:ea typeface="Verdana" panose="020B0604030504040204" pitchFamily="34" charset="0"/>
                        <a:cs typeface="+mn-cs"/>
                      </a:defRPr>
                    </a:pPr>
                    <a:fld id="{60C72942-721F-486B-9BD9-26876BFF651F}" type="VALUE">
                      <a:rPr lang="en-US">
                        <a:solidFill>
                          <a:schemeClr val="bg1"/>
                        </a:solidFill>
                      </a:rPr>
                      <a:pPr>
                        <a:defRPr sz="1400">
                          <a:solidFill>
                            <a:schemeClr val="bg1"/>
                          </a:solidFill>
                          <a:latin typeface="Verdana" panose="020B0604030504040204" pitchFamily="34" charset="0"/>
                          <a:ea typeface="Verdana" panose="020B0604030504040204" pitchFamily="34" charset="0"/>
                        </a:defRPr>
                      </a:pPr>
                      <a:t>[VALUE]</a:t>
                    </a:fld>
                    <a:endParaRPr lang="lv-LV"/>
                  </a:p>
                </c:rich>
              </c:tx>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Verdana" panose="020B0604030504040204" pitchFamily="34" charset="0"/>
                      <a:ea typeface="Verdana" panose="020B0604030504040204" pitchFamily="34" charset="0"/>
                      <a:cs typeface="+mn-cs"/>
                    </a:defRPr>
                  </a:pPr>
                  <a:endParaRPr lang="lv-LV"/>
                </a:p>
              </c:txPr>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3DBA-44E5-B508-577BD2FD9B49}"/>
                </c:ext>
              </c:extLst>
            </c:dLbl>
            <c:dLbl>
              <c:idx val="1"/>
              <c:layout>
                <c:manualLayout>
                  <c:x val="-1.8828544480785515E-2"/>
                  <c:y val="5.4467417590797186E-7"/>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3DBA-44E5-B508-577BD2FD9B49}"/>
                </c:ext>
              </c:extLst>
            </c:dLbl>
            <c:dLbl>
              <c:idx val="2"/>
              <c:layout>
                <c:manualLayout>
                  <c:x val="-6.7021384934213626E-2"/>
                  <c:y val="5.4467417590797186E-7"/>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3DBA-44E5-B508-577BD2FD9B49}"/>
                </c:ext>
              </c:extLst>
            </c:dLbl>
            <c:dLbl>
              <c:idx val="4"/>
              <c:layout>
                <c:manualLayout>
                  <c:x val="-4.5999901400508615E-3"/>
                  <c:y val="0"/>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3DBA-44E5-B508-577BD2FD9B49}"/>
                </c:ext>
              </c:extLst>
            </c:dLbl>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solidFill>
                    <a:latin typeface="Verdana" panose="020B0604030504040204" pitchFamily="34" charset="0"/>
                    <a:ea typeface="Verdana" panose="020B0604030504040204" pitchFamily="34" charset="0"/>
                    <a:cs typeface="+mn-cs"/>
                  </a:defRPr>
                </a:pPr>
                <a:endParaRPr lang="lv-LV"/>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strRef>
              <c:f>'Rigas reg 2008dec_2020 dec II'!$J$55:$J$59</c:f>
              <c:strCache>
                <c:ptCount val="5"/>
                <c:pt idx="0">
                  <c:v>Vecumā 50+</c:v>
                </c:pt>
                <c:pt idx="1">
                  <c:v>Ilgstošie b/d</c:v>
                </c:pt>
                <c:pt idx="2">
                  <c:v>Personas ar invaliditāti</c:v>
                </c:pt>
                <c:pt idx="3">
                  <c:v>15-24 gadi</c:v>
                </c:pt>
                <c:pt idx="4">
                  <c:v>pēc bērna kopš.atv.</c:v>
                </c:pt>
              </c:strCache>
            </c:strRef>
          </c:cat>
          <c:val>
            <c:numRef>
              <c:f>'Rigas reg 2008dec_2020 dec II'!$K$55:$K$59</c:f>
              <c:numCache>
                <c:formatCode>#,##0</c:formatCode>
                <c:ptCount val="5"/>
                <c:pt idx="0">
                  <c:v>8700</c:v>
                </c:pt>
                <c:pt idx="1">
                  <c:v>965</c:v>
                </c:pt>
                <c:pt idx="2">
                  <c:v>1403</c:v>
                </c:pt>
                <c:pt idx="3">
                  <c:v>4082</c:v>
                </c:pt>
                <c:pt idx="4" formatCode="General">
                  <c:v>824</c:v>
                </c:pt>
              </c:numCache>
            </c:numRef>
          </c:val>
          <c:extLst>
            <c:ext xmlns:c16="http://schemas.microsoft.com/office/drawing/2014/chart" uri="{C3380CC4-5D6E-409C-BE32-E72D297353CC}">
              <c16:uniqueId val="{00000000-3DBA-44E5-B508-577BD2FD9B49}"/>
            </c:ext>
          </c:extLst>
        </c:ser>
        <c:dLbls>
          <c:dLblPos val="inEnd"/>
          <c:showLegendKey val="0"/>
          <c:showVal val="1"/>
          <c:showCatName val="0"/>
          <c:showSerName val="0"/>
          <c:showPercent val="0"/>
          <c:showBubbleSize val="0"/>
        </c:dLbls>
        <c:gapWidth val="26"/>
        <c:axId val="698413336"/>
        <c:axId val="698403824"/>
      </c:barChart>
      <c:catAx>
        <c:axId val="698413336"/>
        <c:scaling>
          <c:orientation val="maxMin"/>
        </c:scaling>
        <c:delete val="0"/>
        <c:axPos val="l"/>
        <c:numFmt formatCode="General" sourceLinked="1"/>
        <c:majorTickMark val="none"/>
        <c:minorTickMark val="none"/>
        <c:tickLblPos val="nextTo"/>
        <c:spPr>
          <a:noFill/>
          <a:ln w="19050" cap="flat" cmpd="sng" algn="ctr">
            <a:solidFill>
              <a:schemeClr val="dk1">
                <a:lumMod val="75000"/>
                <a:lumOff val="25000"/>
              </a:schemeClr>
            </a:solidFill>
            <a:round/>
          </a:ln>
          <a:effectLst/>
        </c:spPr>
        <c:txPr>
          <a:bodyPr rot="-60000000" spcFirstLastPara="1" vertOverflow="ellipsis" vert="horz" wrap="square" anchor="ctr" anchorCtr="1"/>
          <a:lstStyle/>
          <a:p>
            <a:pPr>
              <a:defRPr sz="900" b="1" i="0" u="none" strike="noStrike" kern="1200" cap="all" baseline="0">
                <a:solidFill>
                  <a:schemeClr val="tx1">
                    <a:lumMod val="75000"/>
                    <a:lumOff val="25000"/>
                  </a:schemeClr>
                </a:solidFill>
                <a:latin typeface="Verdana" panose="020B0604030504040204" pitchFamily="34" charset="0"/>
                <a:ea typeface="Verdana" panose="020B0604030504040204" pitchFamily="34" charset="0"/>
                <a:cs typeface="+mn-cs"/>
              </a:defRPr>
            </a:pPr>
            <a:endParaRPr lang="lv-LV"/>
          </a:p>
        </c:txPr>
        <c:crossAx val="698403824"/>
        <c:crosses val="autoZero"/>
        <c:auto val="1"/>
        <c:lblAlgn val="ctr"/>
        <c:lblOffset val="100"/>
        <c:noMultiLvlLbl val="0"/>
      </c:catAx>
      <c:valAx>
        <c:axId val="698403824"/>
        <c:scaling>
          <c:orientation val="minMax"/>
        </c:scaling>
        <c:delete val="1"/>
        <c:axPos val="t"/>
        <c:numFmt formatCode="#,##0" sourceLinked="1"/>
        <c:majorTickMark val="none"/>
        <c:minorTickMark val="none"/>
        <c:tickLblPos val="nextTo"/>
        <c:crossAx val="69841333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9525" cap="flat" cmpd="sng" algn="ctr">
      <a:noFill/>
      <a:round/>
    </a:ln>
    <a:effectLst/>
  </c:spPr>
  <c:txPr>
    <a:bodyPr/>
    <a:lstStyle/>
    <a:p>
      <a:pPr>
        <a:defRPr/>
      </a:pPr>
      <a:endParaRPr lang="lv-LV"/>
    </a:p>
  </c:txPr>
  <c:externalData r:id="rId4">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34486925417508651"/>
          <c:y val="5.2124456374241283E-2"/>
          <c:w val="0.36958502311104924"/>
          <c:h val="0.94787554362575888"/>
        </c:manualLayout>
      </c:layout>
      <c:barChart>
        <c:barDir val="bar"/>
        <c:grouping val="clustered"/>
        <c:varyColors val="0"/>
        <c:dLbls>
          <c:dLblPos val="inEnd"/>
          <c:showLegendKey val="0"/>
          <c:showVal val="1"/>
          <c:showCatName val="0"/>
          <c:showSerName val="0"/>
          <c:showPercent val="0"/>
          <c:showBubbleSize val="0"/>
        </c:dLbls>
        <c:gapWidth val="27"/>
        <c:axId val="728813248"/>
        <c:axId val="728804064"/>
      </c:barChart>
      <c:catAx>
        <c:axId val="728813248"/>
        <c:scaling>
          <c:orientation val="minMax"/>
        </c:scaling>
        <c:delete val="1"/>
        <c:axPos val="l"/>
        <c:numFmt formatCode="General" sourceLinked="1"/>
        <c:majorTickMark val="none"/>
        <c:minorTickMark val="none"/>
        <c:tickLblPos val="nextTo"/>
        <c:crossAx val="728804064"/>
        <c:crosses val="autoZero"/>
        <c:auto val="1"/>
        <c:lblAlgn val="ctr"/>
        <c:lblOffset val="100"/>
        <c:noMultiLvlLbl val="0"/>
      </c:catAx>
      <c:valAx>
        <c:axId val="728804064"/>
        <c:scaling>
          <c:orientation val="minMax"/>
        </c:scaling>
        <c:delete val="1"/>
        <c:axPos val="b"/>
        <c:numFmt formatCode="#,##0" sourceLinked="1"/>
        <c:majorTickMark val="none"/>
        <c:minorTickMark val="none"/>
        <c:tickLblPos val="nextTo"/>
        <c:crossAx val="72881324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9525" cap="flat" cmpd="sng" algn="ctr">
      <a:noFill/>
      <a:round/>
    </a:ln>
    <a:effectLst/>
  </c:spPr>
  <c:txPr>
    <a:bodyPr/>
    <a:lstStyle/>
    <a:p>
      <a:pPr>
        <a:defRPr/>
      </a:pPr>
      <a:endParaRPr lang="lv-LV"/>
    </a:p>
  </c:txPr>
  <c:externalData r:id="rId4">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5"/>
    </mc:Choice>
    <mc:Fallback>
      <c:style val="5"/>
    </mc:Fallback>
  </mc:AlternateContent>
  <c:chart>
    <c:autoTitleDeleted val="1"/>
    <c:plotArea>
      <c:layout/>
      <c:barChart>
        <c:barDir val="bar"/>
        <c:grouping val="clustered"/>
        <c:varyColors val="0"/>
        <c:dLbls>
          <c:dLblPos val="inEnd"/>
          <c:showLegendKey val="0"/>
          <c:showVal val="1"/>
          <c:showCatName val="0"/>
          <c:showSerName val="0"/>
          <c:showPercent val="0"/>
          <c:showBubbleSize val="0"/>
        </c:dLbls>
        <c:gapWidth val="65"/>
        <c:axId val="728799800"/>
        <c:axId val="728794880"/>
      </c:barChart>
      <c:catAx>
        <c:axId val="728799800"/>
        <c:scaling>
          <c:orientation val="minMax"/>
        </c:scaling>
        <c:delete val="1"/>
        <c:axPos val="l"/>
        <c:numFmt formatCode="General" sourceLinked="1"/>
        <c:majorTickMark val="none"/>
        <c:minorTickMark val="none"/>
        <c:tickLblPos val="nextTo"/>
        <c:crossAx val="728794880"/>
        <c:crosses val="autoZero"/>
        <c:auto val="1"/>
        <c:lblAlgn val="ctr"/>
        <c:lblOffset val="100"/>
        <c:noMultiLvlLbl val="0"/>
      </c:catAx>
      <c:valAx>
        <c:axId val="728794880"/>
        <c:scaling>
          <c:orientation val="minMax"/>
        </c:scaling>
        <c:delete val="1"/>
        <c:axPos val="b"/>
        <c:numFmt formatCode="#,##0" sourceLinked="1"/>
        <c:majorTickMark val="none"/>
        <c:minorTickMark val="none"/>
        <c:tickLblPos val="nextTo"/>
        <c:crossAx val="728799800"/>
        <c:crosses val="autoZero"/>
        <c:crossBetween val="between"/>
      </c:valAx>
      <c:spPr>
        <a:noFill/>
        <a:ln w="25400">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9525" cap="flat" cmpd="sng" algn="ctr">
      <a:noFill/>
      <a:round/>
    </a:ln>
    <a:effectLst/>
  </c:spPr>
  <c:txPr>
    <a:bodyPr/>
    <a:lstStyle/>
    <a:p>
      <a:pPr>
        <a:defRPr/>
      </a:pPr>
      <a:endParaRPr lang="lv-LV"/>
    </a:p>
  </c:txPr>
  <c:externalData r:id="rId3">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pieChart>
        <c:varyColors val="1"/>
        <c:ser>
          <c:idx val="0"/>
          <c:order val="0"/>
          <c:dPt>
            <c:idx val="0"/>
            <c:bubble3D val="0"/>
            <c:spPr>
              <a:solidFill>
                <a:srgbClr val="FFC000"/>
              </a:solidFill>
              <a:ln w="19050">
                <a:solidFill>
                  <a:schemeClr val="lt1"/>
                </a:solidFill>
              </a:ln>
              <a:effectLst/>
            </c:spPr>
            <c:extLst>
              <c:ext xmlns:c16="http://schemas.microsoft.com/office/drawing/2014/chart" uri="{C3380CC4-5D6E-409C-BE32-E72D297353CC}">
                <c16:uniqueId val="{00000001-FA58-4CF5-A079-BFF02C49653E}"/>
              </c:ext>
            </c:extLst>
          </c:dPt>
          <c:dPt>
            <c:idx val="1"/>
            <c:bubble3D val="0"/>
            <c:spPr>
              <a:solidFill>
                <a:srgbClr val="C00000"/>
              </a:solidFill>
              <a:ln w="19050">
                <a:solidFill>
                  <a:schemeClr val="lt1"/>
                </a:solidFill>
              </a:ln>
              <a:effectLst/>
            </c:spPr>
            <c:extLst>
              <c:ext xmlns:c16="http://schemas.microsoft.com/office/drawing/2014/chart" uri="{C3380CC4-5D6E-409C-BE32-E72D297353CC}">
                <c16:uniqueId val="{00000003-FA58-4CF5-A079-BFF02C49653E}"/>
              </c:ext>
            </c:extLst>
          </c:dPt>
          <c:dPt>
            <c:idx val="2"/>
            <c:bubble3D val="0"/>
            <c:spPr>
              <a:solidFill>
                <a:srgbClr val="70AD47">
                  <a:lumMod val="75000"/>
                </a:srgbClr>
              </a:solidFill>
              <a:ln w="19050">
                <a:solidFill>
                  <a:schemeClr val="lt1"/>
                </a:solidFill>
              </a:ln>
              <a:effectLst/>
            </c:spPr>
            <c:extLst>
              <c:ext xmlns:c16="http://schemas.microsoft.com/office/drawing/2014/chart" uri="{C3380CC4-5D6E-409C-BE32-E72D297353CC}">
                <c16:uniqueId val="{00000005-FA58-4CF5-A079-BFF02C49653E}"/>
              </c:ext>
            </c:extLst>
          </c:dPt>
          <c:dPt>
            <c:idx val="3"/>
            <c:bubble3D val="0"/>
            <c:spPr>
              <a:solidFill>
                <a:srgbClr val="7F7F7F"/>
              </a:solidFill>
              <a:ln w="19050">
                <a:solidFill>
                  <a:schemeClr val="lt1"/>
                </a:solidFill>
              </a:ln>
              <a:effectLst/>
            </c:spPr>
            <c:extLst>
              <c:ext xmlns:c16="http://schemas.microsoft.com/office/drawing/2014/chart" uri="{C3380CC4-5D6E-409C-BE32-E72D297353CC}">
                <c16:uniqueId val="{00000007-FA58-4CF5-A079-BFF02C49653E}"/>
              </c:ext>
            </c:extLst>
          </c:dPt>
          <c:dPt>
            <c:idx val="4"/>
            <c:bubble3D val="0"/>
            <c:spPr>
              <a:solidFill>
                <a:srgbClr val="F79646"/>
              </a:solidFill>
              <a:ln w="19050">
                <a:solidFill>
                  <a:schemeClr val="lt1"/>
                </a:solidFill>
              </a:ln>
              <a:effectLst/>
            </c:spPr>
            <c:extLst>
              <c:ext xmlns:c16="http://schemas.microsoft.com/office/drawing/2014/chart" uri="{C3380CC4-5D6E-409C-BE32-E72D297353CC}">
                <c16:uniqueId val="{00000009-FA58-4CF5-A079-BFF02C49653E}"/>
              </c:ext>
            </c:extLst>
          </c:dPt>
          <c:dLbls>
            <c:dLbl>
              <c:idx val="0"/>
              <c:layout>
                <c:manualLayout>
                  <c:x val="-0.1094346157401721"/>
                  <c:y val="0.17673572367279125"/>
                </c:manualLayout>
              </c:layout>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rgbClr val="C00000"/>
                      </a:solidFill>
                      <a:latin typeface="Verdana" panose="020B0604030504040204" pitchFamily="34" charset="0"/>
                      <a:ea typeface="Verdana" panose="020B0604030504040204" pitchFamily="34" charset="0"/>
                      <a:cs typeface="+mn-cs"/>
                    </a:defRPr>
                  </a:pPr>
                  <a:endParaRPr lang="lv-LV"/>
                </a:p>
              </c:txPr>
              <c:dLblPos val="bestFi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1-FA58-4CF5-A079-BFF02C49653E}"/>
                </c:ext>
              </c:extLst>
            </c:dLbl>
            <c:dLbl>
              <c:idx val="4"/>
              <c:layout>
                <c:manualLayout>
                  <c:x val="1.8212049152828477E-2"/>
                  <c:y val="0"/>
                </c:manualLayout>
              </c:layout>
              <c:dLblPos val="bestFi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9-FA58-4CF5-A079-BFF02C49653E}"/>
                </c:ext>
              </c:extLst>
            </c:dLbl>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solidFill>
                    <a:latin typeface="Verdana" panose="020B0604030504040204" pitchFamily="34" charset="0"/>
                    <a:ea typeface="Verdana" panose="020B0604030504040204" pitchFamily="34" charset="0"/>
                    <a:cs typeface="+mn-cs"/>
                  </a:defRPr>
                </a:pPr>
                <a:endParaRPr lang="lv-LV"/>
              </a:p>
            </c:txPr>
            <c:dLblPos val="inEnd"/>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Sheet4!$K$86:$K$90</c:f>
              <c:strCache>
                <c:ptCount val="5"/>
                <c:pt idx="0">
                  <c:v>augstākā izgl.</c:v>
                </c:pt>
                <c:pt idx="1">
                  <c:v>profesionālā izgl.</c:v>
                </c:pt>
                <c:pt idx="2">
                  <c:v>vispārējā izgl.</c:v>
                </c:pt>
                <c:pt idx="3">
                  <c:v>Pamatizglītība</c:v>
                </c:pt>
                <c:pt idx="4">
                  <c:v>zemāka par pamatizgl.</c:v>
                </c:pt>
              </c:strCache>
            </c:strRef>
          </c:cat>
          <c:val>
            <c:numRef>
              <c:f>Sheet4!$L$86:$L$90</c:f>
              <c:numCache>
                <c:formatCode>General</c:formatCode>
                <c:ptCount val="5"/>
                <c:pt idx="0">
                  <c:v>9111</c:v>
                </c:pt>
                <c:pt idx="1">
                  <c:v>29040</c:v>
                </c:pt>
                <c:pt idx="2">
                  <c:v>21632</c:v>
                </c:pt>
                <c:pt idx="3">
                  <c:v>13477</c:v>
                </c:pt>
                <c:pt idx="4">
                  <c:v>3175</c:v>
                </c:pt>
              </c:numCache>
            </c:numRef>
          </c:val>
          <c:extLst>
            <c:ext xmlns:c16="http://schemas.microsoft.com/office/drawing/2014/chart" uri="{C3380CC4-5D6E-409C-BE32-E72D297353CC}">
              <c16:uniqueId val="{0000000A-FA58-4CF5-A079-BFF02C49653E}"/>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lv-LV"/>
    </a:p>
  </c:txPr>
  <c:externalData r:id="rId4">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pieChart>
        <c:varyColors val="1"/>
        <c:ser>
          <c:idx val="0"/>
          <c:order val="0"/>
          <c:dPt>
            <c:idx val="0"/>
            <c:bubble3D val="0"/>
            <c:spPr>
              <a:solidFill>
                <a:srgbClr val="FFC000"/>
              </a:solidFill>
              <a:ln w="19050">
                <a:solidFill>
                  <a:schemeClr val="lt1"/>
                </a:solidFill>
              </a:ln>
              <a:effectLst/>
            </c:spPr>
            <c:extLst>
              <c:ext xmlns:c16="http://schemas.microsoft.com/office/drawing/2014/chart" uri="{C3380CC4-5D6E-409C-BE32-E72D297353CC}">
                <c16:uniqueId val="{00000001-C4D9-46D4-B074-D013EDAB3232}"/>
              </c:ext>
            </c:extLst>
          </c:dPt>
          <c:dPt>
            <c:idx val="1"/>
            <c:bubble3D val="0"/>
            <c:spPr>
              <a:solidFill>
                <a:srgbClr val="C00000"/>
              </a:solidFill>
              <a:ln w="19050">
                <a:solidFill>
                  <a:schemeClr val="lt1"/>
                </a:solidFill>
              </a:ln>
              <a:effectLst/>
            </c:spPr>
            <c:extLst>
              <c:ext xmlns:c16="http://schemas.microsoft.com/office/drawing/2014/chart" uri="{C3380CC4-5D6E-409C-BE32-E72D297353CC}">
                <c16:uniqueId val="{00000003-C4D9-46D4-B074-D013EDAB3232}"/>
              </c:ext>
            </c:extLst>
          </c:dPt>
          <c:dPt>
            <c:idx val="2"/>
            <c:bubble3D val="0"/>
            <c:spPr>
              <a:solidFill>
                <a:srgbClr val="548235"/>
              </a:solidFill>
              <a:ln w="19050">
                <a:solidFill>
                  <a:schemeClr val="lt1"/>
                </a:solidFill>
              </a:ln>
              <a:effectLst/>
            </c:spPr>
            <c:extLst>
              <c:ext xmlns:c16="http://schemas.microsoft.com/office/drawing/2014/chart" uri="{C3380CC4-5D6E-409C-BE32-E72D297353CC}">
                <c16:uniqueId val="{00000005-C4D9-46D4-B074-D013EDAB3232}"/>
              </c:ext>
            </c:extLst>
          </c:dPt>
          <c:dPt>
            <c:idx val="3"/>
            <c:bubble3D val="0"/>
            <c:spPr>
              <a:solidFill>
                <a:srgbClr val="7F7F7F"/>
              </a:solidFill>
              <a:ln w="19050">
                <a:solidFill>
                  <a:schemeClr val="lt1"/>
                </a:solidFill>
              </a:ln>
              <a:effectLst/>
            </c:spPr>
            <c:extLst>
              <c:ext xmlns:c16="http://schemas.microsoft.com/office/drawing/2014/chart" uri="{C3380CC4-5D6E-409C-BE32-E72D297353CC}">
                <c16:uniqueId val="{00000007-C4D9-46D4-B074-D013EDAB3232}"/>
              </c:ext>
            </c:extLst>
          </c:dPt>
          <c:dPt>
            <c:idx val="4"/>
            <c:bubble3D val="0"/>
            <c:spPr>
              <a:solidFill>
                <a:srgbClr val="F79646"/>
              </a:solidFill>
              <a:ln w="19050">
                <a:solidFill>
                  <a:schemeClr val="lt1"/>
                </a:solidFill>
              </a:ln>
              <a:effectLst/>
            </c:spPr>
            <c:extLst>
              <c:ext xmlns:c16="http://schemas.microsoft.com/office/drawing/2014/chart" uri="{C3380CC4-5D6E-409C-BE32-E72D297353CC}">
                <c16:uniqueId val="{00000009-C4D9-46D4-B074-D013EDAB3232}"/>
              </c:ext>
            </c:extLst>
          </c:dPt>
          <c:dLbls>
            <c:dLbl>
              <c:idx val="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rgbClr val="C00000"/>
                      </a:solidFill>
                      <a:latin typeface="Verdana" panose="020B0604030504040204" pitchFamily="34" charset="0"/>
                      <a:ea typeface="Verdana" panose="020B0604030504040204" pitchFamily="34" charset="0"/>
                      <a:cs typeface="+mn-cs"/>
                    </a:defRPr>
                  </a:pPr>
                  <a:endParaRPr lang="lv-LV"/>
                </a:p>
              </c:txPr>
              <c:dLblPos val="bestFit"/>
              <c:showLegendKey val="0"/>
              <c:showVal val="0"/>
              <c:showCatName val="0"/>
              <c:showSerName val="0"/>
              <c:showPercent val="1"/>
              <c:showBubbleSize val="0"/>
              <c:extLst>
                <c:ext xmlns:c16="http://schemas.microsoft.com/office/drawing/2014/chart" uri="{C3380CC4-5D6E-409C-BE32-E72D297353CC}">
                  <c16:uniqueId val="{00000001-C4D9-46D4-B074-D013EDAB3232}"/>
                </c:ext>
              </c:extLst>
            </c:dLbl>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solidFill>
                    <a:latin typeface="Verdana" panose="020B0604030504040204" pitchFamily="34" charset="0"/>
                    <a:ea typeface="Verdana" panose="020B0604030504040204" pitchFamily="34" charset="0"/>
                    <a:cs typeface="+mn-cs"/>
                  </a:defRPr>
                </a:pPr>
                <a:endParaRPr lang="lv-LV"/>
              </a:p>
            </c:txPr>
            <c:dLblPos val="bestFit"/>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'Rīgas reg 2008dec_2019 dec (2)'!$AB$86:$AB$90</c:f>
              <c:strCache>
                <c:ptCount val="5"/>
                <c:pt idx="0">
                  <c:v>augstākā izgl.</c:v>
                </c:pt>
                <c:pt idx="1">
                  <c:v>profesionālā izgl.</c:v>
                </c:pt>
                <c:pt idx="2">
                  <c:v>vispārējā izgl.</c:v>
                </c:pt>
                <c:pt idx="3">
                  <c:v>Pamatizglītība</c:v>
                </c:pt>
                <c:pt idx="4">
                  <c:v>zemāka par pamatizgl.</c:v>
                </c:pt>
              </c:strCache>
            </c:strRef>
          </c:cat>
          <c:val>
            <c:numRef>
              <c:f>'Rīgas reg 2008dec_2019 dec (2)'!$AD$86:$AD$90</c:f>
              <c:numCache>
                <c:formatCode>General</c:formatCode>
                <c:ptCount val="5"/>
                <c:pt idx="0">
                  <c:v>15020</c:v>
                </c:pt>
                <c:pt idx="1">
                  <c:v>24572</c:v>
                </c:pt>
                <c:pt idx="2">
                  <c:v>18014</c:v>
                </c:pt>
                <c:pt idx="3">
                  <c:v>10638</c:v>
                </c:pt>
                <c:pt idx="4">
                  <c:v>1301</c:v>
                </c:pt>
              </c:numCache>
            </c:numRef>
          </c:val>
          <c:extLst>
            <c:ext xmlns:c16="http://schemas.microsoft.com/office/drawing/2014/chart" uri="{C3380CC4-5D6E-409C-BE32-E72D297353CC}">
              <c16:uniqueId val="{0000000A-C4D9-46D4-B074-D013EDAB3232}"/>
            </c:ext>
          </c:extLst>
        </c:ser>
        <c:dLbls>
          <c:dLblPos val="bestFit"/>
          <c:showLegendKey val="0"/>
          <c:showVal val="1"/>
          <c:showCatName val="0"/>
          <c:showSerName val="0"/>
          <c:showPercent val="0"/>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lv-LV"/>
    </a:p>
  </c:txPr>
  <c:externalData r:id="rId4">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pieChart>
        <c:varyColors val="1"/>
        <c:ser>
          <c:idx val="0"/>
          <c:order val="0"/>
          <c:dPt>
            <c:idx val="0"/>
            <c:bubble3D val="0"/>
            <c:spPr>
              <a:solidFill>
                <a:srgbClr val="FFC000"/>
              </a:solidFill>
              <a:ln w="19050">
                <a:solidFill>
                  <a:schemeClr val="lt1"/>
                </a:solidFill>
              </a:ln>
              <a:effectLst/>
            </c:spPr>
            <c:extLst>
              <c:ext xmlns:c16="http://schemas.microsoft.com/office/drawing/2014/chart" uri="{C3380CC4-5D6E-409C-BE32-E72D297353CC}">
                <c16:uniqueId val="{00000001-4AB7-4679-9A7A-6EB147D34FF0}"/>
              </c:ext>
            </c:extLst>
          </c:dPt>
          <c:dPt>
            <c:idx val="1"/>
            <c:bubble3D val="0"/>
            <c:spPr>
              <a:solidFill>
                <a:srgbClr val="C00000"/>
              </a:solidFill>
              <a:ln w="19050">
                <a:solidFill>
                  <a:schemeClr val="lt1"/>
                </a:solidFill>
              </a:ln>
              <a:effectLst/>
            </c:spPr>
            <c:extLst>
              <c:ext xmlns:c16="http://schemas.microsoft.com/office/drawing/2014/chart" uri="{C3380CC4-5D6E-409C-BE32-E72D297353CC}">
                <c16:uniqueId val="{00000003-4AB7-4679-9A7A-6EB147D34FF0}"/>
              </c:ext>
            </c:extLst>
          </c:dPt>
          <c:dPt>
            <c:idx val="2"/>
            <c:bubble3D val="0"/>
            <c:spPr>
              <a:solidFill>
                <a:srgbClr val="548235"/>
              </a:solidFill>
              <a:ln w="19050">
                <a:solidFill>
                  <a:schemeClr val="lt1"/>
                </a:solidFill>
              </a:ln>
              <a:effectLst/>
            </c:spPr>
            <c:extLst>
              <c:ext xmlns:c16="http://schemas.microsoft.com/office/drawing/2014/chart" uri="{C3380CC4-5D6E-409C-BE32-E72D297353CC}">
                <c16:uniqueId val="{00000005-4AB7-4679-9A7A-6EB147D34FF0}"/>
              </c:ext>
            </c:extLst>
          </c:dPt>
          <c:dPt>
            <c:idx val="3"/>
            <c:bubble3D val="0"/>
            <c:spPr>
              <a:solidFill>
                <a:srgbClr val="7F7F7F"/>
              </a:solidFill>
              <a:ln w="19050">
                <a:solidFill>
                  <a:schemeClr val="lt1"/>
                </a:solidFill>
              </a:ln>
              <a:effectLst/>
            </c:spPr>
            <c:extLst>
              <c:ext xmlns:c16="http://schemas.microsoft.com/office/drawing/2014/chart" uri="{C3380CC4-5D6E-409C-BE32-E72D297353CC}">
                <c16:uniqueId val="{00000007-4AB7-4679-9A7A-6EB147D34FF0}"/>
              </c:ext>
            </c:extLst>
          </c:dPt>
          <c:dPt>
            <c:idx val="4"/>
            <c:bubble3D val="0"/>
            <c:spPr>
              <a:solidFill>
                <a:srgbClr val="F79646"/>
              </a:solidFill>
              <a:ln w="19050">
                <a:solidFill>
                  <a:schemeClr val="lt1"/>
                </a:solidFill>
              </a:ln>
              <a:effectLst/>
            </c:spPr>
            <c:extLst>
              <c:ext xmlns:c16="http://schemas.microsoft.com/office/drawing/2014/chart" uri="{C3380CC4-5D6E-409C-BE32-E72D297353CC}">
                <c16:uniqueId val="{00000009-4AB7-4679-9A7A-6EB147D34FF0}"/>
              </c:ext>
            </c:extLst>
          </c:dPt>
          <c:dLbls>
            <c:dLbl>
              <c:idx val="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rgbClr val="C00000"/>
                      </a:solidFill>
                      <a:latin typeface="Verdana" panose="020B0604030504040204" pitchFamily="34" charset="0"/>
                      <a:ea typeface="Verdana" panose="020B0604030504040204" pitchFamily="34" charset="0"/>
                      <a:cs typeface="+mn-cs"/>
                    </a:defRPr>
                  </a:pPr>
                  <a:endParaRPr lang="lv-LV"/>
                </a:p>
              </c:txPr>
              <c:dLblPos val="bestFit"/>
              <c:showLegendKey val="0"/>
              <c:showVal val="0"/>
              <c:showCatName val="0"/>
              <c:showSerName val="0"/>
              <c:showPercent val="1"/>
              <c:showBubbleSize val="0"/>
              <c:extLst>
                <c:ext xmlns:c16="http://schemas.microsoft.com/office/drawing/2014/chart" uri="{C3380CC4-5D6E-409C-BE32-E72D297353CC}">
                  <c16:uniqueId val="{00000001-4AB7-4679-9A7A-6EB147D34FF0}"/>
                </c:ext>
              </c:extLst>
            </c:dLbl>
            <c:dLbl>
              <c:idx val="4"/>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accent2">
                          <a:lumMod val="75000"/>
                        </a:schemeClr>
                      </a:solidFill>
                      <a:latin typeface="Verdana" panose="020B0604030504040204" pitchFamily="34" charset="0"/>
                      <a:ea typeface="Verdana" panose="020B0604030504040204" pitchFamily="34" charset="0"/>
                      <a:cs typeface="+mn-cs"/>
                    </a:defRPr>
                  </a:pPr>
                  <a:endParaRPr lang="lv-LV"/>
                </a:p>
              </c:txPr>
              <c:dLblPos val="bestFit"/>
              <c:showLegendKey val="0"/>
              <c:showVal val="0"/>
              <c:showCatName val="0"/>
              <c:showSerName val="0"/>
              <c:showPercent val="1"/>
              <c:showBubbleSize val="0"/>
              <c:extLst>
                <c:ext xmlns:c16="http://schemas.microsoft.com/office/drawing/2014/chart" uri="{C3380CC4-5D6E-409C-BE32-E72D297353CC}">
                  <c16:uniqueId val="{00000009-4AB7-4679-9A7A-6EB147D34FF0}"/>
                </c:ext>
              </c:extLst>
            </c:dLbl>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solidFill>
                    <a:latin typeface="Verdana" panose="020B0604030504040204" pitchFamily="34" charset="0"/>
                    <a:ea typeface="Verdana" panose="020B0604030504040204" pitchFamily="34" charset="0"/>
                    <a:cs typeface="+mn-cs"/>
                  </a:defRPr>
                </a:pPr>
                <a:endParaRPr lang="lv-LV"/>
              </a:p>
            </c:txPr>
            <c:dLblPos val="bestFit"/>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'Rīgas reg 2008dec_2019 dec (2)'!$AB$76:$AB$80</c:f>
              <c:strCache>
                <c:ptCount val="5"/>
                <c:pt idx="0">
                  <c:v>augstākā izgl.</c:v>
                </c:pt>
                <c:pt idx="1">
                  <c:v>profesionālā izgl.</c:v>
                </c:pt>
                <c:pt idx="2">
                  <c:v>vispārējā izgl.</c:v>
                </c:pt>
                <c:pt idx="3">
                  <c:v>Pamatizglītība</c:v>
                </c:pt>
                <c:pt idx="4">
                  <c:v>zemāka par pamatizgl.</c:v>
                </c:pt>
              </c:strCache>
            </c:strRef>
          </c:cat>
          <c:val>
            <c:numRef>
              <c:f>'Rīgas reg 2008dec_2019 dec (2)'!$AC$76:$AC$80</c:f>
              <c:numCache>
                <c:formatCode>General</c:formatCode>
                <c:ptCount val="5"/>
                <c:pt idx="0">
                  <c:v>5563</c:v>
                </c:pt>
                <c:pt idx="1">
                  <c:v>10844</c:v>
                </c:pt>
                <c:pt idx="2">
                  <c:v>9013</c:v>
                </c:pt>
                <c:pt idx="3">
                  <c:v>3947</c:v>
                </c:pt>
                <c:pt idx="4">
                  <c:v>354</c:v>
                </c:pt>
              </c:numCache>
            </c:numRef>
          </c:val>
          <c:extLst>
            <c:ext xmlns:c16="http://schemas.microsoft.com/office/drawing/2014/chart" uri="{C3380CC4-5D6E-409C-BE32-E72D297353CC}">
              <c16:uniqueId val="{0000000A-4AB7-4679-9A7A-6EB147D34FF0}"/>
            </c:ext>
          </c:extLst>
        </c:ser>
        <c:dLbls>
          <c:dLblPos val="bestFit"/>
          <c:showLegendKey val="0"/>
          <c:showVal val="1"/>
          <c:showCatName val="0"/>
          <c:showSerName val="0"/>
          <c:showPercent val="0"/>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lv-LV"/>
    </a:p>
  </c:txPr>
  <c:externalData r:id="rId4">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pieChart>
        <c:varyColors val="1"/>
        <c:ser>
          <c:idx val="0"/>
          <c:order val="0"/>
          <c:dPt>
            <c:idx val="0"/>
            <c:bubble3D val="0"/>
            <c:spPr>
              <a:solidFill>
                <a:srgbClr val="FFC000"/>
              </a:solidFill>
              <a:ln w="19050">
                <a:solidFill>
                  <a:schemeClr val="lt1"/>
                </a:solidFill>
              </a:ln>
              <a:effectLst/>
            </c:spPr>
            <c:extLst>
              <c:ext xmlns:c16="http://schemas.microsoft.com/office/drawing/2014/chart" uri="{C3380CC4-5D6E-409C-BE32-E72D297353CC}">
                <c16:uniqueId val="{00000001-55B2-4D99-B6E6-11B5B9AEA79D}"/>
              </c:ext>
            </c:extLst>
          </c:dPt>
          <c:dPt>
            <c:idx val="1"/>
            <c:bubble3D val="0"/>
            <c:spPr>
              <a:solidFill>
                <a:srgbClr val="C00000"/>
              </a:solidFill>
              <a:ln w="19050">
                <a:solidFill>
                  <a:schemeClr val="lt1"/>
                </a:solidFill>
              </a:ln>
              <a:effectLst/>
            </c:spPr>
            <c:extLst>
              <c:ext xmlns:c16="http://schemas.microsoft.com/office/drawing/2014/chart" uri="{C3380CC4-5D6E-409C-BE32-E72D297353CC}">
                <c16:uniqueId val="{00000003-55B2-4D99-B6E6-11B5B9AEA79D}"/>
              </c:ext>
            </c:extLst>
          </c:dPt>
          <c:dPt>
            <c:idx val="2"/>
            <c:bubble3D val="0"/>
            <c:spPr>
              <a:solidFill>
                <a:srgbClr val="548235"/>
              </a:solidFill>
              <a:ln w="19050">
                <a:solidFill>
                  <a:schemeClr val="lt1"/>
                </a:solidFill>
              </a:ln>
              <a:effectLst/>
            </c:spPr>
            <c:extLst>
              <c:ext xmlns:c16="http://schemas.microsoft.com/office/drawing/2014/chart" uri="{C3380CC4-5D6E-409C-BE32-E72D297353CC}">
                <c16:uniqueId val="{00000005-55B2-4D99-B6E6-11B5B9AEA79D}"/>
              </c:ext>
            </c:extLst>
          </c:dPt>
          <c:dPt>
            <c:idx val="3"/>
            <c:bubble3D val="0"/>
            <c:spPr>
              <a:solidFill>
                <a:srgbClr val="7F7F7F"/>
              </a:solidFill>
              <a:ln w="19050">
                <a:solidFill>
                  <a:schemeClr val="lt1"/>
                </a:solidFill>
              </a:ln>
              <a:effectLst/>
            </c:spPr>
            <c:extLst>
              <c:ext xmlns:c16="http://schemas.microsoft.com/office/drawing/2014/chart" uri="{C3380CC4-5D6E-409C-BE32-E72D297353CC}">
                <c16:uniqueId val="{00000007-55B2-4D99-B6E6-11B5B9AEA79D}"/>
              </c:ext>
            </c:extLst>
          </c:dPt>
          <c:dPt>
            <c:idx val="4"/>
            <c:bubble3D val="0"/>
            <c:spPr>
              <a:solidFill>
                <a:srgbClr val="F79646"/>
              </a:solidFill>
              <a:ln w="19050">
                <a:solidFill>
                  <a:schemeClr val="lt1"/>
                </a:solidFill>
              </a:ln>
              <a:effectLst/>
            </c:spPr>
            <c:extLst>
              <c:ext xmlns:c16="http://schemas.microsoft.com/office/drawing/2014/chart" uri="{C3380CC4-5D6E-409C-BE32-E72D297353CC}">
                <c16:uniqueId val="{00000009-55B2-4D99-B6E6-11B5B9AEA79D}"/>
              </c:ext>
            </c:extLst>
          </c:dPt>
          <c:dLbls>
            <c:dLbl>
              <c:idx val="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rgbClr val="C00000"/>
                      </a:solidFill>
                      <a:latin typeface="Verdana" panose="020B0604030504040204" pitchFamily="34" charset="0"/>
                      <a:ea typeface="Verdana" panose="020B0604030504040204" pitchFamily="34" charset="0"/>
                      <a:cs typeface="+mn-cs"/>
                    </a:defRPr>
                  </a:pPr>
                  <a:endParaRPr lang="lv-LV"/>
                </a:p>
              </c:txPr>
              <c:dLblPos val="bestFit"/>
              <c:showLegendKey val="0"/>
              <c:showVal val="0"/>
              <c:showCatName val="0"/>
              <c:showSerName val="0"/>
              <c:showPercent val="1"/>
              <c:showBubbleSize val="0"/>
              <c:extLst>
                <c:ext xmlns:c16="http://schemas.microsoft.com/office/drawing/2014/chart" uri="{C3380CC4-5D6E-409C-BE32-E72D297353CC}">
                  <c16:uniqueId val="{00000001-55B2-4D99-B6E6-11B5B9AEA79D}"/>
                </c:ext>
              </c:extLst>
            </c:dLbl>
            <c:dLbl>
              <c:idx val="3"/>
              <c:layout>
                <c:manualLayout>
                  <c:x val="7.7467197251047157E-2"/>
                  <c:y val="0.15084175047160892"/>
                </c:manualLayout>
              </c:layout>
              <c:dLblPos val="bestFi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7-55B2-4D99-B6E6-11B5B9AEA79D}"/>
                </c:ext>
              </c:extLst>
            </c:dLbl>
            <c:dLbl>
              <c:idx val="4"/>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rgbClr val="B95B22"/>
                      </a:solidFill>
                      <a:latin typeface="Verdana" panose="020B0604030504040204" pitchFamily="34" charset="0"/>
                      <a:ea typeface="Verdana" panose="020B0604030504040204" pitchFamily="34" charset="0"/>
                      <a:cs typeface="+mn-cs"/>
                    </a:defRPr>
                  </a:pPr>
                  <a:endParaRPr lang="lv-LV"/>
                </a:p>
              </c:txPr>
              <c:dLblPos val="bestFit"/>
              <c:showLegendKey val="0"/>
              <c:showVal val="0"/>
              <c:showCatName val="0"/>
              <c:showSerName val="0"/>
              <c:showPercent val="1"/>
              <c:showBubbleSize val="0"/>
              <c:extLst>
                <c:ext xmlns:c16="http://schemas.microsoft.com/office/drawing/2014/chart" uri="{C3380CC4-5D6E-409C-BE32-E72D297353CC}">
                  <c16:uniqueId val="{00000009-55B2-4D99-B6E6-11B5B9AEA79D}"/>
                </c:ext>
              </c:extLst>
            </c:dLbl>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solidFill>
                    <a:latin typeface="Verdana" panose="020B0604030504040204" pitchFamily="34" charset="0"/>
                    <a:ea typeface="Verdana" panose="020B0604030504040204" pitchFamily="34" charset="0"/>
                    <a:cs typeface="+mn-cs"/>
                  </a:defRPr>
                </a:pPr>
                <a:endParaRPr lang="lv-LV"/>
              </a:p>
            </c:txPr>
            <c:dLblPos val="bestFit"/>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'Rīgas reg 2008dec_2019 dec (2)'!$AB$76:$AB$80</c:f>
              <c:strCache>
                <c:ptCount val="5"/>
                <c:pt idx="0">
                  <c:v>augstākā izgl.</c:v>
                </c:pt>
                <c:pt idx="1">
                  <c:v>profesionālā izgl.</c:v>
                </c:pt>
                <c:pt idx="2">
                  <c:v>vispārējā izgl.</c:v>
                </c:pt>
                <c:pt idx="3">
                  <c:v>Pamatizglītība</c:v>
                </c:pt>
                <c:pt idx="4">
                  <c:v>zemāka par pamatizgl.</c:v>
                </c:pt>
              </c:strCache>
            </c:strRef>
          </c:cat>
          <c:val>
            <c:numRef>
              <c:f>'Rīgas reg 2008dec_2019 dec (2)'!$AD$76:$AD$80</c:f>
              <c:numCache>
                <c:formatCode>General</c:formatCode>
                <c:ptCount val="5"/>
                <c:pt idx="0">
                  <c:v>9328</c:v>
                </c:pt>
                <c:pt idx="1">
                  <c:v>8448</c:v>
                </c:pt>
                <c:pt idx="2">
                  <c:v>7802</c:v>
                </c:pt>
                <c:pt idx="3">
                  <c:v>3000</c:v>
                </c:pt>
                <c:pt idx="4">
                  <c:v>330</c:v>
                </c:pt>
              </c:numCache>
            </c:numRef>
          </c:val>
          <c:extLst>
            <c:ext xmlns:c16="http://schemas.microsoft.com/office/drawing/2014/chart" uri="{C3380CC4-5D6E-409C-BE32-E72D297353CC}">
              <c16:uniqueId val="{0000000A-55B2-4D99-B6E6-11B5B9AEA79D}"/>
            </c:ext>
          </c:extLst>
        </c:ser>
        <c:dLbls>
          <c:dLblPos val="bestFit"/>
          <c:showLegendKey val="0"/>
          <c:showVal val="1"/>
          <c:showCatName val="0"/>
          <c:showSerName val="0"/>
          <c:showPercent val="0"/>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lv-LV"/>
    </a:p>
  </c:txPr>
  <c:externalData r:id="rId4">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lineChart>
        <c:grouping val="standard"/>
        <c:varyColors val="0"/>
        <c:ser>
          <c:idx val="0"/>
          <c:order val="0"/>
          <c:tx>
            <c:strRef>
              <c:f>vak_2020!$A$27</c:f>
              <c:strCache>
                <c:ptCount val="1"/>
                <c:pt idx="0">
                  <c:v>Brīvās darba vietas pārskata perioda beigās</c:v>
                </c:pt>
              </c:strCache>
            </c:strRef>
          </c:tx>
          <c:spPr>
            <a:ln w="28575" cap="rnd">
              <a:solidFill>
                <a:schemeClr val="accent4"/>
              </a:solidFill>
              <a:round/>
            </a:ln>
            <a:effectLst>
              <a:outerShdw blurRad="50800" dist="38100" dir="18900000" algn="bl" rotWithShape="0">
                <a:prstClr val="black">
                  <a:alpha val="40000"/>
                </a:prstClr>
              </a:outerShdw>
            </a:effectLst>
          </c:spPr>
          <c:marker>
            <c:symbol val="none"/>
          </c:marker>
          <c:dLbls>
            <c:dLbl>
              <c:idx val="11"/>
              <c:layout>
                <c:manualLayout>
                  <c:x val="-2.5371863685849559E-2"/>
                  <c:y val="-2.6269874284924132E-2"/>
                </c:manualLayout>
              </c:layout>
              <c:spPr>
                <a:solidFill>
                  <a:srgbClr val="42BA97"/>
                </a:solidFill>
                <a:ln>
                  <a:noFill/>
                </a:ln>
                <a:effectLst/>
              </c:spPr>
              <c:txPr>
                <a:bodyPr rot="0" spcFirstLastPara="1" vertOverflow="ellipsis" vert="horz" wrap="square" anchor="ctr" anchorCtr="1"/>
                <a:lstStyle/>
                <a:p>
                  <a:pPr>
                    <a:defRPr sz="800" b="1" i="0" u="none" strike="noStrike" kern="1200" baseline="0">
                      <a:solidFill>
                        <a:schemeClr val="tx1"/>
                      </a:solidFill>
                      <a:latin typeface="Verdana" panose="020B0604030504040204" pitchFamily="34" charset="0"/>
                      <a:ea typeface="Verdana" panose="020B0604030504040204" pitchFamily="34" charset="0"/>
                      <a:cs typeface="Times New Roman" panose="02020603050405020304" pitchFamily="18" charset="0"/>
                    </a:defRPr>
                  </a:pPr>
                  <a:endParaRPr lang="lv-LV"/>
                </a:p>
              </c:txPr>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A066-42FA-8771-9ECF54421110}"/>
                </c:ext>
              </c:extLst>
            </c:dLbl>
            <c:dLbl>
              <c:idx val="18"/>
              <c:layout>
                <c:manualLayout>
                  <c:x val="-2.7876093346851032E-2"/>
                  <c:y val="-2.401774539960758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2EDB-48C8-86B3-942B87A487C3}"/>
                </c:ext>
              </c:extLst>
            </c:dLbl>
            <c:dLbl>
              <c:idx val="19"/>
              <c:layout>
                <c:manualLayout>
                  <c:x val="-2.529736130736435E-2"/>
                  <c:y val="-4.298799582185036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2EDB-48C8-86B3-942B87A487C3}"/>
                </c:ext>
              </c:extLst>
            </c:dLbl>
            <c:dLbl>
              <c:idx val="23"/>
              <c:layout>
                <c:manualLayout>
                  <c:x val="0"/>
                  <c:y val="-3.208503505008016E-2"/>
                </c:manualLayout>
              </c:layout>
              <c:spPr>
                <a:solidFill>
                  <a:srgbClr val="42BA97"/>
                </a:solidFill>
                <a:ln>
                  <a:noFill/>
                </a:ln>
                <a:effectLst/>
              </c:spPr>
              <c:txPr>
                <a:bodyPr rot="0" spcFirstLastPara="1" vertOverflow="ellipsis" vert="horz" wrap="square" anchor="ctr" anchorCtr="1"/>
                <a:lstStyle/>
                <a:p>
                  <a:pPr>
                    <a:defRPr sz="800" b="1" i="0" u="none" strike="noStrike" kern="1200" baseline="0">
                      <a:solidFill>
                        <a:schemeClr val="tx1"/>
                      </a:solidFill>
                      <a:latin typeface="Verdana" panose="020B0604030504040204" pitchFamily="34" charset="0"/>
                      <a:ea typeface="Verdana" panose="020B0604030504040204" pitchFamily="34" charset="0"/>
                      <a:cs typeface="Times New Roman" panose="02020603050405020304" pitchFamily="18" charset="0"/>
                    </a:defRPr>
                  </a:pPr>
                  <a:endParaRPr lang="lv-LV"/>
                </a:p>
              </c:txPr>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A066-42FA-8771-9ECF54421110}"/>
                </c:ext>
              </c:extLst>
            </c:dLbl>
            <c:spPr>
              <a:noFill/>
              <a:ln>
                <a:noFill/>
              </a:ln>
              <a:effectLst/>
            </c:spPr>
            <c:txPr>
              <a:bodyPr rot="0" spcFirstLastPara="1" vertOverflow="ellipsis" vert="horz" wrap="square" anchor="ctr" anchorCtr="1"/>
              <a:lstStyle/>
              <a:p>
                <a:pPr>
                  <a:defRPr sz="800" b="0" i="0" u="none" strike="noStrike" kern="1200" baseline="0">
                    <a:solidFill>
                      <a:sysClr val="windowText" lastClr="000000"/>
                    </a:solidFill>
                    <a:latin typeface="Verdana" panose="020B0604030504040204" pitchFamily="34" charset="0"/>
                    <a:ea typeface="Verdana" panose="020B0604030504040204" pitchFamily="34" charset="0"/>
                    <a:cs typeface="Times New Roman" panose="02020603050405020304" pitchFamily="18" charset="0"/>
                  </a:defRPr>
                </a:pPr>
                <a:endParaRPr lang="lv-LV"/>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multiLvlStrRef>
              <c:f>vak_2020!$B$25:$Y$26</c:f>
              <c:multiLvlStrCache>
                <c:ptCount val="24"/>
                <c:lvl>
                  <c:pt idx="0">
                    <c:v>janvāris</c:v>
                  </c:pt>
                  <c:pt idx="1">
                    <c:v>februāris</c:v>
                  </c:pt>
                  <c:pt idx="2">
                    <c:v>marts</c:v>
                  </c:pt>
                  <c:pt idx="3">
                    <c:v>aprīlis</c:v>
                  </c:pt>
                  <c:pt idx="4">
                    <c:v>maijs</c:v>
                  </c:pt>
                  <c:pt idx="5">
                    <c:v>jūnijs</c:v>
                  </c:pt>
                  <c:pt idx="6">
                    <c:v>jūlijs</c:v>
                  </c:pt>
                  <c:pt idx="7">
                    <c:v>augusts</c:v>
                  </c:pt>
                  <c:pt idx="8">
                    <c:v>septembris</c:v>
                  </c:pt>
                  <c:pt idx="9">
                    <c:v>oktobris</c:v>
                  </c:pt>
                  <c:pt idx="10">
                    <c:v>novembris</c:v>
                  </c:pt>
                  <c:pt idx="11">
                    <c:v>decembris</c:v>
                  </c:pt>
                  <c:pt idx="12">
                    <c:v>janvāris</c:v>
                  </c:pt>
                  <c:pt idx="13">
                    <c:v>februāris</c:v>
                  </c:pt>
                  <c:pt idx="14">
                    <c:v>marts</c:v>
                  </c:pt>
                  <c:pt idx="15">
                    <c:v>aprīlis</c:v>
                  </c:pt>
                  <c:pt idx="16">
                    <c:v>maijs</c:v>
                  </c:pt>
                  <c:pt idx="17">
                    <c:v>jūnijs</c:v>
                  </c:pt>
                  <c:pt idx="18">
                    <c:v>jūlijs</c:v>
                  </c:pt>
                  <c:pt idx="19">
                    <c:v>augusts</c:v>
                  </c:pt>
                  <c:pt idx="20">
                    <c:v>septembris</c:v>
                  </c:pt>
                  <c:pt idx="21">
                    <c:v>oktobris</c:v>
                  </c:pt>
                  <c:pt idx="22">
                    <c:v>novembris</c:v>
                  </c:pt>
                  <c:pt idx="23">
                    <c:v>decembris</c:v>
                  </c:pt>
                </c:lvl>
                <c:lvl>
                  <c:pt idx="0">
                    <c:v>2019.g.</c:v>
                  </c:pt>
                  <c:pt idx="12">
                    <c:v>2020.g.</c:v>
                  </c:pt>
                </c:lvl>
              </c:multiLvlStrCache>
            </c:multiLvlStrRef>
          </c:cat>
          <c:val>
            <c:numRef>
              <c:f>vak_2020!$B$27:$Y$27</c:f>
              <c:numCache>
                <c:formatCode>#,##0</c:formatCode>
                <c:ptCount val="24"/>
                <c:pt idx="0">
                  <c:v>22159</c:v>
                </c:pt>
                <c:pt idx="1">
                  <c:v>25002</c:v>
                </c:pt>
                <c:pt idx="2">
                  <c:v>28273</c:v>
                </c:pt>
                <c:pt idx="3">
                  <c:v>34416</c:v>
                </c:pt>
                <c:pt idx="4">
                  <c:v>33451</c:v>
                </c:pt>
                <c:pt idx="5">
                  <c:v>31172</c:v>
                </c:pt>
                <c:pt idx="6">
                  <c:v>30297</c:v>
                </c:pt>
                <c:pt idx="7">
                  <c:v>31691</c:v>
                </c:pt>
                <c:pt idx="8">
                  <c:v>31238</c:v>
                </c:pt>
                <c:pt idx="9">
                  <c:v>31700</c:v>
                </c:pt>
                <c:pt idx="10">
                  <c:v>32659</c:v>
                </c:pt>
                <c:pt idx="11">
                  <c:v>32473</c:v>
                </c:pt>
                <c:pt idx="12">
                  <c:v>29416</c:v>
                </c:pt>
                <c:pt idx="13">
                  <c:v>30750</c:v>
                </c:pt>
                <c:pt idx="14">
                  <c:v>26973</c:v>
                </c:pt>
                <c:pt idx="15">
                  <c:v>17638</c:v>
                </c:pt>
                <c:pt idx="16">
                  <c:v>17175</c:v>
                </c:pt>
                <c:pt idx="17">
                  <c:v>18040</c:v>
                </c:pt>
                <c:pt idx="18">
                  <c:v>18125</c:v>
                </c:pt>
                <c:pt idx="19">
                  <c:v>18002</c:v>
                </c:pt>
                <c:pt idx="20">
                  <c:v>17597</c:v>
                </c:pt>
                <c:pt idx="21">
                  <c:v>16989</c:v>
                </c:pt>
                <c:pt idx="22">
                  <c:v>16610</c:v>
                </c:pt>
                <c:pt idx="23">
                  <c:v>14470</c:v>
                </c:pt>
              </c:numCache>
            </c:numRef>
          </c:val>
          <c:smooth val="0"/>
          <c:extLst>
            <c:ext xmlns:c16="http://schemas.microsoft.com/office/drawing/2014/chart" uri="{C3380CC4-5D6E-409C-BE32-E72D297353CC}">
              <c16:uniqueId val="{00000000-A066-42FA-8771-9ECF54421110}"/>
            </c:ext>
          </c:extLst>
        </c:ser>
        <c:ser>
          <c:idx val="1"/>
          <c:order val="1"/>
          <c:tx>
            <c:strRef>
              <c:f>vak_2020!$A$28</c:f>
              <c:strCache>
                <c:ptCount val="1"/>
                <c:pt idx="0">
                  <c:v>Pārskata periodā reģistrētas jaunas darba vietas</c:v>
                </c:pt>
              </c:strCache>
            </c:strRef>
          </c:tx>
          <c:spPr>
            <a:ln w="28575" cap="rnd">
              <a:solidFill>
                <a:schemeClr val="accent2"/>
              </a:solidFill>
              <a:round/>
            </a:ln>
            <a:effectLst>
              <a:outerShdw blurRad="50800" dist="38100" dir="18900000" algn="bl" rotWithShape="0">
                <a:prstClr val="black">
                  <a:alpha val="40000"/>
                </a:prstClr>
              </a:outerShdw>
            </a:effectLst>
          </c:spPr>
          <c:marker>
            <c:symbol val="none"/>
          </c:marker>
          <c:dLbls>
            <c:dLbl>
              <c:idx val="11"/>
              <c:spPr>
                <a:solidFill>
                  <a:srgbClr val="459BDB"/>
                </a:solidFill>
                <a:ln>
                  <a:noFill/>
                </a:ln>
                <a:effectLst/>
              </c:spPr>
              <c:txPr>
                <a:bodyPr rot="0" spcFirstLastPara="1" vertOverflow="ellipsis" vert="horz" wrap="square" anchor="ctr" anchorCtr="1"/>
                <a:lstStyle/>
                <a:p>
                  <a:pPr>
                    <a:defRPr sz="900" b="1" i="0" u="none" strike="noStrike" kern="1200" baseline="0">
                      <a:solidFill>
                        <a:schemeClr val="tx1"/>
                      </a:solidFill>
                      <a:latin typeface="Verdana" panose="020B0604030504040204" pitchFamily="34" charset="0"/>
                      <a:ea typeface="Verdana" panose="020B0604030504040204" pitchFamily="34" charset="0"/>
                      <a:cs typeface="Times New Roman" panose="02020603050405020304" pitchFamily="18" charset="0"/>
                    </a:defRPr>
                  </a:pPr>
                  <a:endParaRPr lang="lv-LV"/>
                </a:p>
              </c:txPr>
              <c:dLblPos val="t"/>
              <c:showLegendKey val="0"/>
              <c:showVal val="1"/>
              <c:showCatName val="0"/>
              <c:showSerName val="0"/>
              <c:showPercent val="0"/>
              <c:showBubbleSize val="0"/>
              <c:extLst>
                <c:ext xmlns:c16="http://schemas.microsoft.com/office/drawing/2014/chart" uri="{C3380CC4-5D6E-409C-BE32-E72D297353CC}">
                  <c16:uniqueId val="{00000005-A066-42FA-8771-9ECF54421110}"/>
                </c:ext>
              </c:extLst>
            </c:dLbl>
            <c:dLbl>
              <c:idx val="23"/>
              <c:spPr>
                <a:solidFill>
                  <a:srgbClr val="459BDB"/>
                </a:solidFill>
                <a:ln>
                  <a:noFill/>
                </a:ln>
                <a:effectLst/>
              </c:spPr>
              <c:txPr>
                <a:bodyPr rot="0" spcFirstLastPara="1" vertOverflow="ellipsis" vert="horz" wrap="square" anchor="ctr" anchorCtr="1"/>
                <a:lstStyle/>
                <a:p>
                  <a:pPr>
                    <a:defRPr sz="900" b="1" i="0" u="none" strike="noStrike" kern="1200" baseline="0">
                      <a:solidFill>
                        <a:schemeClr val="tx1"/>
                      </a:solidFill>
                      <a:latin typeface="Verdana" panose="020B0604030504040204" pitchFamily="34" charset="0"/>
                      <a:ea typeface="Verdana" panose="020B0604030504040204" pitchFamily="34" charset="0"/>
                      <a:cs typeface="Times New Roman" panose="02020603050405020304" pitchFamily="18" charset="0"/>
                    </a:defRPr>
                  </a:pPr>
                  <a:endParaRPr lang="lv-LV"/>
                </a:p>
              </c:txPr>
              <c:dLblPos val="t"/>
              <c:showLegendKey val="0"/>
              <c:showVal val="1"/>
              <c:showCatName val="0"/>
              <c:showSerName val="0"/>
              <c:showPercent val="0"/>
              <c:showBubbleSize val="0"/>
              <c:extLst>
                <c:ext xmlns:c16="http://schemas.microsoft.com/office/drawing/2014/chart" uri="{C3380CC4-5D6E-409C-BE32-E72D297353CC}">
                  <c16:uniqueId val="{00000003-A066-42FA-8771-9ECF54421110}"/>
                </c:ext>
              </c:extLst>
            </c:dLbl>
            <c:spPr>
              <a:noFill/>
              <a:ln>
                <a:noFill/>
              </a:ln>
              <a:effectLst/>
            </c:spPr>
            <c:txPr>
              <a:bodyPr rot="0" spcFirstLastPara="1" vertOverflow="ellipsis" vert="horz" wrap="square" anchor="ctr" anchorCtr="1"/>
              <a:lstStyle/>
              <a:p>
                <a:pPr>
                  <a:defRPr sz="900" b="0" i="0" u="none" strike="noStrike" kern="1200" baseline="0">
                    <a:solidFill>
                      <a:sysClr val="windowText" lastClr="000000"/>
                    </a:solidFill>
                    <a:latin typeface="Verdana" panose="020B0604030504040204" pitchFamily="34" charset="0"/>
                    <a:ea typeface="Verdana" panose="020B0604030504040204" pitchFamily="34" charset="0"/>
                    <a:cs typeface="Times New Roman" panose="02020603050405020304" pitchFamily="18" charset="0"/>
                  </a:defRPr>
                </a:pPr>
                <a:endParaRPr lang="lv-LV"/>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multiLvlStrRef>
              <c:f>vak_2020!$B$25:$Y$26</c:f>
              <c:multiLvlStrCache>
                <c:ptCount val="24"/>
                <c:lvl>
                  <c:pt idx="0">
                    <c:v>janvāris</c:v>
                  </c:pt>
                  <c:pt idx="1">
                    <c:v>februāris</c:v>
                  </c:pt>
                  <c:pt idx="2">
                    <c:v>marts</c:v>
                  </c:pt>
                  <c:pt idx="3">
                    <c:v>aprīlis</c:v>
                  </c:pt>
                  <c:pt idx="4">
                    <c:v>maijs</c:v>
                  </c:pt>
                  <c:pt idx="5">
                    <c:v>jūnijs</c:v>
                  </c:pt>
                  <c:pt idx="6">
                    <c:v>jūlijs</c:v>
                  </c:pt>
                  <c:pt idx="7">
                    <c:v>augusts</c:v>
                  </c:pt>
                  <c:pt idx="8">
                    <c:v>septembris</c:v>
                  </c:pt>
                  <c:pt idx="9">
                    <c:v>oktobris</c:v>
                  </c:pt>
                  <c:pt idx="10">
                    <c:v>novembris</c:v>
                  </c:pt>
                  <c:pt idx="11">
                    <c:v>decembris</c:v>
                  </c:pt>
                  <c:pt idx="12">
                    <c:v>janvāris</c:v>
                  </c:pt>
                  <c:pt idx="13">
                    <c:v>februāris</c:v>
                  </c:pt>
                  <c:pt idx="14">
                    <c:v>marts</c:v>
                  </c:pt>
                  <c:pt idx="15">
                    <c:v>aprīlis</c:v>
                  </c:pt>
                  <c:pt idx="16">
                    <c:v>maijs</c:v>
                  </c:pt>
                  <c:pt idx="17">
                    <c:v>jūnijs</c:v>
                  </c:pt>
                  <c:pt idx="18">
                    <c:v>jūlijs</c:v>
                  </c:pt>
                  <c:pt idx="19">
                    <c:v>augusts</c:v>
                  </c:pt>
                  <c:pt idx="20">
                    <c:v>septembris</c:v>
                  </c:pt>
                  <c:pt idx="21">
                    <c:v>oktobris</c:v>
                  </c:pt>
                  <c:pt idx="22">
                    <c:v>novembris</c:v>
                  </c:pt>
                  <c:pt idx="23">
                    <c:v>decembris</c:v>
                  </c:pt>
                </c:lvl>
                <c:lvl>
                  <c:pt idx="0">
                    <c:v>2019.g.</c:v>
                  </c:pt>
                  <c:pt idx="12">
                    <c:v>2020.g.</c:v>
                  </c:pt>
                </c:lvl>
              </c:multiLvlStrCache>
            </c:multiLvlStrRef>
          </c:cat>
          <c:val>
            <c:numRef>
              <c:f>vak_2020!$B$28:$Y$28</c:f>
              <c:numCache>
                <c:formatCode>#,##0</c:formatCode>
                <c:ptCount val="24"/>
                <c:pt idx="0">
                  <c:v>11087</c:v>
                </c:pt>
                <c:pt idx="1">
                  <c:v>8309</c:v>
                </c:pt>
                <c:pt idx="2">
                  <c:v>10477</c:v>
                </c:pt>
                <c:pt idx="3">
                  <c:v>13188</c:v>
                </c:pt>
                <c:pt idx="4">
                  <c:v>10738</c:v>
                </c:pt>
                <c:pt idx="5">
                  <c:v>6214</c:v>
                </c:pt>
                <c:pt idx="6">
                  <c:v>8892</c:v>
                </c:pt>
                <c:pt idx="7">
                  <c:v>8522</c:v>
                </c:pt>
                <c:pt idx="8">
                  <c:v>7302</c:v>
                </c:pt>
                <c:pt idx="9">
                  <c:v>8068</c:v>
                </c:pt>
                <c:pt idx="10">
                  <c:v>7661</c:v>
                </c:pt>
                <c:pt idx="11">
                  <c:v>5939</c:v>
                </c:pt>
                <c:pt idx="12">
                  <c:v>9299</c:v>
                </c:pt>
                <c:pt idx="13">
                  <c:v>6657</c:v>
                </c:pt>
                <c:pt idx="14">
                  <c:v>9481</c:v>
                </c:pt>
                <c:pt idx="15">
                  <c:v>4863</c:v>
                </c:pt>
                <c:pt idx="16">
                  <c:v>6025</c:v>
                </c:pt>
                <c:pt idx="17">
                  <c:v>5433</c:v>
                </c:pt>
                <c:pt idx="18">
                  <c:v>8084</c:v>
                </c:pt>
                <c:pt idx="19">
                  <c:v>6536</c:v>
                </c:pt>
                <c:pt idx="20">
                  <c:v>6175</c:v>
                </c:pt>
                <c:pt idx="21">
                  <c:v>6025</c:v>
                </c:pt>
                <c:pt idx="22">
                  <c:v>4219</c:v>
                </c:pt>
                <c:pt idx="23">
                  <c:v>3429</c:v>
                </c:pt>
              </c:numCache>
            </c:numRef>
          </c:val>
          <c:smooth val="0"/>
          <c:extLst>
            <c:ext xmlns:c16="http://schemas.microsoft.com/office/drawing/2014/chart" uri="{C3380CC4-5D6E-409C-BE32-E72D297353CC}">
              <c16:uniqueId val="{00000001-A066-42FA-8771-9ECF54421110}"/>
            </c:ext>
          </c:extLst>
        </c:ser>
        <c:dLbls>
          <c:showLegendKey val="0"/>
          <c:showVal val="0"/>
          <c:showCatName val="0"/>
          <c:showSerName val="0"/>
          <c:showPercent val="0"/>
          <c:showBubbleSize val="0"/>
        </c:dLbls>
        <c:smooth val="0"/>
        <c:axId val="-38050640"/>
        <c:axId val="-38046832"/>
      </c:lineChart>
      <c:catAx>
        <c:axId val="-38050640"/>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ysClr val="windowText" lastClr="000000"/>
                </a:solidFill>
                <a:latin typeface="Verdana" panose="020B0604030504040204" pitchFamily="34" charset="0"/>
                <a:ea typeface="Verdana" panose="020B0604030504040204" pitchFamily="34" charset="0"/>
                <a:cs typeface="Times New Roman" panose="02020603050405020304" pitchFamily="18" charset="0"/>
              </a:defRPr>
            </a:pPr>
            <a:endParaRPr lang="lv-LV"/>
          </a:p>
        </c:txPr>
        <c:crossAx val="-38046832"/>
        <c:crosses val="autoZero"/>
        <c:auto val="1"/>
        <c:lblAlgn val="ctr"/>
        <c:lblOffset val="100"/>
        <c:noMultiLvlLbl val="0"/>
      </c:catAx>
      <c:valAx>
        <c:axId val="-38046832"/>
        <c:scaling>
          <c:orientation val="minMax"/>
        </c:scaling>
        <c:delete val="1"/>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crossAx val="-38050640"/>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000" b="1" i="0" u="none" strike="noStrike" kern="1200" baseline="0">
              <a:solidFill>
                <a:sysClr val="windowText" lastClr="000000"/>
              </a:solidFill>
              <a:latin typeface="Verdana" panose="020B0604030504040204" pitchFamily="34" charset="0"/>
              <a:ea typeface="Verdana" panose="020B0604030504040204" pitchFamily="34" charset="0"/>
              <a:cs typeface="Times New Roman" panose="02020603050405020304" pitchFamily="18" charset="0"/>
            </a:defRPr>
          </a:pPr>
          <a:endParaRPr lang="lv-LV"/>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050">
          <a:solidFill>
            <a:sysClr val="windowText" lastClr="000000"/>
          </a:solidFill>
          <a:latin typeface="Times New Roman" panose="02020603050405020304" pitchFamily="18" charset="0"/>
          <a:cs typeface="Times New Roman" panose="02020603050405020304" pitchFamily="18" charset="0"/>
        </a:defRPr>
      </a:pPr>
      <a:endParaRPr lang="lv-LV"/>
    </a:p>
  </c:txPr>
  <c:externalData r:id="rId4">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3.0555555555555555E-2"/>
          <c:y val="5.0925925925925923E-2"/>
          <c:w val="0.53229930286955263"/>
          <c:h val="0.8352953859692448"/>
        </c:manualLayout>
      </c:layout>
      <c:barChart>
        <c:barDir val="bar"/>
        <c:grouping val="clustered"/>
        <c:varyColors val="0"/>
        <c:ser>
          <c:idx val="0"/>
          <c:order val="0"/>
          <c:spPr>
            <a:noFill/>
            <a:ln w="25400" cap="flat" cmpd="sng" algn="ctr">
              <a:solidFill>
                <a:schemeClr val="accent1"/>
              </a:solidFill>
              <a:miter lim="800000"/>
            </a:ln>
            <a:effectLst/>
          </c:spPr>
          <c:invertIfNegative val="0"/>
          <c:dPt>
            <c:idx val="0"/>
            <c:invertIfNegative val="0"/>
            <c:bubble3D val="0"/>
            <c:spPr>
              <a:solidFill>
                <a:srgbClr val="00B050"/>
              </a:solidFill>
              <a:ln w="25400" cap="flat" cmpd="sng" algn="ctr">
                <a:solidFill>
                  <a:srgbClr val="00B050"/>
                </a:solidFill>
                <a:miter lim="800000"/>
              </a:ln>
              <a:effectLst/>
            </c:spPr>
            <c:extLst>
              <c:ext xmlns:c16="http://schemas.microsoft.com/office/drawing/2014/chart" uri="{C3380CC4-5D6E-409C-BE32-E72D297353CC}">
                <c16:uniqueId val="{00000001-FB39-4392-97CC-ED377005561C}"/>
              </c:ext>
            </c:extLst>
          </c:dPt>
          <c:dPt>
            <c:idx val="1"/>
            <c:invertIfNegative val="0"/>
            <c:bubble3D val="0"/>
            <c:spPr>
              <a:solidFill>
                <a:srgbClr val="92D050"/>
              </a:solidFill>
              <a:ln w="25400" cap="flat" cmpd="sng" algn="ctr">
                <a:solidFill>
                  <a:srgbClr val="92D050"/>
                </a:solidFill>
                <a:miter lim="800000"/>
              </a:ln>
              <a:effectLst/>
            </c:spPr>
            <c:extLst>
              <c:ext xmlns:c16="http://schemas.microsoft.com/office/drawing/2014/chart" uri="{C3380CC4-5D6E-409C-BE32-E72D297353CC}">
                <c16:uniqueId val="{00000003-FB39-4392-97CC-ED377005561C}"/>
              </c:ext>
            </c:extLst>
          </c:dPt>
          <c:dPt>
            <c:idx val="2"/>
            <c:invertIfNegative val="0"/>
            <c:bubble3D val="0"/>
            <c:spPr>
              <a:solidFill>
                <a:srgbClr val="00DAD5"/>
              </a:solidFill>
              <a:ln w="25400" cap="flat" cmpd="sng" algn="ctr">
                <a:solidFill>
                  <a:srgbClr val="00DAD5"/>
                </a:solidFill>
                <a:miter lim="800000"/>
              </a:ln>
              <a:effectLst/>
            </c:spPr>
            <c:extLst>
              <c:ext xmlns:c16="http://schemas.microsoft.com/office/drawing/2014/chart" uri="{C3380CC4-5D6E-409C-BE32-E72D297353CC}">
                <c16:uniqueId val="{00000005-FB39-4392-97CC-ED377005561C}"/>
              </c:ext>
            </c:extLst>
          </c:dPt>
          <c:dPt>
            <c:idx val="3"/>
            <c:invertIfNegative val="0"/>
            <c:bubble3D val="0"/>
            <c:spPr>
              <a:solidFill>
                <a:schemeClr val="accent2"/>
              </a:solidFill>
              <a:ln w="25400" cap="flat" cmpd="sng" algn="ctr">
                <a:solidFill>
                  <a:schemeClr val="accent2"/>
                </a:solidFill>
                <a:miter lim="800000"/>
              </a:ln>
              <a:effectLst/>
            </c:spPr>
            <c:extLst>
              <c:ext xmlns:c16="http://schemas.microsoft.com/office/drawing/2014/chart" uri="{C3380CC4-5D6E-409C-BE32-E72D297353CC}">
                <c16:uniqueId val="{00000007-FB39-4392-97CC-ED377005561C}"/>
              </c:ext>
            </c:extLst>
          </c:dPt>
          <c:dPt>
            <c:idx val="4"/>
            <c:invertIfNegative val="0"/>
            <c:bubble3D val="0"/>
            <c:spPr>
              <a:solidFill>
                <a:srgbClr val="0070C0"/>
              </a:solidFill>
              <a:ln w="25400" cap="flat" cmpd="sng" algn="ctr">
                <a:noFill/>
                <a:miter lim="800000"/>
              </a:ln>
              <a:effectLst/>
            </c:spPr>
            <c:extLst>
              <c:ext xmlns:c16="http://schemas.microsoft.com/office/drawing/2014/chart" uri="{C3380CC4-5D6E-409C-BE32-E72D297353CC}">
                <c16:uniqueId val="{00000009-FB39-4392-97CC-ED377005561C}"/>
              </c:ext>
            </c:extLst>
          </c:dPt>
          <c:dLbls>
            <c:dLbl>
              <c:idx val="0"/>
              <c:layout>
                <c:manualLayout>
                  <c:x val="-0.15141954164346505"/>
                  <c:y val="1.190476190476190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FB39-4392-97CC-ED377005561C}"/>
                </c:ext>
              </c:extLst>
            </c:dLbl>
            <c:dLbl>
              <c:idx val="1"/>
              <c:layout>
                <c:manualLayout>
                  <c:x val="-0.14581141047148485"/>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FB39-4392-97CC-ED377005561C}"/>
                </c:ext>
              </c:extLst>
            </c:dLbl>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ysClr val="windowText" lastClr="000000"/>
                    </a:solidFill>
                    <a:latin typeface="Verdana" panose="020B0604030504040204" pitchFamily="34" charset="0"/>
                    <a:ea typeface="Verdana" panose="020B0604030504040204" pitchFamily="34" charset="0"/>
                    <a:cs typeface="Times New Roman" panose="02020603050405020304" pitchFamily="18" charset="0"/>
                  </a:defRPr>
                </a:pPr>
                <a:endParaRPr lang="lv-LV"/>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'graf (2)'!$D$6:$H$6</c:f>
              <c:numCache>
                <c:formatCode>#,##0</c:formatCode>
                <c:ptCount val="5"/>
                <c:pt idx="0">
                  <c:v>156270</c:v>
                </c:pt>
                <c:pt idx="1">
                  <c:v>107800</c:v>
                </c:pt>
                <c:pt idx="2">
                  <c:v>6807</c:v>
                </c:pt>
                <c:pt idx="3">
                  <c:v>18344</c:v>
                </c:pt>
                <c:pt idx="4">
                  <c:v>731</c:v>
                </c:pt>
              </c:numCache>
            </c:numRef>
          </c:val>
          <c:extLst>
            <c:ext xmlns:c16="http://schemas.microsoft.com/office/drawing/2014/chart" uri="{C3380CC4-5D6E-409C-BE32-E72D297353CC}">
              <c16:uniqueId val="{0000000A-FB39-4392-97CC-ED377005561C}"/>
            </c:ext>
          </c:extLst>
        </c:ser>
        <c:dLbls>
          <c:showLegendKey val="0"/>
          <c:showVal val="0"/>
          <c:showCatName val="0"/>
          <c:showSerName val="0"/>
          <c:showPercent val="0"/>
          <c:showBubbleSize val="0"/>
        </c:dLbls>
        <c:gapWidth val="37"/>
        <c:overlap val="-48"/>
        <c:axId val="196356800"/>
        <c:axId val="139343600"/>
      </c:barChart>
      <c:catAx>
        <c:axId val="196356800"/>
        <c:scaling>
          <c:orientation val="minMax"/>
        </c:scaling>
        <c:delete val="1"/>
        <c:axPos val="l"/>
        <c:majorTickMark val="out"/>
        <c:minorTickMark val="none"/>
        <c:tickLblPos val="nextTo"/>
        <c:crossAx val="139343600"/>
        <c:crosses val="autoZero"/>
        <c:auto val="1"/>
        <c:lblAlgn val="ctr"/>
        <c:lblOffset val="100"/>
        <c:noMultiLvlLbl val="0"/>
      </c:catAx>
      <c:valAx>
        <c:axId val="139343600"/>
        <c:scaling>
          <c:orientation val="minMax"/>
        </c:scaling>
        <c:delete val="1"/>
        <c:axPos val="b"/>
        <c:numFmt formatCode="#,##0" sourceLinked="1"/>
        <c:majorTickMark val="none"/>
        <c:minorTickMark val="none"/>
        <c:tickLblPos val="nextTo"/>
        <c:crossAx val="196356800"/>
        <c:crosses val="autoZero"/>
        <c:crossBetween val="between"/>
      </c:valAx>
      <c:spPr>
        <a:noFill/>
        <a:ln>
          <a:noFill/>
        </a:ln>
        <a:effectLst/>
      </c:spPr>
    </c:plotArea>
    <c:plotVisOnly val="1"/>
    <c:dispBlanksAs val="gap"/>
    <c:showDLblsOverMax val="0"/>
  </c:chart>
  <c:spPr>
    <a:noFill/>
    <a:ln w="9525" cap="flat" cmpd="sng" algn="ctr">
      <a:noFill/>
      <a:round/>
    </a:ln>
    <a:effectLst/>
  </c:spPr>
  <c:txPr>
    <a:bodyPr/>
    <a:lstStyle/>
    <a:p>
      <a:pPr>
        <a:defRPr/>
      </a:pPr>
      <a:endParaRPr lang="lv-LV"/>
    </a:p>
  </c:txPr>
  <c:externalData r:id="rId4">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4390160156004689"/>
          <c:y val="0"/>
          <c:w val="0.84470470599461556"/>
          <c:h val="0.86364945360884737"/>
        </c:manualLayout>
      </c:layout>
      <c:barChart>
        <c:barDir val="bar"/>
        <c:grouping val="clustered"/>
        <c:varyColors val="0"/>
        <c:ser>
          <c:idx val="0"/>
          <c:order val="0"/>
          <c:tx>
            <c:strRef>
              <c:f>'Rīgai CVVP (2)'!$B$1</c:f>
              <c:strCache>
                <c:ptCount val="1"/>
                <c:pt idx="0">
                  <c:v>Reģistrētas brīvās darba vietas  (31.12.2020.)</c:v>
                </c:pt>
              </c:strCache>
            </c:strRef>
          </c:tx>
          <c:spPr>
            <a:solidFill>
              <a:srgbClr val="92D050"/>
            </a:solidFill>
            <a:ln>
              <a:noFill/>
            </a:ln>
            <a:effectLst/>
          </c:spPr>
          <c:invertIfNegative val="0"/>
          <c:dLbls>
            <c:spPr>
              <a:solidFill>
                <a:srgbClr val="70AD47">
                  <a:lumMod val="20000"/>
                  <a:lumOff val="80000"/>
                </a:srgbClr>
              </a:solid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solidFill>
                    <a:latin typeface="Verdana" panose="020B0604030504040204" pitchFamily="34" charset="0"/>
                    <a:ea typeface="Verdana" panose="020B0604030504040204" pitchFamily="34" charset="0"/>
                    <a:cs typeface="+mn-cs"/>
                  </a:defRPr>
                </a:pPr>
                <a:endParaRPr lang="lv-LV"/>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'Rīgai CVVP (2)'!$A$2:$A$7</c:f>
              <c:strCache>
                <c:ptCount val="6"/>
                <c:pt idx="0">
                  <c:v>Valstī</c:v>
                </c:pt>
                <c:pt idx="1">
                  <c:v>Rīgas reģions</c:v>
                </c:pt>
                <c:pt idx="2">
                  <c:v>Latgales reģions</c:v>
                </c:pt>
                <c:pt idx="3">
                  <c:v>Vidzemes reģions</c:v>
                </c:pt>
                <c:pt idx="4">
                  <c:v>Kurzemes reģions</c:v>
                </c:pt>
                <c:pt idx="5">
                  <c:v>Zemgales reģions</c:v>
                </c:pt>
              </c:strCache>
            </c:strRef>
          </c:cat>
          <c:val>
            <c:numRef>
              <c:f>'Rīgai CVVP (2)'!$B$2:$B$7</c:f>
              <c:numCache>
                <c:formatCode>#,##0</c:formatCode>
                <c:ptCount val="6"/>
                <c:pt idx="0">
                  <c:v>14470</c:v>
                </c:pt>
                <c:pt idx="1">
                  <c:v>11696</c:v>
                </c:pt>
                <c:pt idx="2">
                  <c:v>1105</c:v>
                </c:pt>
                <c:pt idx="3">
                  <c:v>637</c:v>
                </c:pt>
                <c:pt idx="4">
                  <c:v>499</c:v>
                </c:pt>
                <c:pt idx="5">
                  <c:v>533</c:v>
                </c:pt>
              </c:numCache>
            </c:numRef>
          </c:val>
          <c:extLst>
            <c:ext xmlns:c16="http://schemas.microsoft.com/office/drawing/2014/chart" uri="{C3380CC4-5D6E-409C-BE32-E72D297353CC}">
              <c16:uniqueId val="{00000000-7716-4714-9A5E-0D0ABC376DF4}"/>
            </c:ext>
          </c:extLst>
        </c:ser>
        <c:ser>
          <c:idx val="1"/>
          <c:order val="1"/>
          <c:tx>
            <c:strRef>
              <c:f>'Rīgai CVVP (2)'!$C$1</c:f>
              <c:strCache>
                <c:ptCount val="1"/>
                <c:pt idx="0">
                  <c:v>No tām CV un Vakanču portālā reģistrētās (31.12.2020.)</c:v>
                </c:pt>
              </c:strCache>
            </c:strRef>
          </c:tx>
          <c:spPr>
            <a:solidFill>
              <a:schemeClr val="accent2"/>
            </a:solidFill>
            <a:ln>
              <a:noFill/>
            </a:ln>
            <a:effectLst/>
          </c:spPr>
          <c:invertIfNegative val="0"/>
          <c:dLbls>
            <c:spPr>
              <a:solidFill>
                <a:srgbClr val="ED7D31">
                  <a:lumMod val="20000"/>
                  <a:lumOff val="80000"/>
                </a:srgbClr>
              </a:solid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solidFill>
                    <a:latin typeface="Verdana" panose="020B0604030504040204" pitchFamily="34" charset="0"/>
                    <a:ea typeface="Verdana" panose="020B0604030504040204" pitchFamily="34" charset="0"/>
                    <a:cs typeface="+mn-cs"/>
                  </a:defRPr>
                </a:pPr>
                <a:endParaRPr lang="lv-LV"/>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'Rīgai CVVP (2)'!$A$2:$A$7</c:f>
              <c:strCache>
                <c:ptCount val="6"/>
                <c:pt idx="0">
                  <c:v>Valstī</c:v>
                </c:pt>
                <c:pt idx="1">
                  <c:v>Rīgas reģions</c:v>
                </c:pt>
                <c:pt idx="2">
                  <c:v>Latgales reģions</c:v>
                </c:pt>
                <c:pt idx="3">
                  <c:v>Vidzemes reģions</c:v>
                </c:pt>
                <c:pt idx="4">
                  <c:v>Kurzemes reģions</c:v>
                </c:pt>
                <c:pt idx="5">
                  <c:v>Zemgales reģions</c:v>
                </c:pt>
              </c:strCache>
            </c:strRef>
          </c:cat>
          <c:val>
            <c:numRef>
              <c:f>'Rīgai CVVP (2)'!$C$2:$C$7</c:f>
              <c:numCache>
                <c:formatCode>#,##0</c:formatCode>
                <c:ptCount val="6"/>
                <c:pt idx="0">
                  <c:v>7772</c:v>
                </c:pt>
                <c:pt idx="1">
                  <c:v>6632</c:v>
                </c:pt>
                <c:pt idx="2">
                  <c:v>495</c:v>
                </c:pt>
                <c:pt idx="3">
                  <c:v>232</c:v>
                </c:pt>
                <c:pt idx="4">
                  <c:v>139</c:v>
                </c:pt>
                <c:pt idx="5">
                  <c:v>274</c:v>
                </c:pt>
              </c:numCache>
            </c:numRef>
          </c:val>
          <c:extLst>
            <c:ext xmlns:c16="http://schemas.microsoft.com/office/drawing/2014/chart" uri="{C3380CC4-5D6E-409C-BE32-E72D297353CC}">
              <c16:uniqueId val="{00000001-7716-4714-9A5E-0D0ABC376DF4}"/>
            </c:ext>
          </c:extLst>
        </c:ser>
        <c:ser>
          <c:idx val="2"/>
          <c:order val="2"/>
          <c:tx>
            <c:strRef>
              <c:f>'Rīgai CVVP (2)'!$D$1</c:f>
              <c:strCache>
                <c:ptCount val="1"/>
                <c:pt idx="0">
                  <c:v>Reģistrētas brīvās darba vietas  (31.12.2019.)</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solidFill>
                    <a:latin typeface="Verdana" panose="020B0604030504040204" pitchFamily="34" charset="0"/>
                    <a:ea typeface="Verdana" panose="020B0604030504040204" pitchFamily="34" charset="0"/>
                    <a:cs typeface="+mn-cs"/>
                  </a:defRPr>
                </a:pPr>
                <a:endParaRPr lang="lv-LV"/>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'Rīgai CVVP (2)'!$A$2:$A$7</c:f>
              <c:strCache>
                <c:ptCount val="6"/>
                <c:pt idx="0">
                  <c:v>Valstī</c:v>
                </c:pt>
                <c:pt idx="1">
                  <c:v>Rīgas reģions</c:v>
                </c:pt>
                <c:pt idx="2">
                  <c:v>Latgales reģions</c:v>
                </c:pt>
                <c:pt idx="3">
                  <c:v>Vidzemes reģions</c:v>
                </c:pt>
                <c:pt idx="4">
                  <c:v>Kurzemes reģions</c:v>
                </c:pt>
                <c:pt idx="5">
                  <c:v>Zemgales reģions</c:v>
                </c:pt>
              </c:strCache>
            </c:strRef>
          </c:cat>
          <c:val>
            <c:numRef>
              <c:f>'Rīgai CVVP (2)'!$D$2:$D$7</c:f>
              <c:numCache>
                <c:formatCode>#,##0</c:formatCode>
                <c:ptCount val="6"/>
                <c:pt idx="0">
                  <c:v>32473</c:v>
                </c:pt>
                <c:pt idx="1">
                  <c:v>27146</c:v>
                </c:pt>
                <c:pt idx="2">
                  <c:v>1659</c:v>
                </c:pt>
                <c:pt idx="3">
                  <c:v>833</c:v>
                </c:pt>
                <c:pt idx="4">
                  <c:v>1412</c:v>
                </c:pt>
                <c:pt idx="5">
                  <c:v>1423</c:v>
                </c:pt>
              </c:numCache>
            </c:numRef>
          </c:val>
          <c:extLst>
            <c:ext xmlns:c16="http://schemas.microsoft.com/office/drawing/2014/chart" uri="{C3380CC4-5D6E-409C-BE32-E72D297353CC}">
              <c16:uniqueId val="{00000002-7716-4714-9A5E-0D0ABC376DF4}"/>
            </c:ext>
          </c:extLst>
        </c:ser>
        <c:dLbls>
          <c:dLblPos val="outEnd"/>
          <c:showLegendKey val="0"/>
          <c:showVal val="1"/>
          <c:showCatName val="0"/>
          <c:showSerName val="0"/>
          <c:showPercent val="0"/>
          <c:showBubbleSize val="0"/>
        </c:dLbls>
        <c:gapWidth val="74"/>
        <c:axId val="556229064"/>
        <c:axId val="556229392"/>
      </c:barChart>
      <c:catAx>
        <c:axId val="556229064"/>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1" i="0" u="none" strike="noStrike" kern="1200" baseline="0">
                <a:solidFill>
                  <a:schemeClr val="tx1"/>
                </a:solidFill>
                <a:latin typeface="Verdana" panose="020B0604030504040204" pitchFamily="34" charset="0"/>
                <a:ea typeface="Verdana" panose="020B0604030504040204" pitchFamily="34" charset="0"/>
                <a:cs typeface="+mn-cs"/>
              </a:defRPr>
            </a:pPr>
            <a:endParaRPr lang="lv-LV"/>
          </a:p>
        </c:txPr>
        <c:crossAx val="556229392"/>
        <c:crosses val="autoZero"/>
        <c:auto val="1"/>
        <c:lblAlgn val="ctr"/>
        <c:lblOffset val="100"/>
        <c:noMultiLvlLbl val="0"/>
      </c:catAx>
      <c:valAx>
        <c:axId val="556229392"/>
        <c:scaling>
          <c:orientation val="minMax"/>
        </c:scaling>
        <c:delete val="1"/>
        <c:axPos val="t"/>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crossAx val="556229064"/>
        <c:crosses val="autoZero"/>
        <c:crossBetween val="between"/>
      </c:valAx>
      <c:spPr>
        <a:noFill/>
        <a:ln>
          <a:noFill/>
        </a:ln>
        <a:effectLst/>
      </c:spPr>
    </c:plotArea>
    <c:legend>
      <c:legendPos val="b"/>
      <c:layout>
        <c:manualLayout>
          <c:xMode val="edge"/>
          <c:yMode val="edge"/>
          <c:x val="1.5918546109384337E-3"/>
          <c:y val="0.85102529300119956"/>
          <c:w val="0.94807414431557602"/>
          <c:h val="0.14897467227764746"/>
        </c:manualLayout>
      </c:layout>
      <c:overlay val="0"/>
      <c:spPr>
        <a:noFill/>
        <a:ln>
          <a:noFill/>
        </a:ln>
        <a:effectLst/>
      </c:spPr>
      <c:txPr>
        <a:bodyPr rot="0" spcFirstLastPara="1" vertOverflow="ellipsis" vert="horz" wrap="square" anchor="ctr" anchorCtr="1"/>
        <a:lstStyle/>
        <a:p>
          <a:pPr>
            <a:defRPr sz="1400" b="0" i="0" u="none" strike="noStrike" kern="1200" baseline="0">
              <a:solidFill>
                <a:schemeClr val="tx1"/>
              </a:solidFill>
              <a:latin typeface="Verdana" panose="020B0604030504040204" pitchFamily="34" charset="0"/>
              <a:ea typeface="Verdana" panose="020B0604030504040204" pitchFamily="34" charset="0"/>
              <a:cs typeface="+mn-cs"/>
            </a:defRPr>
          </a:pPr>
          <a:endParaRPr lang="lv-LV"/>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lv-LV"/>
    </a:p>
  </c:txPr>
  <c:externalData r:id="rId4">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1.6295903228578313E-2"/>
          <c:y val="0.10573575908180655"/>
          <c:w val="0.46689510377765436"/>
          <c:h val="0.74032449215036011"/>
        </c:manualLayout>
      </c:layout>
      <c:barChart>
        <c:barDir val="bar"/>
        <c:grouping val="clustered"/>
        <c:varyColors val="0"/>
        <c:ser>
          <c:idx val="0"/>
          <c:order val="0"/>
          <c:spPr>
            <a:noFill/>
            <a:ln w="25400" cap="flat" cmpd="sng" algn="ctr">
              <a:solidFill>
                <a:schemeClr val="accent1"/>
              </a:solidFill>
              <a:miter lim="800000"/>
            </a:ln>
            <a:effectLst/>
          </c:spPr>
          <c:invertIfNegative val="0"/>
          <c:dPt>
            <c:idx val="0"/>
            <c:invertIfNegative val="0"/>
            <c:bubble3D val="0"/>
            <c:spPr>
              <a:solidFill>
                <a:srgbClr val="00B050"/>
              </a:solidFill>
              <a:ln w="25400" cap="flat" cmpd="sng" algn="ctr">
                <a:solidFill>
                  <a:srgbClr val="00B050"/>
                </a:solidFill>
                <a:miter lim="800000"/>
              </a:ln>
              <a:effectLst/>
            </c:spPr>
            <c:extLst>
              <c:ext xmlns:c16="http://schemas.microsoft.com/office/drawing/2014/chart" uri="{C3380CC4-5D6E-409C-BE32-E72D297353CC}">
                <c16:uniqueId val="{00000001-FD95-4824-B31E-3F3A05303B19}"/>
              </c:ext>
            </c:extLst>
          </c:dPt>
          <c:dPt>
            <c:idx val="1"/>
            <c:invertIfNegative val="0"/>
            <c:bubble3D val="0"/>
            <c:spPr>
              <a:solidFill>
                <a:srgbClr val="92D050"/>
              </a:solidFill>
              <a:ln w="25400" cap="flat" cmpd="sng" algn="ctr">
                <a:solidFill>
                  <a:srgbClr val="92D050"/>
                </a:solidFill>
                <a:miter lim="800000"/>
              </a:ln>
              <a:effectLst/>
            </c:spPr>
            <c:extLst>
              <c:ext xmlns:c16="http://schemas.microsoft.com/office/drawing/2014/chart" uri="{C3380CC4-5D6E-409C-BE32-E72D297353CC}">
                <c16:uniqueId val="{00000003-FD95-4824-B31E-3F3A05303B19}"/>
              </c:ext>
            </c:extLst>
          </c:dPt>
          <c:dPt>
            <c:idx val="2"/>
            <c:invertIfNegative val="0"/>
            <c:bubble3D val="0"/>
            <c:spPr>
              <a:solidFill>
                <a:srgbClr val="00DAD5"/>
              </a:solidFill>
              <a:ln w="25400" cap="flat" cmpd="sng" algn="ctr">
                <a:solidFill>
                  <a:srgbClr val="00DAD5"/>
                </a:solidFill>
                <a:miter lim="800000"/>
              </a:ln>
              <a:effectLst/>
            </c:spPr>
            <c:extLst>
              <c:ext xmlns:c16="http://schemas.microsoft.com/office/drawing/2014/chart" uri="{C3380CC4-5D6E-409C-BE32-E72D297353CC}">
                <c16:uniqueId val="{00000005-FD95-4824-B31E-3F3A05303B19}"/>
              </c:ext>
            </c:extLst>
          </c:dPt>
          <c:dPt>
            <c:idx val="3"/>
            <c:invertIfNegative val="0"/>
            <c:bubble3D val="0"/>
            <c:spPr>
              <a:solidFill>
                <a:schemeClr val="accent2"/>
              </a:solidFill>
              <a:ln w="25400" cap="flat" cmpd="sng" algn="ctr">
                <a:solidFill>
                  <a:schemeClr val="accent2"/>
                </a:solidFill>
                <a:miter lim="800000"/>
              </a:ln>
              <a:effectLst/>
            </c:spPr>
            <c:extLst>
              <c:ext xmlns:c16="http://schemas.microsoft.com/office/drawing/2014/chart" uri="{C3380CC4-5D6E-409C-BE32-E72D297353CC}">
                <c16:uniqueId val="{00000007-FD95-4824-B31E-3F3A05303B19}"/>
              </c:ext>
            </c:extLst>
          </c:dPt>
          <c:dPt>
            <c:idx val="4"/>
            <c:invertIfNegative val="0"/>
            <c:bubble3D val="0"/>
            <c:spPr>
              <a:solidFill>
                <a:srgbClr val="0070C0"/>
              </a:solidFill>
              <a:ln w="25400" cap="flat" cmpd="sng" algn="ctr">
                <a:noFill/>
                <a:miter lim="800000"/>
              </a:ln>
              <a:effectLst/>
            </c:spPr>
            <c:extLst>
              <c:ext xmlns:c16="http://schemas.microsoft.com/office/drawing/2014/chart" uri="{C3380CC4-5D6E-409C-BE32-E72D297353CC}">
                <c16:uniqueId val="{00000009-FD95-4824-B31E-3F3A05303B19}"/>
              </c:ext>
            </c:extLst>
          </c:dPt>
          <c:dLbls>
            <c:dLbl>
              <c:idx val="0"/>
              <c:layout>
                <c:manualLayout>
                  <c:x val="-0.14769232359564693"/>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FD95-4824-B31E-3F3A05303B19}"/>
                </c:ext>
              </c:extLst>
            </c:dLbl>
            <c:dLbl>
              <c:idx val="1"/>
              <c:layout>
                <c:manualLayout>
                  <c:x val="-0.14222223753654889"/>
                  <c:y val="-1.0100902178777606E-16"/>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FD95-4824-B31E-3F3A05303B19}"/>
                </c:ext>
              </c:extLst>
            </c:dLbl>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ysClr val="windowText" lastClr="000000"/>
                    </a:solidFill>
                    <a:latin typeface="Verdana" panose="020B0604030504040204" pitchFamily="34" charset="0"/>
                    <a:ea typeface="Verdana" panose="020B0604030504040204" pitchFamily="34" charset="0"/>
                    <a:cs typeface="Times New Roman" panose="02020603050405020304" pitchFamily="18" charset="0"/>
                  </a:defRPr>
                </a:pPr>
                <a:endParaRPr lang="lv-LV"/>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'graf (2)'!$D$8:$H$8</c:f>
              <c:numCache>
                <c:formatCode>#,##0</c:formatCode>
                <c:ptCount val="5"/>
                <c:pt idx="0">
                  <c:v>139770</c:v>
                </c:pt>
                <c:pt idx="1">
                  <c:v>104600</c:v>
                </c:pt>
                <c:pt idx="2">
                  <c:v>6795</c:v>
                </c:pt>
                <c:pt idx="3">
                  <c:v>8207</c:v>
                </c:pt>
                <c:pt idx="4">
                  <c:v>554</c:v>
                </c:pt>
              </c:numCache>
            </c:numRef>
          </c:val>
          <c:extLst>
            <c:ext xmlns:c16="http://schemas.microsoft.com/office/drawing/2014/chart" uri="{C3380CC4-5D6E-409C-BE32-E72D297353CC}">
              <c16:uniqueId val="{0000000A-FD95-4824-B31E-3F3A05303B19}"/>
            </c:ext>
          </c:extLst>
        </c:ser>
        <c:dLbls>
          <c:showLegendKey val="0"/>
          <c:showVal val="0"/>
          <c:showCatName val="0"/>
          <c:showSerName val="0"/>
          <c:showPercent val="0"/>
          <c:showBubbleSize val="0"/>
        </c:dLbls>
        <c:gapWidth val="35"/>
        <c:overlap val="-48"/>
        <c:axId val="139340464"/>
        <c:axId val="139341248"/>
      </c:barChart>
      <c:catAx>
        <c:axId val="139340464"/>
        <c:scaling>
          <c:orientation val="minMax"/>
        </c:scaling>
        <c:delete val="1"/>
        <c:axPos val="l"/>
        <c:majorTickMark val="out"/>
        <c:minorTickMark val="none"/>
        <c:tickLblPos val="nextTo"/>
        <c:crossAx val="139341248"/>
        <c:crosses val="autoZero"/>
        <c:auto val="1"/>
        <c:lblAlgn val="ctr"/>
        <c:lblOffset val="100"/>
        <c:noMultiLvlLbl val="0"/>
      </c:catAx>
      <c:valAx>
        <c:axId val="139341248"/>
        <c:scaling>
          <c:orientation val="minMax"/>
        </c:scaling>
        <c:delete val="1"/>
        <c:axPos val="b"/>
        <c:numFmt formatCode="#,##0" sourceLinked="1"/>
        <c:majorTickMark val="none"/>
        <c:minorTickMark val="none"/>
        <c:tickLblPos val="nextTo"/>
        <c:crossAx val="139340464"/>
        <c:crosses val="autoZero"/>
        <c:crossBetween val="between"/>
      </c:valAx>
      <c:spPr>
        <a:noFill/>
        <a:ln>
          <a:noFill/>
        </a:ln>
        <a:effectLst/>
      </c:spPr>
    </c:plotArea>
    <c:plotVisOnly val="1"/>
    <c:dispBlanksAs val="gap"/>
    <c:showDLblsOverMax val="0"/>
  </c:chart>
  <c:spPr>
    <a:noFill/>
    <a:ln w="9525" cap="flat" cmpd="sng" algn="ctr">
      <a:noFill/>
      <a:round/>
    </a:ln>
    <a:effectLst/>
  </c:spPr>
  <c:txPr>
    <a:bodyPr/>
    <a:lstStyle/>
    <a:p>
      <a:pPr>
        <a:defRPr/>
      </a:pPr>
      <a:endParaRPr lang="lv-LV"/>
    </a:p>
  </c:txPr>
  <c:externalData r:id="rId4">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3.5816031224810842E-2"/>
          <c:y val="0.1649483940982244"/>
          <c:w val="0.62369211767081156"/>
          <c:h val="0.73424980950841623"/>
        </c:manualLayout>
      </c:layout>
      <c:barChart>
        <c:barDir val="bar"/>
        <c:grouping val="clustered"/>
        <c:varyColors val="0"/>
        <c:ser>
          <c:idx val="0"/>
          <c:order val="0"/>
          <c:spPr>
            <a:noFill/>
            <a:ln w="25400" cap="flat" cmpd="sng" algn="ctr">
              <a:solidFill>
                <a:schemeClr val="accent1"/>
              </a:solidFill>
              <a:miter lim="800000"/>
            </a:ln>
            <a:effectLst/>
          </c:spPr>
          <c:invertIfNegative val="0"/>
          <c:dPt>
            <c:idx val="0"/>
            <c:invertIfNegative val="0"/>
            <c:bubble3D val="0"/>
            <c:spPr>
              <a:solidFill>
                <a:srgbClr val="00B050"/>
              </a:solidFill>
              <a:ln w="25400" cap="flat" cmpd="sng" algn="ctr">
                <a:solidFill>
                  <a:srgbClr val="00B050"/>
                </a:solidFill>
                <a:miter lim="800000"/>
              </a:ln>
              <a:effectLst/>
            </c:spPr>
            <c:extLst>
              <c:ext xmlns:c16="http://schemas.microsoft.com/office/drawing/2014/chart" uri="{C3380CC4-5D6E-409C-BE32-E72D297353CC}">
                <c16:uniqueId val="{00000001-48ED-4D64-8F58-DBB9F844D2B3}"/>
              </c:ext>
            </c:extLst>
          </c:dPt>
          <c:dPt>
            <c:idx val="1"/>
            <c:invertIfNegative val="0"/>
            <c:bubble3D val="0"/>
            <c:spPr>
              <a:solidFill>
                <a:srgbClr val="92D050"/>
              </a:solidFill>
              <a:ln w="25400" cap="flat" cmpd="sng" algn="ctr">
                <a:solidFill>
                  <a:srgbClr val="92D050"/>
                </a:solidFill>
                <a:miter lim="800000"/>
              </a:ln>
              <a:effectLst/>
            </c:spPr>
            <c:extLst>
              <c:ext xmlns:c16="http://schemas.microsoft.com/office/drawing/2014/chart" uri="{C3380CC4-5D6E-409C-BE32-E72D297353CC}">
                <c16:uniqueId val="{00000003-48ED-4D64-8F58-DBB9F844D2B3}"/>
              </c:ext>
            </c:extLst>
          </c:dPt>
          <c:dPt>
            <c:idx val="2"/>
            <c:invertIfNegative val="0"/>
            <c:bubble3D val="0"/>
            <c:spPr>
              <a:solidFill>
                <a:srgbClr val="00DAD5"/>
              </a:solidFill>
              <a:ln w="25400" cap="flat" cmpd="sng" algn="ctr">
                <a:solidFill>
                  <a:srgbClr val="00DAD5"/>
                </a:solidFill>
                <a:miter lim="800000"/>
              </a:ln>
              <a:effectLst/>
            </c:spPr>
            <c:extLst>
              <c:ext xmlns:c16="http://schemas.microsoft.com/office/drawing/2014/chart" uri="{C3380CC4-5D6E-409C-BE32-E72D297353CC}">
                <c16:uniqueId val="{00000005-48ED-4D64-8F58-DBB9F844D2B3}"/>
              </c:ext>
            </c:extLst>
          </c:dPt>
          <c:dPt>
            <c:idx val="3"/>
            <c:invertIfNegative val="0"/>
            <c:bubble3D val="0"/>
            <c:spPr>
              <a:solidFill>
                <a:schemeClr val="accent2"/>
              </a:solidFill>
              <a:ln w="25400" cap="flat" cmpd="sng" algn="ctr">
                <a:solidFill>
                  <a:schemeClr val="accent2"/>
                </a:solidFill>
                <a:miter lim="800000"/>
              </a:ln>
              <a:effectLst/>
            </c:spPr>
            <c:extLst>
              <c:ext xmlns:c16="http://schemas.microsoft.com/office/drawing/2014/chart" uri="{C3380CC4-5D6E-409C-BE32-E72D297353CC}">
                <c16:uniqueId val="{00000007-48ED-4D64-8F58-DBB9F844D2B3}"/>
              </c:ext>
            </c:extLst>
          </c:dPt>
          <c:dPt>
            <c:idx val="4"/>
            <c:invertIfNegative val="0"/>
            <c:bubble3D val="0"/>
            <c:spPr>
              <a:solidFill>
                <a:srgbClr val="0070C0"/>
              </a:solidFill>
              <a:ln w="25400" cap="flat" cmpd="sng" algn="ctr">
                <a:noFill/>
                <a:miter lim="800000"/>
              </a:ln>
              <a:effectLst/>
            </c:spPr>
            <c:extLst>
              <c:ext xmlns:c16="http://schemas.microsoft.com/office/drawing/2014/chart" uri="{C3380CC4-5D6E-409C-BE32-E72D297353CC}">
                <c16:uniqueId val="{00000009-48ED-4D64-8F58-DBB9F844D2B3}"/>
              </c:ext>
            </c:extLst>
          </c:dPt>
          <c:dLbls>
            <c:dLbl>
              <c:idx val="0"/>
              <c:layout>
                <c:manualLayout>
                  <c:x val="-0.15686274509803921"/>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48ED-4D64-8F58-DBB9F844D2B3}"/>
                </c:ext>
              </c:extLst>
            </c:dLbl>
            <c:dLbl>
              <c:idx val="1"/>
              <c:layout>
                <c:manualLayout>
                  <c:x val="-0.15384615384615385"/>
                  <c:y val="-1.092896174863388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48ED-4D64-8F58-DBB9F844D2B3}"/>
                </c:ext>
              </c:extLst>
            </c:dLbl>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ysClr val="windowText" lastClr="000000"/>
                    </a:solidFill>
                    <a:latin typeface="Verdana" panose="020B0604030504040204" pitchFamily="34" charset="0"/>
                    <a:ea typeface="Verdana" panose="020B0604030504040204" pitchFamily="34" charset="0"/>
                    <a:cs typeface="Times New Roman" panose="02020603050405020304" pitchFamily="18" charset="0"/>
                  </a:defRPr>
                </a:pPr>
                <a:endParaRPr lang="lv-LV"/>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'graf (2)'!$D$5:$H$5</c:f>
              <c:numCache>
                <c:formatCode>#,##0</c:formatCode>
                <c:ptCount val="5"/>
                <c:pt idx="0">
                  <c:v>142293</c:v>
                </c:pt>
                <c:pt idx="1">
                  <c:v>108100</c:v>
                </c:pt>
                <c:pt idx="2">
                  <c:v>7469</c:v>
                </c:pt>
                <c:pt idx="3">
                  <c:v>9310</c:v>
                </c:pt>
                <c:pt idx="4">
                  <c:v>555</c:v>
                </c:pt>
              </c:numCache>
            </c:numRef>
          </c:val>
          <c:extLst>
            <c:ext xmlns:c16="http://schemas.microsoft.com/office/drawing/2014/chart" uri="{C3380CC4-5D6E-409C-BE32-E72D297353CC}">
              <c16:uniqueId val="{0000000A-48ED-4D64-8F58-DBB9F844D2B3}"/>
            </c:ext>
          </c:extLst>
        </c:ser>
        <c:dLbls>
          <c:showLegendKey val="0"/>
          <c:showVal val="0"/>
          <c:showCatName val="0"/>
          <c:showSerName val="0"/>
          <c:showPercent val="0"/>
          <c:showBubbleSize val="0"/>
        </c:dLbls>
        <c:gapWidth val="41"/>
        <c:overlap val="-48"/>
        <c:axId val="196523008"/>
        <c:axId val="196523392"/>
      </c:barChart>
      <c:catAx>
        <c:axId val="196523008"/>
        <c:scaling>
          <c:orientation val="minMax"/>
        </c:scaling>
        <c:delete val="1"/>
        <c:axPos val="l"/>
        <c:majorTickMark val="out"/>
        <c:minorTickMark val="none"/>
        <c:tickLblPos val="nextTo"/>
        <c:crossAx val="196523392"/>
        <c:crosses val="autoZero"/>
        <c:auto val="1"/>
        <c:lblAlgn val="ctr"/>
        <c:lblOffset val="100"/>
        <c:noMultiLvlLbl val="0"/>
      </c:catAx>
      <c:valAx>
        <c:axId val="196523392"/>
        <c:scaling>
          <c:orientation val="minMax"/>
        </c:scaling>
        <c:delete val="1"/>
        <c:axPos val="b"/>
        <c:numFmt formatCode="#,##0" sourceLinked="1"/>
        <c:majorTickMark val="none"/>
        <c:minorTickMark val="none"/>
        <c:tickLblPos val="nextTo"/>
        <c:crossAx val="196523008"/>
        <c:crosses val="autoZero"/>
        <c:crossBetween val="between"/>
      </c:valAx>
      <c:spPr>
        <a:noFill/>
        <a:ln>
          <a:noFill/>
        </a:ln>
        <a:effectLst/>
      </c:spPr>
    </c:plotArea>
    <c:plotVisOnly val="1"/>
    <c:dispBlanksAs val="gap"/>
    <c:showDLblsOverMax val="0"/>
  </c:chart>
  <c:spPr>
    <a:noFill/>
    <a:ln w="9525" cap="flat" cmpd="sng" algn="ctr">
      <a:noFill/>
      <a:round/>
    </a:ln>
    <a:effectLst/>
  </c:spPr>
  <c:txPr>
    <a:bodyPr/>
    <a:lstStyle/>
    <a:p>
      <a:pPr>
        <a:defRPr/>
      </a:pPr>
      <a:endParaRPr lang="lv-LV"/>
    </a:p>
  </c:txPr>
  <c:externalData r:id="rId4">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3.8495188101487311E-2"/>
          <c:y val="2.3809523809523808E-2"/>
          <c:w val="0.71303587051618544"/>
          <c:h val="0.84523809523809523"/>
        </c:manualLayout>
      </c:layout>
      <c:barChart>
        <c:barDir val="bar"/>
        <c:grouping val="clustered"/>
        <c:varyColors val="0"/>
        <c:ser>
          <c:idx val="0"/>
          <c:order val="0"/>
          <c:spPr>
            <a:noFill/>
            <a:ln w="25400" cap="flat" cmpd="sng" algn="ctr">
              <a:solidFill>
                <a:schemeClr val="accent1"/>
              </a:solidFill>
              <a:miter lim="800000"/>
            </a:ln>
            <a:effectLst/>
          </c:spPr>
          <c:invertIfNegative val="0"/>
          <c:dPt>
            <c:idx val="0"/>
            <c:invertIfNegative val="0"/>
            <c:bubble3D val="0"/>
            <c:spPr>
              <a:solidFill>
                <a:srgbClr val="00B050"/>
              </a:solidFill>
              <a:ln w="25400" cap="flat" cmpd="sng" algn="ctr">
                <a:solidFill>
                  <a:srgbClr val="00B050"/>
                </a:solidFill>
                <a:miter lim="800000"/>
              </a:ln>
              <a:effectLst/>
            </c:spPr>
            <c:extLst>
              <c:ext xmlns:c16="http://schemas.microsoft.com/office/drawing/2014/chart" uri="{C3380CC4-5D6E-409C-BE32-E72D297353CC}">
                <c16:uniqueId val="{00000001-AD38-4B6A-AE04-305945D4D920}"/>
              </c:ext>
            </c:extLst>
          </c:dPt>
          <c:dPt>
            <c:idx val="1"/>
            <c:invertIfNegative val="0"/>
            <c:bubble3D val="0"/>
            <c:spPr>
              <a:solidFill>
                <a:srgbClr val="92D050"/>
              </a:solidFill>
              <a:ln w="25400" cap="flat" cmpd="sng" algn="ctr">
                <a:solidFill>
                  <a:srgbClr val="92D050"/>
                </a:solidFill>
                <a:miter lim="800000"/>
              </a:ln>
              <a:effectLst/>
            </c:spPr>
            <c:extLst>
              <c:ext xmlns:c16="http://schemas.microsoft.com/office/drawing/2014/chart" uri="{C3380CC4-5D6E-409C-BE32-E72D297353CC}">
                <c16:uniqueId val="{00000003-AD38-4B6A-AE04-305945D4D920}"/>
              </c:ext>
            </c:extLst>
          </c:dPt>
          <c:dPt>
            <c:idx val="2"/>
            <c:invertIfNegative val="0"/>
            <c:bubble3D val="0"/>
            <c:spPr>
              <a:solidFill>
                <a:srgbClr val="00DAD5"/>
              </a:solidFill>
              <a:ln w="25400" cap="flat" cmpd="sng" algn="ctr">
                <a:solidFill>
                  <a:srgbClr val="00DAD5"/>
                </a:solidFill>
                <a:miter lim="800000"/>
              </a:ln>
              <a:effectLst/>
            </c:spPr>
            <c:extLst>
              <c:ext xmlns:c16="http://schemas.microsoft.com/office/drawing/2014/chart" uri="{C3380CC4-5D6E-409C-BE32-E72D297353CC}">
                <c16:uniqueId val="{00000005-AD38-4B6A-AE04-305945D4D920}"/>
              </c:ext>
            </c:extLst>
          </c:dPt>
          <c:dPt>
            <c:idx val="3"/>
            <c:invertIfNegative val="0"/>
            <c:bubble3D val="0"/>
            <c:spPr>
              <a:solidFill>
                <a:schemeClr val="accent2"/>
              </a:solidFill>
              <a:ln w="25400" cap="flat" cmpd="sng" algn="ctr">
                <a:solidFill>
                  <a:schemeClr val="accent2"/>
                </a:solidFill>
                <a:miter lim="800000"/>
              </a:ln>
              <a:effectLst/>
            </c:spPr>
            <c:extLst>
              <c:ext xmlns:c16="http://schemas.microsoft.com/office/drawing/2014/chart" uri="{C3380CC4-5D6E-409C-BE32-E72D297353CC}">
                <c16:uniqueId val="{00000007-AD38-4B6A-AE04-305945D4D920}"/>
              </c:ext>
            </c:extLst>
          </c:dPt>
          <c:dPt>
            <c:idx val="4"/>
            <c:invertIfNegative val="0"/>
            <c:bubble3D val="0"/>
            <c:spPr>
              <a:solidFill>
                <a:srgbClr val="0070C0"/>
              </a:solidFill>
              <a:ln w="25400" cap="flat" cmpd="sng" algn="ctr">
                <a:noFill/>
                <a:miter lim="800000"/>
              </a:ln>
              <a:effectLst/>
            </c:spPr>
            <c:extLst>
              <c:ext xmlns:c16="http://schemas.microsoft.com/office/drawing/2014/chart" uri="{C3380CC4-5D6E-409C-BE32-E72D297353CC}">
                <c16:uniqueId val="{00000009-AD38-4B6A-AE04-305945D4D920}"/>
              </c:ext>
            </c:extLst>
          </c:dPt>
          <c:dLbls>
            <c:dLbl>
              <c:idx val="0"/>
              <c:layout>
                <c:manualLayout>
                  <c:x val="-0.19247594050743658"/>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AD38-4B6A-AE04-305945D4D920}"/>
                </c:ext>
              </c:extLst>
            </c:dLbl>
            <c:dLbl>
              <c:idx val="1"/>
              <c:layout>
                <c:manualLayout>
                  <c:x val="-0.16447944006999132"/>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AD38-4B6A-AE04-305945D4D920}"/>
                </c:ext>
              </c:extLst>
            </c:dLbl>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ysClr val="windowText" lastClr="000000"/>
                    </a:solidFill>
                    <a:latin typeface="Verdana" panose="020B0604030504040204" pitchFamily="34" charset="0"/>
                    <a:ea typeface="Verdana" panose="020B0604030504040204" pitchFamily="34" charset="0"/>
                    <a:cs typeface="Times New Roman" panose="02020603050405020304" pitchFamily="18" charset="0"/>
                  </a:defRPr>
                </a:pPr>
                <a:endParaRPr lang="lv-LV"/>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'graf (2)'!$D$7:$H$7</c:f>
              <c:numCache>
                <c:formatCode>#,##0</c:formatCode>
                <c:ptCount val="5"/>
                <c:pt idx="0">
                  <c:v>111250</c:v>
                </c:pt>
                <c:pt idx="1">
                  <c:v>82000</c:v>
                </c:pt>
                <c:pt idx="2">
                  <c:v>5810</c:v>
                </c:pt>
                <c:pt idx="3">
                  <c:v>6657</c:v>
                </c:pt>
                <c:pt idx="4">
                  <c:v>618</c:v>
                </c:pt>
              </c:numCache>
            </c:numRef>
          </c:val>
          <c:extLst>
            <c:ext xmlns:c16="http://schemas.microsoft.com/office/drawing/2014/chart" uri="{C3380CC4-5D6E-409C-BE32-E72D297353CC}">
              <c16:uniqueId val="{0000000A-AD38-4B6A-AE04-305945D4D920}"/>
            </c:ext>
          </c:extLst>
        </c:ser>
        <c:dLbls>
          <c:showLegendKey val="0"/>
          <c:showVal val="0"/>
          <c:showCatName val="0"/>
          <c:showSerName val="0"/>
          <c:showPercent val="0"/>
          <c:showBubbleSize val="0"/>
        </c:dLbls>
        <c:gapWidth val="52"/>
        <c:overlap val="-48"/>
        <c:axId val="139342424"/>
        <c:axId val="139342816"/>
      </c:barChart>
      <c:catAx>
        <c:axId val="139342424"/>
        <c:scaling>
          <c:orientation val="minMax"/>
        </c:scaling>
        <c:delete val="1"/>
        <c:axPos val="l"/>
        <c:majorTickMark val="out"/>
        <c:minorTickMark val="none"/>
        <c:tickLblPos val="nextTo"/>
        <c:crossAx val="139342816"/>
        <c:crosses val="autoZero"/>
        <c:auto val="1"/>
        <c:lblAlgn val="ctr"/>
        <c:lblOffset val="100"/>
        <c:noMultiLvlLbl val="0"/>
      </c:catAx>
      <c:valAx>
        <c:axId val="139342816"/>
        <c:scaling>
          <c:orientation val="minMax"/>
        </c:scaling>
        <c:delete val="1"/>
        <c:axPos val="b"/>
        <c:numFmt formatCode="#,##0" sourceLinked="1"/>
        <c:majorTickMark val="none"/>
        <c:minorTickMark val="none"/>
        <c:tickLblPos val="nextTo"/>
        <c:crossAx val="139342424"/>
        <c:crosses val="autoZero"/>
        <c:crossBetween val="between"/>
      </c:valAx>
      <c:spPr>
        <a:noFill/>
        <a:ln>
          <a:noFill/>
        </a:ln>
        <a:effectLst/>
      </c:spPr>
    </c:plotArea>
    <c:plotVisOnly val="1"/>
    <c:dispBlanksAs val="gap"/>
    <c:showDLblsOverMax val="0"/>
  </c:chart>
  <c:spPr>
    <a:noFill/>
    <a:ln w="9525" cap="flat" cmpd="sng" algn="ctr">
      <a:noFill/>
      <a:round/>
    </a:ln>
    <a:effectLst/>
  </c:spPr>
  <c:txPr>
    <a:bodyPr/>
    <a:lstStyle/>
    <a:p>
      <a:pPr>
        <a:defRPr/>
      </a:pPr>
      <a:endParaRPr lang="lv-LV"/>
    </a:p>
  </c:txPr>
  <c:externalData r:id="rId4">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clustered"/>
        <c:varyColors val="0"/>
        <c:ser>
          <c:idx val="0"/>
          <c:order val="0"/>
          <c:tx>
            <c:strRef>
              <c:f>bd_vak_31.12.!$Z$3</c:f>
              <c:strCache>
                <c:ptCount val="1"/>
                <c:pt idx="0">
                  <c:v>b/d skaits perioda beigās</c:v>
                </c:pt>
              </c:strCache>
            </c:strRef>
          </c:tx>
          <c:spPr>
            <a:solidFill>
              <a:srgbClr val="668926"/>
            </a:solidFill>
            <a:ln>
              <a:noFill/>
            </a:ln>
            <a:effectLst/>
          </c:spPr>
          <c:invertIfNegative val="0"/>
          <c:dLbls>
            <c:spPr>
              <a:noFill/>
              <a:ln>
                <a:noFill/>
              </a:ln>
              <a:effectLst/>
            </c:spPr>
            <c:txPr>
              <a:bodyPr rot="-5400000" spcFirstLastPara="1" vertOverflow="ellipsis" wrap="square" lIns="38100" tIns="19050" rIns="38100" bIns="19050" anchor="ctr" anchorCtr="1">
                <a:spAutoFit/>
              </a:bodyPr>
              <a:lstStyle/>
              <a:p>
                <a:pPr>
                  <a:defRPr sz="900" b="1" i="0" u="none" strike="noStrike" kern="1200" baseline="0">
                    <a:solidFill>
                      <a:schemeClr val="bg1"/>
                    </a:solidFill>
                    <a:latin typeface="Verdana" panose="020B0604030504040204" pitchFamily="34" charset="0"/>
                    <a:ea typeface="Verdana" panose="020B0604030504040204" pitchFamily="34" charset="0"/>
                    <a:cs typeface="+mn-cs"/>
                  </a:defRPr>
                </a:pPr>
                <a:endParaRPr lang="lv-LV"/>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bd_vak_31.12.!$AE$2:$AR$2</c:f>
              <c:strCache>
                <c:ptCount val="14"/>
                <c:pt idx="0">
                  <c:v>2008</c:v>
                </c:pt>
                <c:pt idx="1">
                  <c:v>2009</c:v>
                </c:pt>
                <c:pt idx="2">
                  <c:v>2010</c:v>
                </c:pt>
                <c:pt idx="3">
                  <c:v>2011</c:v>
                </c:pt>
                <c:pt idx="4">
                  <c:v>2012</c:v>
                </c:pt>
                <c:pt idx="5">
                  <c:v>2013</c:v>
                </c:pt>
                <c:pt idx="6">
                  <c:v>2014</c:v>
                </c:pt>
                <c:pt idx="7">
                  <c:v>2015</c:v>
                </c:pt>
                <c:pt idx="8">
                  <c:v>2016</c:v>
                </c:pt>
                <c:pt idx="9">
                  <c:v>2017</c:v>
                </c:pt>
                <c:pt idx="10">
                  <c:v>2018</c:v>
                </c:pt>
                <c:pt idx="11">
                  <c:v>2019</c:v>
                </c:pt>
                <c:pt idx="12">
                  <c:v>2020</c:v>
                </c:pt>
                <c:pt idx="13">
                  <c:v>2021.g. 25.JAN*</c:v>
                </c:pt>
              </c:strCache>
            </c:strRef>
          </c:cat>
          <c:val>
            <c:numRef>
              <c:f>bd_vak_31.12.!$AE$3:$AR$3</c:f>
              <c:numCache>
                <c:formatCode>#,##0</c:formatCode>
                <c:ptCount val="14"/>
                <c:pt idx="0">
                  <c:v>76435</c:v>
                </c:pt>
                <c:pt idx="1">
                  <c:v>179235</c:v>
                </c:pt>
                <c:pt idx="2">
                  <c:v>162463</c:v>
                </c:pt>
                <c:pt idx="3">
                  <c:v>130296</c:v>
                </c:pt>
                <c:pt idx="4">
                  <c:v>104052</c:v>
                </c:pt>
                <c:pt idx="5">
                  <c:v>93321</c:v>
                </c:pt>
                <c:pt idx="6">
                  <c:v>82027</c:v>
                </c:pt>
                <c:pt idx="7">
                  <c:v>81780</c:v>
                </c:pt>
                <c:pt idx="8">
                  <c:v>78357</c:v>
                </c:pt>
                <c:pt idx="9">
                  <c:v>63121</c:v>
                </c:pt>
                <c:pt idx="10">
                  <c:v>59588</c:v>
                </c:pt>
                <c:pt idx="11">
                  <c:v>57808</c:v>
                </c:pt>
                <c:pt idx="12">
                  <c:v>69605</c:v>
                </c:pt>
                <c:pt idx="13">
                  <c:v>72411</c:v>
                </c:pt>
              </c:numCache>
            </c:numRef>
          </c:val>
          <c:extLst>
            <c:ext xmlns:c16="http://schemas.microsoft.com/office/drawing/2014/chart" uri="{C3380CC4-5D6E-409C-BE32-E72D297353CC}">
              <c16:uniqueId val="{00000000-860D-4EA0-9A0E-8B821BF0E71C}"/>
            </c:ext>
          </c:extLst>
        </c:ser>
        <c:dLbls>
          <c:showLegendKey val="0"/>
          <c:showVal val="0"/>
          <c:showCatName val="0"/>
          <c:showSerName val="0"/>
          <c:showPercent val="0"/>
          <c:showBubbleSize val="0"/>
        </c:dLbls>
        <c:gapWidth val="24"/>
        <c:axId val="197036416"/>
        <c:axId val="197037984"/>
      </c:barChart>
      <c:lineChart>
        <c:grouping val="standard"/>
        <c:varyColors val="0"/>
        <c:ser>
          <c:idx val="1"/>
          <c:order val="1"/>
          <c:tx>
            <c:strRef>
              <c:f>bd_vak_31.12.!$Z$4</c:f>
              <c:strCache>
                <c:ptCount val="1"/>
                <c:pt idx="0">
                  <c:v>b/d līmenis (%)</c:v>
                </c:pt>
              </c:strCache>
            </c:strRef>
          </c:tx>
          <c:spPr>
            <a:ln w="28575" cap="rnd">
              <a:solidFill>
                <a:schemeClr val="accent2"/>
              </a:solidFill>
              <a:round/>
            </a:ln>
            <a:effectLst/>
          </c:spPr>
          <c:marker>
            <c:symbol val="circle"/>
            <c:size val="5"/>
            <c:spPr>
              <a:solidFill>
                <a:schemeClr val="accent2"/>
              </a:solidFill>
              <a:ln w="9525">
                <a:solidFill>
                  <a:schemeClr val="accent2"/>
                </a:solidFill>
              </a:ln>
              <a:effectLst/>
            </c:spPr>
          </c:marker>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lumMod val="75000"/>
                        <a:lumOff val="25000"/>
                      </a:schemeClr>
                    </a:solidFill>
                    <a:latin typeface="Verdana" panose="020B0604030504040204" pitchFamily="34" charset="0"/>
                    <a:ea typeface="Verdana" panose="020B0604030504040204" pitchFamily="34" charset="0"/>
                    <a:cs typeface="+mn-cs"/>
                  </a:defRPr>
                </a:pPr>
                <a:endParaRPr lang="lv-LV"/>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bd_vak_31.12.!$AE$2:$AR$2</c:f>
              <c:strCache>
                <c:ptCount val="14"/>
                <c:pt idx="0">
                  <c:v>2008</c:v>
                </c:pt>
                <c:pt idx="1">
                  <c:v>2009</c:v>
                </c:pt>
                <c:pt idx="2">
                  <c:v>2010</c:v>
                </c:pt>
                <c:pt idx="3">
                  <c:v>2011</c:v>
                </c:pt>
                <c:pt idx="4">
                  <c:v>2012</c:v>
                </c:pt>
                <c:pt idx="5">
                  <c:v>2013</c:v>
                </c:pt>
                <c:pt idx="6">
                  <c:v>2014</c:v>
                </c:pt>
                <c:pt idx="7">
                  <c:v>2015</c:v>
                </c:pt>
                <c:pt idx="8">
                  <c:v>2016</c:v>
                </c:pt>
                <c:pt idx="9">
                  <c:v>2017</c:v>
                </c:pt>
                <c:pt idx="10">
                  <c:v>2018</c:v>
                </c:pt>
                <c:pt idx="11">
                  <c:v>2019</c:v>
                </c:pt>
                <c:pt idx="12">
                  <c:v>2020</c:v>
                </c:pt>
                <c:pt idx="13">
                  <c:v>2021.g. 25.JAN*</c:v>
                </c:pt>
              </c:strCache>
            </c:strRef>
          </c:cat>
          <c:val>
            <c:numRef>
              <c:f>bd_vak_31.12.!$AE$4:$AR$4</c:f>
              <c:numCache>
                <c:formatCode>0.0</c:formatCode>
                <c:ptCount val="14"/>
                <c:pt idx="0">
                  <c:v>7</c:v>
                </c:pt>
                <c:pt idx="1">
                  <c:v>16</c:v>
                </c:pt>
                <c:pt idx="2" formatCode="General">
                  <c:v>14.3</c:v>
                </c:pt>
                <c:pt idx="3">
                  <c:v>11.5</c:v>
                </c:pt>
                <c:pt idx="4" formatCode="General">
                  <c:v>10.5</c:v>
                </c:pt>
                <c:pt idx="5">
                  <c:v>9.5</c:v>
                </c:pt>
                <c:pt idx="6" formatCode="General">
                  <c:v>8.5</c:v>
                </c:pt>
                <c:pt idx="7" formatCode="General">
                  <c:v>8.6999999999999993</c:v>
                </c:pt>
                <c:pt idx="8" formatCode="General">
                  <c:v>8.4</c:v>
                </c:pt>
                <c:pt idx="9" formatCode="General">
                  <c:v>6.8</c:v>
                </c:pt>
                <c:pt idx="10" formatCode="General">
                  <c:v>6.4</c:v>
                </c:pt>
                <c:pt idx="11" formatCode="General">
                  <c:v>6.2</c:v>
                </c:pt>
                <c:pt idx="12" formatCode="General">
                  <c:v>7.7</c:v>
                </c:pt>
                <c:pt idx="13">
                  <c:v>8</c:v>
                </c:pt>
              </c:numCache>
            </c:numRef>
          </c:val>
          <c:smooth val="0"/>
          <c:extLst>
            <c:ext xmlns:c16="http://schemas.microsoft.com/office/drawing/2014/chart" uri="{C3380CC4-5D6E-409C-BE32-E72D297353CC}">
              <c16:uniqueId val="{00000001-860D-4EA0-9A0E-8B821BF0E71C}"/>
            </c:ext>
          </c:extLst>
        </c:ser>
        <c:dLbls>
          <c:showLegendKey val="0"/>
          <c:showVal val="0"/>
          <c:showCatName val="0"/>
          <c:showSerName val="0"/>
          <c:showPercent val="0"/>
          <c:showBubbleSize val="0"/>
        </c:dLbls>
        <c:marker val="1"/>
        <c:smooth val="0"/>
        <c:axId val="197549880"/>
        <c:axId val="197037592"/>
      </c:lineChart>
      <c:catAx>
        <c:axId val="19754988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ysClr val="windowText" lastClr="000000"/>
                </a:solidFill>
                <a:latin typeface="Verdana" panose="020B0604030504040204" pitchFamily="34" charset="0"/>
                <a:ea typeface="Verdana" panose="020B0604030504040204" pitchFamily="34" charset="0"/>
                <a:cs typeface="+mn-cs"/>
              </a:defRPr>
            </a:pPr>
            <a:endParaRPr lang="lv-LV"/>
          </a:p>
        </c:txPr>
        <c:crossAx val="197037592"/>
        <c:crosses val="autoZero"/>
        <c:auto val="1"/>
        <c:lblAlgn val="ctr"/>
        <c:lblOffset val="100"/>
        <c:noMultiLvlLbl val="0"/>
      </c:catAx>
      <c:valAx>
        <c:axId val="197037592"/>
        <c:scaling>
          <c:orientation val="minMax"/>
        </c:scaling>
        <c:delete val="0"/>
        <c:axPos val="l"/>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Verdana" panose="020B0604030504040204" pitchFamily="34" charset="0"/>
                <a:ea typeface="Verdana" panose="020B0604030504040204" pitchFamily="34" charset="0"/>
                <a:cs typeface="+mn-cs"/>
              </a:defRPr>
            </a:pPr>
            <a:endParaRPr lang="lv-LV"/>
          </a:p>
        </c:txPr>
        <c:crossAx val="197549880"/>
        <c:crosses val="autoZero"/>
        <c:crossBetween val="between"/>
      </c:valAx>
      <c:valAx>
        <c:axId val="197037984"/>
        <c:scaling>
          <c:orientation val="minMax"/>
        </c:scaling>
        <c:delete val="0"/>
        <c:axPos val="r"/>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lv-LV"/>
          </a:p>
        </c:txPr>
        <c:crossAx val="197036416"/>
        <c:crosses val="max"/>
        <c:crossBetween val="between"/>
      </c:valAx>
      <c:catAx>
        <c:axId val="197036416"/>
        <c:scaling>
          <c:orientation val="minMax"/>
        </c:scaling>
        <c:delete val="1"/>
        <c:axPos val="b"/>
        <c:numFmt formatCode="General" sourceLinked="1"/>
        <c:majorTickMark val="none"/>
        <c:minorTickMark val="none"/>
        <c:tickLblPos val="nextTo"/>
        <c:crossAx val="197037984"/>
        <c:crosses val="autoZero"/>
        <c:auto val="1"/>
        <c:lblAlgn val="ctr"/>
        <c:lblOffset val="100"/>
        <c:noMultiLvlLbl val="0"/>
      </c:catAx>
      <c:spPr>
        <a:noFill/>
        <a:ln>
          <a:noFill/>
        </a:ln>
        <a:effectLst/>
      </c:spPr>
    </c:plotArea>
    <c:legend>
      <c:legendPos val="b"/>
      <c:layout>
        <c:manualLayout>
          <c:xMode val="edge"/>
          <c:yMode val="edge"/>
          <c:x val="0.23459746920947858"/>
          <c:y val="0.91357944543323721"/>
          <c:w val="0.51339189857179279"/>
          <c:h val="6.2608688521189712E-2"/>
        </c:manualLayout>
      </c:layout>
      <c:overlay val="0"/>
      <c:spPr>
        <a:noFill/>
        <a:ln>
          <a:noFill/>
        </a:ln>
        <a:effectLst/>
      </c:spPr>
      <c:txPr>
        <a:bodyPr rot="0" spcFirstLastPara="1" vertOverflow="ellipsis" vert="horz" wrap="square" anchor="ctr" anchorCtr="1"/>
        <a:lstStyle/>
        <a:p>
          <a:pPr>
            <a:defRPr sz="1200" b="0" i="0" u="none" strike="noStrike" kern="1200" baseline="0">
              <a:solidFill>
                <a:sysClr val="windowText" lastClr="000000"/>
              </a:solidFill>
              <a:latin typeface="Verdana" panose="020B0604030504040204" pitchFamily="34" charset="0"/>
              <a:ea typeface="Verdana" panose="020B0604030504040204" pitchFamily="34" charset="0"/>
              <a:cs typeface="+mn-cs"/>
            </a:defRPr>
          </a:pPr>
          <a:endParaRPr lang="lv-LV"/>
        </a:p>
      </c:txPr>
    </c:legend>
    <c:plotVisOnly val="1"/>
    <c:dispBlanksAs val="gap"/>
    <c:showDLblsOverMax val="0"/>
  </c:chart>
  <c:spPr>
    <a:noFill/>
    <a:ln>
      <a:noFill/>
    </a:ln>
    <a:effectLst/>
  </c:spPr>
  <c:txPr>
    <a:bodyPr/>
    <a:lstStyle/>
    <a:p>
      <a:pPr>
        <a:defRPr/>
      </a:pPr>
      <a:endParaRPr lang="lv-LV"/>
    </a:p>
  </c:txPr>
  <c:externalData r:id="rId4">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5.8155196968091995E-2"/>
          <c:y val="9.7607711316787138E-2"/>
          <c:w val="0.90723220696067697"/>
          <c:h val="0.6874119641294838"/>
        </c:manualLayout>
      </c:layout>
      <c:barChart>
        <c:barDir val="col"/>
        <c:grouping val="clustered"/>
        <c:varyColors val="0"/>
        <c:ser>
          <c:idx val="0"/>
          <c:order val="0"/>
          <c:tx>
            <c:strRef>
              <c:f>Sheet1!$A$2</c:f>
              <c:strCache>
                <c:ptCount val="1"/>
                <c:pt idx="0">
                  <c:v>Reģistrēto bezdarbnieku skaits perioda beigās</c:v>
                </c:pt>
              </c:strCache>
            </c:strRef>
          </c:tx>
          <c:spPr>
            <a:solidFill>
              <a:srgbClr val="669E4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bg1"/>
                    </a:solidFill>
                    <a:latin typeface="Verdana" panose="020B0604030504040204" pitchFamily="34" charset="0"/>
                    <a:ea typeface="Verdana" panose="020B0604030504040204" pitchFamily="34" charset="0"/>
                    <a:cs typeface="Times New Roman" panose="02020603050405020304" pitchFamily="18" charset="0"/>
                  </a:defRPr>
                </a:pPr>
                <a:endParaRPr lang="lv-LV"/>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Sheet1!$B$1:$M$1</c:f>
              <c:strCache>
                <c:ptCount val="12"/>
                <c:pt idx="0">
                  <c:v>Janvāris</c:v>
                </c:pt>
                <c:pt idx="1">
                  <c:v>Februāris</c:v>
                </c:pt>
                <c:pt idx="2">
                  <c:v>Marts</c:v>
                </c:pt>
                <c:pt idx="3">
                  <c:v>Aprīlis</c:v>
                </c:pt>
                <c:pt idx="4">
                  <c:v>Maijs</c:v>
                </c:pt>
                <c:pt idx="5">
                  <c:v>Jūnijs</c:v>
                </c:pt>
                <c:pt idx="6">
                  <c:v>Jūlijs</c:v>
                </c:pt>
                <c:pt idx="7">
                  <c:v>Augusts</c:v>
                </c:pt>
                <c:pt idx="8">
                  <c:v>Septembris</c:v>
                </c:pt>
                <c:pt idx="9">
                  <c:v>Oktobris</c:v>
                </c:pt>
                <c:pt idx="10">
                  <c:v>Novembris</c:v>
                </c:pt>
                <c:pt idx="11">
                  <c:v>Decembris</c:v>
                </c:pt>
              </c:strCache>
            </c:strRef>
          </c:cat>
          <c:val>
            <c:numRef>
              <c:f>Sheet1!$B$2:$M$2</c:f>
              <c:numCache>
                <c:formatCode>#,##0</c:formatCode>
                <c:ptCount val="12"/>
                <c:pt idx="0">
                  <c:v>58832</c:v>
                </c:pt>
                <c:pt idx="1">
                  <c:v>58247</c:v>
                </c:pt>
                <c:pt idx="2">
                  <c:v>61926</c:v>
                </c:pt>
                <c:pt idx="3">
                  <c:v>72917</c:v>
                </c:pt>
                <c:pt idx="4">
                  <c:v>76440</c:v>
                </c:pt>
                <c:pt idx="5">
                  <c:v>78266</c:v>
                </c:pt>
                <c:pt idx="6">
                  <c:v>77998</c:v>
                </c:pt>
                <c:pt idx="7">
                  <c:v>75013</c:v>
                </c:pt>
                <c:pt idx="8">
                  <c:v>70306</c:v>
                </c:pt>
                <c:pt idx="9">
                  <c:v>67124</c:v>
                </c:pt>
                <c:pt idx="10">
                  <c:v>67518</c:v>
                </c:pt>
                <c:pt idx="11">
                  <c:v>69605</c:v>
                </c:pt>
              </c:numCache>
            </c:numRef>
          </c:val>
          <c:extLst>
            <c:ext xmlns:c16="http://schemas.microsoft.com/office/drawing/2014/chart" uri="{C3380CC4-5D6E-409C-BE32-E72D297353CC}">
              <c16:uniqueId val="{00000000-3AE5-4BC1-AD27-6381802BEB1D}"/>
            </c:ext>
          </c:extLst>
        </c:ser>
        <c:dLbls>
          <c:showLegendKey val="0"/>
          <c:showVal val="0"/>
          <c:showCatName val="0"/>
          <c:showSerName val="0"/>
          <c:showPercent val="0"/>
          <c:showBubbleSize val="0"/>
        </c:dLbls>
        <c:gapWidth val="37"/>
        <c:overlap val="-27"/>
        <c:axId val="749155712"/>
        <c:axId val="749155384"/>
      </c:barChart>
      <c:lineChart>
        <c:grouping val="standard"/>
        <c:varyColors val="0"/>
        <c:ser>
          <c:idx val="1"/>
          <c:order val="1"/>
          <c:tx>
            <c:strRef>
              <c:f>Sheet1!$A$3</c:f>
              <c:strCache>
                <c:ptCount val="1"/>
                <c:pt idx="0">
                  <c:v>Reģistrētā bezdarba līmenis (%)</c:v>
                </c:pt>
              </c:strCache>
            </c:strRef>
          </c:tx>
          <c:spPr>
            <a:ln w="28575" cap="rnd">
              <a:solidFill>
                <a:schemeClr val="accent2"/>
              </a:solidFill>
              <a:round/>
            </a:ln>
            <a:effectLst/>
          </c:spPr>
          <c:marker>
            <c:symbol val="circle"/>
            <c:size val="5"/>
            <c:spPr>
              <a:solidFill>
                <a:schemeClr val="accent2"/>
              </a:solidFill>
              <a:ln w="9525">
                <a:solidFill>
                  <a:schemeClr val="accent2"/>
                </a:solidFill>
              </a:ln>
              <a:effectLst/>
            </c:spPr>
          </c:marker>
          <c:dLbls>
            <c:spPr>
              <a:noFill/>
              <a:ln>
                <a:noFill/>
              </a:ln>
              <a:effectLst/>
            </c:spPr>
            <c:txPr>
              <a:bodyPr rot="0" spcFirstLastPara="1" vertOverflow="ellipsis" vert="horz" wrap="square" lIns="38100" tIns="19050" rIns="38100" bIns="19050" anchor="ctr" anchorCtr="1">
                <a:spAutoFit/>
              </a:bodyPr>
              <a:lstStyle/>
              <a:p>
                <a:pPr>
                  <a:defRPr sz="1200" b="0" i="1" u="none" strike="noStrike" kern="1200" baseline="0">
                    <a:solidFill>
                      <a:schemeClr val="bg2">
                        <a:lumMod val="25000"/>
                      </a:schemeClr>
                    </a:solidFill>
                    <a:latin typeface="Verdana" panose="020B0604030504040204" pitchFamily="34" charset="0"/>
                    <a:ea typeface="Verdana" panose="020B0604030504040204" pitchFamily="34" charset="0"/>
                    <a:cs typeface="Times New Roman" panose="02020603050405020304" pitchFamily="18" charset="0"/>
                  </a:defRPr>
                </a:pPr>
                <a:endParaRPr lang="lv-LV"/>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Sheet1!$B$1:$M$1</c:f>
              <c:strCache>
                <c:ptCount val="12"/>
                <c:pt idx="0">
                  <c:v>Janvāris</c:v>
                </c:pt>
                <c:pt idx="1">
                  <c:v>Februāris</c:v>
                </c:pt>
                <c:pt idx="2">
                  <c:v>Marts</c:v>
                </c:pt>
                <c:pt idx="3">
                  <c:v>Aprīlis</c:v>
                </c:pt>
                <c:pt idx="4">
                  <c:v>Maijs</c:v>
                </c:pt>
                <c:pt idx="5">
                  <c:v>Jūnijs</c:v>
                </c:pt>
                <c:pt idx="6">
                  <c:v>Jūlijs</c:v>
                </c:pt>
                <c:pt idx="7">
                  <c:v>Augusts</c:v>
                </c:pt>
                <c:pt idx="8">
                  <c:v>Septembris</c:v>
                </c:pt>
                <c:pt idx="9">
                  <c:v>Oktobris</c:v>
                </c:pt>
                <c:pt idx="10">
                  <c:v>Novembris</c:v>
                </c:pt>
                <c:pt idx="11">
                  <c:v>Decembris</c:v>
                </c:pt>
              </c:strCache>
            </c:strRef>
          </c:cat>
          <c:val>
            <c:numRef>
              <c:f>Sheet1!$B$3:$M$3</c:f>
              <c:numCache>
                <c:formatCode>General</c:formatCode>
                <c:ptCount val="12"/>
                <c:pt idx="0">
                  <c:v>6.4</c:v>
                </c:pt>
                <c:pt idx="1">
                  <c:v>6.3</c:v>
                </c:pt>
                <c:pt idx="2">
                  <c:v>6.8</c:v>
                </c:pt>
                <c:pt idx="3" formatCode="0.0">
                  <c:v>8</c:v>
                </c:pt>
                <c:pt idx="4">
                  <c:v>8.4</c:v>
                </c:pt>
                <c:pt idx="5">
                  <c:v>8.6</c:v>
                </c:pt>
                <c:pt idx="6">
                  <c:v>8.6</c:v>
                </c:pt>
                <c:pt idx="7">
                  <c:v>8.1999999999999993</c:v>
                </c:pt>
                <c:pt idx="8">
                  <c:v>7.7</c:v>
                </c:pt>
                <c:pt idx="9">
                  <c:v>7.4</c:v>
                </c:pt>
                <c:pt idx="10">
                  <c:v>7.4</c:v>
                </c:pt>
                <c:pt idx="11">
                  <c:v>7.7</c:v>
                </c:pt>
              </c:numCache>
            </c:numRef>
          </c:val>
          <c:smooth val="0"/>
          <c:extLst>
            <c:ext xmlns:c16="http://schemas.microsoft.com/office/drawing/2014/chart" uri="{C3380CC4-5D6E-409C-BE32-E72D297353CC}">
              <c16:uniqueId val="{00000001-3AE5-4BC1-AD27-6381802BEB1D}"/>
            </c:ext>
          </c:extLst>
        </c:ser>
        <c:dLbls>
          <c:showLegendKey val="0"/>
          <c:showVal val="0"/>
          <c:showCatName val="0"/>
          <c:showSerName val="0"/>
          <c:showPercent val="0"/>
          <c:showBubbleSize val="0"/>
        </c:dLbls>
        <c:marker val="1"/>
        <c:smooth val="0"/>
        <c:axId val="749165224"/>
        <c:axId val="749168504"/>
      </c:lineChart>
      <c:catAx>
        <c:axId val="74915571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bg2">
                    <a:lumMod val="25000"/>
                  </a:schemeClr>
                </a:solidFill>
                <a:latin typeface="Verdana" panose="020B0604030504040204" pitchFamily="34" charset="0"/>
                <a:ea typeface="Verdana" panose="020B0604030504040204" pitchFamily="34" charset="0"/>
                <a:cs typeface="Times New Roman" panose="02020603050405020304" pitchFamily="18" charset="0"/>
              </a:defRPr>
            </a:pPr>
            <a:endParaRPr lang="lv-LV"/>
          </a:p>
        </c:txPr>
        <c:crossAx val="749155384"/>
        <c:crosses val="autoZero"/>
        <c:auto val="1"/>
        <c:lblAlgn val="ctr"/>
        <c:lblOffset val="100"/>
        <c:noMultiLvlLbl val="0"/>
      </c:catAx>
      <c:valAx>
        <c:axId val="749155384"/>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ysClr val="windowText" lastClr="000000"/>
                </a:solidFill>
                <a:latin typeface="Verdana" panose="020B0604030504040204" pitchFamily="34" charset="0"/>
                <a:ea typeface="Verdana" panose="020B0604030504040204" pitchFamily="34" charset="0"/>
                <a:cs typeface="Times New Roman" panose="02020603050405020304" pitchFamily="18" charset="0"/>
              </a:defRPr>
            </a:pPr>
            <a:endParaRPr lang="lv-LV"/>
          </a:p>
        </c:txPr>
        <c:crossAx val="749155712"/>
        <c:crosses val="autoZero"/>
        <c:crossBetween val="between"/>
      </c:valAx>
      <c:valAx>
        <c:axId val="749168504"/>
        <c:scaling>
          <c:orientation val="minMax"/>
        </c:scaling>
        <c:delete val="0"/>
        <c:axPos val="r"/>
        <c:numFmt formatCode="General" sourceLinked="1"/>
        <c:majorTickMark val="out"/>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ysClr val="windowText" lastClr="000000"/>
                </a:solidFill>
                <a:latin typeface="Times New Roman" panose="02020603050405020304" pitchFamily="18" charset="0"/>
                <a:ea typeface="+mn-ea"/>
                <a:cs typeface="Times New Roman" panose="02020603050405020304" pitchFamily="18" charset="0"/>
              </a:defRPr>
            </a:pPr>
            <a:endParaRPr lang="lv-LV"/>
          </a:p>
        </c:txPr>
        <c:crossAx val="749165224"/>
        <c:crosses val="max"/>
        <c:crossBetween val="between"/>
      </c:valAx>
      <c:catAx>
        <c:axId val="749165224"/>
        <c:scaling>
          <c:orientation val="minMax"/>
        </c:scaling>
        <c:delete val="1"/>
        <c:axPos val="b"/>
        <c:numFmt formatCode="General" sourceLinked="1"/>
        <c:majorTickMark val="out"/>
        <c:minorTickMark val="none"/>
        <c:tickLblPos val="nextTo"/>
        <c:crossAx val="749168504"/>
        <c:crosses val="autoZero"/>
        <c:auto val="1"/>
        <c:lblAlgn val="ctr"/>
        <c:lblOffset val="100"/>
        <c:noMultiLvlLbl val="0"/>
      </c:catAx>
      <c:spPr>
        <a:noFill/>
        <a:ln>
          <a:noFill/>
        </a:ln>
        <a:effectLst/>
      </c:spPr>
    </c:plotArea>
    <c:legend>
      <c:legendPos val="b"/>
      <c:layout>
        <c:manualLayout>
          <c:xMode val="edge"/>
          <c:yMode val="edge"/>
          <c:x val="0.15316592948804642"/>
          <c:y val="0.90483505614517534"/>
          <c:w val="0.70089994158565294"/>
          <c:h val="5.2979614853221821E-2"/>
        </c:manualLayout>
      </c:layout>
      <c:overlay val="0"/>
      <c:spPr>
        <a:noFill/>
        <a:ln>
          <a:noFill/>
        </a:ln>
        <a:effectLst/>
      </c:spPr>
      <c:txPr>
        <a:bodyPr rot="0" spcFirstLastPara="1" vertOverflow="ellipsis" vert="horz" wrap="square" anchor="ctr" anchorCtr="1"/>
        <a:lstStyle/>
        <a:p>
          <a:pPr>
            <a:defRPr sz="1100" b="0" i="0" u="none" strike="noStrike" kern="1200" baseline="0">
              <a:solidFill>
                <a:sysClr val="windowText" lastClr="000000"/>
              </a:solidFill>
              <a:latin typeface="Verdana" panose="020B0604030504040204" pitchFamily="34" charset="0"/>
              <a:ea typeface="Verdana" panose="020B0604030504040204" pitchFamily="34" charset="0"/>
              <a:cs typeface="Times New Roman" panose="02020603050405020304" pitchFamily="18" charset="0"/>
            </a:defRPr>
          </a:pPr>
          <a:endParaRPr lang="lv-LV"/>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ysClr val="windowText" lastClr="000000"/>
          </a:solidFill>
          <a:latin typeface="Times New Roman" panose="02020603050405020304" pitchFamily="18" charset="0"/>
          <a:cs typeface="Times New Roman" panose="02020603050405020304" pitchFamily="18" charset="0"/>
        </a:defRPr>
      </a:pPr>
      <a:endParaRPr lang="lv-LV"/>
    </a:p>
  </c:txPr>
  <c:externalData r:id="rId4">
    <c:autoUpdate val="0"/>
  </c:externalData>
  <c:userShapes r:id="rId5"/>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3.9773130809039728E-2"/>
          <c:y val="4.2182255255476246E-2"/>
          <c:w val="0.78278111192929145"/>
          <c:h val="0.84113922755706794"/>
        </c:manualLayout>
      </c:layout>
      <c:lineChart>
        <c:grouping val="standard"/>
        <c:varyColors val="0"/>
        <c:ser>
          <c:idx val="0"/>
          <c:order val="0"/>
          <c:tx>
            <c:strRef>
              <c:f>Valmierai!$A$5</c:f>
              <c:strCache>
                <c:ptCount val="1"/>
                <c:pt idx="0">
                  <c:v>Latgales</c:v>
                </c:pt>
              </c:strCache>
            </c:strRef>
          </c:tx>
          <c:spPr>
            <a:ln w="57150">
              <a:solidFill>
                <a:srgbClr val="FF0000"/>
              </a:solidFill>
            </a:ln>
          </c:spPr>
          <c:marker>
            <c:symbol val="none"/>
          </c:marker>
          <c:dLbls>
            <c:dLbl>
              <c:idx val="0"/>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FF69-4D34-AB66-DB699D8723AF}"/>
                </c:ext>
              </c:extLst>
            </c:dLbl>
            <c:dLbl>
              <c:idx val="1"/>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FF69-4D34-AB66-DB699D8723AF}"/>
                </c:ext>
              </c:extLst>
            </c:dLbl>
            <c:dLbl>
              <c:idx val="12"/>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FF69-4D34-AB66-DB699D8723AF}"/>
                </c:ext>
              </c:extLst>
            </c:dLbl>
            <c:spPr>
              <a:solidFill>
                <a:srgbClr val="FF0000"/>
              </a:solidFill>
              <a:ln>
                <a:noFill/>
              </a:ln>
              <a:effectLst/>
            </c:spPr>
            <c:txPr>
              <a:bodyPr/>
              <a:lstStyle/>
              <a:p>
                <a:pPr>
                  <a:defRPr b="1"/>
                </a:pPr>
                <a:endParaRPr lang="lv-LV"/>
              </a:p>
            </c:txPr>
            <c:dLblPos val="ctr"/>
            <c:showLegendKey val="0"/>
            <c:showVal val="0"/>
            <c:showCatName val="0"/>
            <c:showSerName val="0"/>
            <c:showPercent val="0"/>
            <c:showBubbleSize val="0"/>
            <c:extLst>
              <c:ext xmlns:c15="http://schemas.microsoft.com/office/drawing/2012/chart" uri="{CE6537A1-D6FC-4f65-9D91-7224C49458BB}">
                <c15:showLeaderLines val="1"/>
              </c:ext>
            </c:extLst>
          </c:dLbls>
          <c:cat>
            <c:strRef>
              <c:f>Valmierai!$B$2:$N$3</c:f>
              <c:strCache>
                <c:ptCount val="13"/>
                <c:pt idx="0">
                  <c:v>2008</c:v>
                </c:pt>
                <c:pt idx="1">
                  <c:v>2009</c:v>
                </c:pt>
                <c:pt idx="2">
                  <c:v>2010</c:v>
                </c:pt>
                <c:pt idx="3">
                  <c:v>2011</c:v>
                </c:pt>
                <c:pt idx="4">
                  <c:v>2012</c:v>
                </c:pt>
                <c:pt idx="5">
                  <c:v>2013</c:v>
                </c:pt>
                <c:pt idx="6">
                  <c:v>2014</c:v>
                </c:pt>
                <c:pt idx="7">
                  <c:v>2015</c:v>
                </c:pt>
                <c:pt idx="8">
                  <c:v>2016</c:v>
                </c:pt>
                <c:pt idx="9">
                  <c:v>2017</c:v>
                </c:pt>
                <c:pt idx="10">
                  <c:v>2018</c:v>
                </c:pt>
                <c:pt idx="11">
                  <c:v>2019</c:v>
                </c:pt>
                <c:pt idx="12">
                  <c:v>2020</c:v>
                </c:pt>
              </c:strCache>
            </c:strRef>
          </c:cat>
          <c:val>
            <c:numRef>
              <c:f>Valmierai!$B$5:$N$5</c:f>
              <c:numCache>
                <c:formatCode>General</c:formatCode>
                <c:ptCount val="13"/>
                <c:pt idx="0">
                  <c:v>10.8</c:v>
                </c:pt>
                <c:pt idx="1">
                  <c:v>21.1</c:v>
                </c:pt>
                <c:pt idx="2">
                  <c:v>22.3</c:v>
                </c:pt>
                <c:pt idx="3">
                  <c:v>19.8</c:v>
                </c:pt>
                <c:pt idx="4">
                  <c:v>21.1</c:v>
                </c:pt>
                <c:pt idx="5" formatCode="0.0">
                  <c:v>18.8</c:v>
                </c:pt>
                <c:pt idx="6" formatCode="0.0">
                  <c:v>17.8</c:v>
                </c:pt>
                <c:pt idx="7" formatCode="0.0">
                  <c:v>18.100000000000001</c:v>
                </c:pt>
                <c:pt idx="8" formatCode="0.0">
                  <c:v>17.899999999999999</c:v>
                </c:pt>
                <c:pt idx="9" formatCode="0.0">
                  <c:v>15.8</c:v>
                </c:pt>
                <c:pt idx="10" formatCode="0.0">
                  <c:v>14.7</c:v>
                </c:pt>
                <c:pt idx="11" formatCode="0.0">
                  <c:v>13.8</c:v>
                </c:pt>
                <c:pt idx="12" formatCode="0.0">
                  <c:v>15.4</c:v>
                </c:pt>
              </c:numCache>
            </c:numRef>
          </c:val>
          <c:smooth val="1"/>
          <c:extLst>
            <c:ext xmlns:c16="http://schemas.microsoft.com/office/drawing/2014/chart" uri="{C3380CC4-5D6E-409C-BE32-E72D297353CC}">
              <c16:uniqueId val="{00000003-FF69-4D34-AB66-DB699D8723AF}"/>
            </c:ext>
          </c:extLst>
        </c:ser>
        <c:ser>
          <c:idx val="1"/>
          <c:order val="1"/>
          <c:tx>
            <c:strRef>
              <c:f>Valmierai!$A$6</c:f>
              <c:strCache>
                <c:ptCount val="1"/>
                <c:pt idx="0">
                  <c:v>Kurzemes</c:v>
                </c:pt>
              </c:strCache>
            </c:strRef>
          </c:tx>
          <c:spPr>
            <a:ln w="57150">
              <a:solidFill>
                <a:schemeClr val="accent1"/>
              </a:solidFill>
            </a:ln>
          </c:spPr>
          <c:marker>
            <c:symbol val="none"/>
          </c:marker>
          <c:dLbls>
            <c:dLbl>
              <c:idx val="0"/>
              <c:layout>
                <c:manualLayout>
                  <c:x val="-3.5214025975255796E-2"/>
                  <c:y val="2.9584713125812546E-3"/>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FF69-4D34-AB66-DB699D8723AF}"/>
                </c:ext>
              </c:extLst>
            </c:dLbl>
            <c:dLbl>
              <c:idx val="1"/>
              <c:layout>
                <c:manualLayout>
                  <c:x val="-1.4281419122068552E-2"/>
                  <c:y val="4.3613707165109032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FF69-4D34-AB66-DB699D8723AF}"/>
                </c:ext>
              </c:extLst>
            </c:dLbl>
            <c:dLbl>
              <c:idx val="2"/>
              <c:delete val="1"/>
              <c:extLst>
                <c:ext xmlns:c15="http://schemas.microsoft.com/office/drawing/2012/chart" uri="{CE6537A1-D6FC-4f65-9D91-7224C49458BB}"/>
                <c:ext xmlns:c16="http://schemas.microsoft.com/office/drawing/2014/chart" uri="{C3380CC4-5D6E-409C-BE32-E72D297353CC}">
                  <c16:uniqueId val="{00000006-FF69-4D34-AB66-DB699D8723AF}"/>
                </c:ext>
              </c:extLst>
            </c:dLbl>
            <c:dLbl>
              <c:idx val="3"/>
              <c:delete val="1"/>
              <c:extLst>
                <c:ext xmlns:c15="http://schemas.microsoft.com/office/drawing/2012/chart" uri="{CE6537A1-D6FC-4f65-9D91-7224C49458BB}"/>
                <c:ext xmlns:c16="http://schemas.microsoft.com/office/drawing/2014/chart" uri="{C3380CC4-5D6E-409C-BE32-E72D297353CC}">
                  <c16:uniqueId val="{00000007-FF69-4D34-AB66-DB699D8723AF}"/>
                </c:ext>
              </c:extLst>
            </c:dLbl>
            <c:dLbl>
              <c:idx val="4"/>
              <c:delete val="1"/>
              <c:extLst>
                <c:ext xmlns:c15="http://schemas.microsoft.com/office/drawing/2012/chart" uri="{CE6537A1-D6FC-4f65-9D91-7224C49458BB}"/>
                <c:ext xmlns:c16="http://schemas.microsoft.com/office/drawing/2014/chart" uri="{C3380CC4-5D6E-409C-BE32-E72D297353CC}">
                  <c16:uniqueId val="{00000008-FF69-4D34-AB66-DB699D8723AF}"/>
                </c:ext>
              </c:extLst>
            </c:dLbl>
            <c:dLbl>
              <c:idx val="5"/>
              <c:delete val="1"/>
              <c:extLst>
                <c:ext xmlns:c15="http://schemas.microsoft.com/office/drawing/2012/chart" uri="{CE6537A1-D6FC-4f65-9D91-7224C49458BB}"/>
                <c:ext xmlns:c16="http://schemas.microsoft.com/office/drawing/2014/chart" uri="{C3380CC4-5D6E-409C-BE32-E72D297353CC}">
                  <c16:uniqueId val="{00000009-FF69-4D34-AB66-DB699D8723AF}"/>
                </c:ext>
              </c:extLst>
            </c:dLbl>
            <c:dLbl>
              <c:idx val="6"/>
              <c:delete val="1"/>
              <c:extLst>
                <c:ext xmlns:c15="http://schemas.microsoft.com/office/drawing/2012/chart" uri="{CE6537A1-D6FC-4f65-9D91-7224C49458BB}"/>
                <c:ext xmlns:c16="http://schemas.microsoft.com/office/drawing/2014/chart" uri="{C3380CC4-5D6E-409C-BE32-E72D297353CC}">
                  <c16:uniqueId val="{0000000A-FF69-4D34-AB66-DB699D8723AF}"/>
                </c:ext>
              </c:extLst>
            </c:dLbl>
            <c:dLbl>
              <c:idx val="7"/>
              <c:delete val="1"/>
              <c:extLst>
                <c:ext xmlns:c15="http://schemas.microsoft.com/office/drawing/2012/chart" uri="{CE6537A1-D6FC-4f65-9D91-7224C49458BB}"/>
                <c:ext xmlns:c16="http://schemas.microsoft.com/office/drawing/2014/chart" uri="{C3380CC4-5D6E-409C-BE32-E72D297353CC}">
                  <c16:uniqueId val="{0000000B-FF69-4D34-AB66-DB699D8723AF}"/>
                </c:ext>
              </c:extLst>
            </c:dLbl>
            <c:dLbl>
              <c:idx val="8"/>
              <c:delete val="1"/>
              <c:extLst>
                <c:ext xmlns:c15="http://schemas.microsoft.com/office/drawing/2012/chart" uri="{CE6537A1-D6FC-4f65-9D91-7224C49458BB}"/>
                <c:ext xmlns:c16="http://schemas.microsoft.com/office/drawing/2014/chart" uri="{C3380CC4-5D6E-409C-BE32-E72D297353CC}">
                  <c16:uniqueId val="{0000000C-FF69-4D34-AB66-DB699D8723AF}"/>
                </c:ext>
              </c:extLst>
            </c:dLbl>
            <c:dLbl>
              <c:idx val="9"/>
              <c:delete val="1"/>
              <c:extLst>
                <c:ext xmlns:c15="http://schemas.microsoft.com/office/drawing/2012/chart" uri="{CE6537A1-D6FC-4f65-9D91-7224C49458BB}"/>
                <c:ext xmlns:c16="http://schemas.microsoft.com/office/drawing/2014/chart" uri="{C3380CC4-5D6E-409C-BE32-E72D297353CC}">
                  <c16:uniqueId val="{0000000D-FF69-4D34-AB66-DB699D8723AF}"/>
                </c:ext>
              </c:extLst>
            </c:dLbl>
            <c:dLbl>
              <c:idx val="10"/>
              <c:delete val="1"/>
              <c:extLst>
                <c:ext xmlns:c15="http://schemas.microsoft.com/office/drawing/2012/chart" uri="{CE6537A1-D6FC-4f65-9D91-7224C49458BB}"/>
                <c:ext xmlns:c16="http://schemas.microsoft.com/office/drawing/2014/chart" uri="{C3380CC4-5D6E-409C-BE32-E72D297353CC}">
                  <c16:uniqueId val="{0000000E-FF69-4D34-AB66-DB699D8723AF}"/>
                </c:ext>
              </c:extLst>
            </c:dLbl>
            <c:dLbl>
              <c:idx val="11"/>
              <c:delete val="1"/>
              <c:extLst>
                <c:ext xmlns:c15="http://schemas.microsoft.com/office/drawing/2012/chart" uri="{CE6537A1-D6FC-4f65-9D91-7224C49458BB}"/>
                <c:ext xmlns:c16="http://schemas.microsoft.com/office/drawing/2014/chart" uri="{C3380CC4-5D6E-409C-BE32-E72D297353CC}">
                  <c16:uniqueId val="{0000000F-FF69-4D34-AB66-DB699D8723AF}"/>
                </c:ext>
              </c:extLst>
            </c:dLbl>
            <c:dLbl>
              <c:idx val="12"/>
              <c:layout>
                <c:manualLayout>
                  <c:x val="-1.465965824298161E-2"/>
                  <c:y val="-2.015855166849936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0-FF69-4D34-AB66-DB699D8723AF}"/>
                </c:ext>
              </c:extLst>
            </c:dLbl>
            <c:spPr>
              <a:solidFill>
                <a:schemeClr val="tx2">
                  <a:lumMod val="60000"/>
                  <a:lumOff val="40000"/>
                </a:schemeClr>
              </a:solidFill>
              <a:ln>
                <a:noFill/>
              </a:ln>
              <a:effectLst/>
            </c:spPr>
            <c:txPr>
              <a:bodyPr/>
              <a:lstStyle/>
              <a:p>
                <a:pPr>
                  <a:defRPr b="1"/>
                </a:pPr>
                <a:endParaRPr lang="lv-LV"/>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Valmierai!$B$2:$N$3</c:f>
              <c:strCache>
                <c:ptCount val="13"/>
                <c:pt idx="0">
                  <c:v>2008</c:v>
                </c:pt>
                <c:pt idx="1">
                  <c:v>2009</c:v>
                </c:pt>
                <c:pt idx="2">
                  <c:v>2010</c:v>
                </c:pt>
                <c:pt idx="3">
                  <c:v>2011</c:v>
                </c:pt>
                <c:pt idx="4">
                  <c:v>2012</c:v>
                </c:pt>
                <c:pt idx="5">
                  <c:v>2013</c:v>
                </c:pt>
                <c:pt idx="6">
                  <c:v>2014</c:v>
                </c:pt>
                <c:pt idx="7">
                  <c:v>2015</c:v>
                </c:pt>
                <c:pt idx="8">
                  <c:v>2016</c:v>
                </c:pt>
                <c:pt idx="9">
                  <c:v>2017</c:v>
                </c:pt>
                <c:pt idx="10">
                  <c:v>2018</c:v>
                </c:pt>
                <c:pt idx="11">
                  <c:v>2019</c:v>
                </c:pt>
                <c:pt idx="12">
                  <c:v>2020</c:v>
                </c:pt>
              </c:strCache>
            </c:strRef>
          </c:cat>
          <c:val>
            <c:numRef>
              <c:f>Valmierai!$B$6:$N$6</c:f>
              <c:numCache>
                <c:formatCode>General</c:formatCode>
                <c:ptCount val="13"/>
                <c:pt idx="0" formatCode="0.0">
                  <c:v>7.5</c:v>
                </c:pt>
                <c:pt idx="1">
                  <c:v>17.7</c:v>
                </c:pt>
                <c:pt idx="2">
                  <c:v>15.7</c:v>
                </c:pt>
                <c:pt idx="3">
                  <c:v>12.1</c:v>
                </c:pt>
                <c:pt idx="4">
                  <c:v>11.4</c:v>
                </c:pt>
                <c:pt idx="5" formatCode="0.0">
                  <c:v>11.5</c:v>
                </c:pt>
                <c:pt idx="6" formatCode="0.0">
                  <c:v>10.7</c:v>
                </c:pt>
                <c:pt idx="7" formatCode="0.0">
                  <c:v>10.199999999999999</c:v>
                </c:pt>
                <c:pt idx="8" formatCode="0.0">
                  <c:v>10.4</c:v>
                </c:pt>
                <c:pt idx="9" formatCode="0.0">
                  <c:v>7.7</c:v>
                </c:pt>
                <c:pt idx="10" formatCode="0.0">
                  <c:v>7.5</c:v>
                </c:pt>
                <c:pt idx="11" formatCode="0.0">
                  <c:v>7.2</c:v>
                </c:pt>
                <c:pt idx="12" formatCode="0.0">
                  <c:v>8.1999999999999993</c:v>
                </c:pt>
              </c:numCache>
            </c:numRef>
          </c:val>
          <c:smooth val="1"/>
          <c:extLst>
            <c:ext xmlns:c16="http://schemas.microsoft.com/office/drawing/2014/chart" uri="{C3380CC4-5D6E-409C-BE32-E72D297353CC}">
              <c16:uniqueId val="{00000011-FF69-4D34-AB66-DB699D8723AF}"/>
            </c:ext>
          </c:extLst>
        </c:ser>
        <c:ser>
          <c:idx val="2"/>
          <c:order val="2"/>
          <c:tx>
            <c:strRef>
              <c:f>Valmierai!$A$7</c:f>
              <c:strCache>
                <c:ptCount val="1"/>
                <c:pt idx="0">
                  <c:v>Vidzemes</c:v>
                </c:pt>
              </c:strCache>
            </c:strRef>
          </c:tx>
          <c:spPr>
            <a:ln w="57150"/>
          </c:spPr>
          <c:marker>
            <c:symbol val="none"/>
          </c:marker>
          <c:dPt>
            <c:idx val="6"/>
            <c:bubble3D val="0"/>
            <c:extLst>
              <c:ext xmlns:c16="http://schemas.microsoft.com/office/drawing/2014/chart" uri="{C3380CC4-5D6E-409C-BE32-E72D297353CC}">
                <c16:uniqueId val="{00000012-FF69-4D34-AB66-DB699D8723AF}"/>
              </c:ext>
            </c:extLst>
          </c:dPt>
          <c:dLbls>
            <c:dLbl>
              <c:idx val="0"/>
              <c:layout>
                <c:manualLayout>
                  <c:x val="-3.1392843783883601E-2"/>
                  <c:y val="2.9906542056074768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3-FF69-4D34-AB66-DB699D8723AF}"/>
                </c:ext>
              </c:extLst>
            </c:dLbl>
            <c:dLbl>
              <c:idx val="1"/>
              <c:layout>
                <c:manualLayout>
                  <c:x val="-1.4614040653216604E-2"/>
                  <c:y val="-2.866043613707165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4-FF69-4D34-AB66-DB699D8723AF}"/>
                </c:ext>
              </c:extLst>
            </c:dLbl>
            <c:dLbl>
              <c:idx val="2"/>
              <c:delete val="1"/>
              <c:extLst>
                <c:ext xmlns:c15="http://schemas.microsoft.com/office/drawing/2012/chart" uri="{CE6537A1-D6FC-4f65-9D91-7224C49458BB}"/>
                <c:ext xmlns:c16="http://schemas.microsoft.com/office/drawing/2014/chart" uri="{C3380CC4-5D6E-409C-BE32-E72D297353CC}">
                  <c16:uniqueId val="{00000015-FF69-4D34-AB66-DB699D8723AF}"/>
                </c:ext>
              </c:extLst>
            </c:dLbl>
            <c:dLbl>
              <c:idx val="3"/>
              <c:delete val="1"/>
              <c:extLst>
                <c:ext xmlns:c15="http://schemas.microsoft.com/office/drawing/2012/chart" uri="{CE6537A1-D6FC-4f65-9D91-7224C49458BB}"/>
                <c:ext xmlns:c16="http://schemas.microsoft.com/office/drawing/2014/chart" uri="{C3380CC4-5D6E-409C-BE32-E72D297353CC}">
                  <c16:uniqueId val="{00000016-FF69-4D34-AB66-DB699D8723AF}"/>
                </c:ext>
              </c:extLst>
            </c:dLbl>
            <c:dLbl>
              <c:idx val="4"/>
              <c:delete val="1"/>
              <c:extLst>
                <c:ext xmlns:c15="http://schemas.microsoft.com/office/drawing/2012/chart" uri="{CE6537A1-D6FC-4f65-9D91-7224C49458BB}"/>
                <c:ext xmlns:c16="http://schemas.microsoft.com/office/drawing/2014/chart" uri="{C3380CC4-5D6E-409C-BE32-E72D297353CC}">
                  <c16:uniqueId val="{00000017-FF69-4D34-AB66-DB699D8723AF}"/>
                </c:ext>
              </c:extLst>
            </c:dLbl>
            <c:dLbl>
              <c:idx val="5"/>
              <c:delete val="1"/>
              <c:extLst>
                <c:ext xmlns:c15="http://schemas.microsoft.com/office/drawing/2012/chart" uri="{CE6537A1-D6FC-4f65-9D91-7224C49458BB}"/>
                <c:ext xmlns:c16="http://schemas.microsoft.com/office/drawing/2014/chart" uri="{C3380CC4-5D6E-409C-BE32-E72D297353CC}">
                  <c16:uniqueId val="{00000018-FF69-4D34-AB66-DB699D8723AF}"/>
                </c:ext>
              </c:extLst>
            </c:dLbl>
            <c:dLbl>
              <c:idx val="6"/>
              <c:delete val="1"/>
              <c:extLst>
                <c:ext xmlns:c15="http://schemas.microsoft.com/office/drawing/2012/chart" uri="{CE6537A1-D6FC-4f65-9D91-7224C49458BB}"/>
                <c:ext xmlns:c16="http://schemas.microsoft.com/office/drawing/2014/chart" uri="{C3380CC4-5D6E-409C-BE32-E72D297353CC}">
                  <c16:uniqueId val="{00000012-FF69-4D34-AB66-DB699D8723AF}"/>
                </c:ext>
              </c:extLst>
            </c:dLbl>
            <c:dLbl>
              <c:idx val="7"/>
              <c:delete val="1"/>
              <c:extLst>
                <c:ext xmlns:c15="http://schemas.microsoft.com/office/drawing/2012/chart" uri="{CE6537A1-D6FC-4f65-9D91-7224C49458BB}"/>
                <c:ext xmlns:c16="http://schemas.microsoft.com/office/drawing/2014/chart" uri="{C3380CC4-5D6E-409C-BE32-E72D297353CC}">
                  <c16:uniqueId val="{00000019-FF69-4D34-AB66-DB699D8723AF}"/>
                </c:ext>
              </c:extLst>
            </c:dLbl>
            <c:dLbl>
              <c:idx val="8"/>
              <c:delete val="1"/>
              <c:extLst>
                <c:ext xmlns:c15="http://schemas.microsoft.com/office/drawing/2012/chart" uri="{CE6537A1-D6FC-4f65-9D91-7224C49458BB}"/>
                <c:ext xmlns:c16="http://schemas.microsoft.com/office/drawing/2014/chart" uri="{C3380CC4-5D6E-409C-BE32-E72D297353CC}">
                  <c16:uniqueId val="{0000001A-FF69-4D34-AB66-DB699D8723AF}"/>
                </c:ext>
              </c:extLst>
            </c:dLbl>
            <c:dLbl>
              <c:idx val="9"/>
              <c:delete val="1"/>
              <c:extLst>
                <c:ext xmlns:c15="http://schemas.microsoft.com/office/drawing/2012/chart" uri="{CE6537A1-D6FC-4f65-9D91-7224C49458BB}"/>
                <c:ext xmlns:c16="http://schemas.microsoft.com/office/drawing/2014/chart" uri="{C3380CC4-5D6E-409C-BE32-E72D297353CC}">
                  <c16:uniqueId val="{0000001B-FF69-4D34-AB66-DB699D8723AF}"/>
                </c:ext>
              </c:extLst>
            </c:dLbl>
            <c:dLbl>
              <c:idx val="10"/>
              <c:delete val="1"/>
              <c:extLst>
                <c:ext xmlns:c15="http://schemas.microsoft.com/office/drawing/2012/chart" uri="{CE6537A1-D6FC-4f65-9D91-7224C49458BB}"/>
                <c:ext xmlns:c16="http://schemas.microsoft.com/office/drawing/2014/chart" uri="{C3380CC4-5D6E-409C-BE32-E72D297353CC}">
                  <c16:uniqueId val="{0000001C-FF69-4D34-AB66-DB699D8723AF}"/>
                </c:ext>
              </c:extLst>
            </c:dLbl>
            <c:dLbl>
              <c:idx val="11"/>
              <c:delete val="1"/>
              <c:extLst>
                <c:ext xmlns:c15="http://schemas.microsoft.com/office/drawing/2012/chart" uri="{CE6537A1-D6FC-4f65-9D91-7224C49458BB}"/>
                <c:ext xmlns:c16="http://schemas.microsoft.com/office/drawing/2014/chart" uri="{C3380CC4-5D6E-409C-BE32-E72D297353CC}">
                  <c16:uniqueId val="{0000001D-FF69-4D34-AB66-DB699D8723AF}"/>
                </c:ext>
              </c:extLst>
            </c:dLbl>
            <c:dLbl>
              <c:idx val="12"/>
              <c:layout>
                <c:manualLayout>
                  <c:x val="-1.5134283762647097E-2"/>
                  <c:y val="-1.2737248810421195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30-FF69-4D34-AB66-DB699D8723AF}"/>
                </c:ext>
              </c:extLst>
            </c:dLbl>
            <c:spPr>
              <a:solidFill>
                <a:schemeClr val="accent3"/>
              </a:solidFill>
              <a:ln>
                <a:noFill/>
              </a:ln>
              <a:effectLst/>
            </c:spPr>
            <c:txPr>
              <a:bodyPr/>
              <a:lstStyle/>
              <a:p>
                <a:pPr>
                  <a:defRPr b="1"/>
                </a:pPr>
                <a:endParaRPr lang="lv-LV"/>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Valmierai!$B$2:$N$3</c:f>
              <c:strCache>
                <c:ptCount val="13"/>
                <c:pt idx="0">
                  <c:v>2008</c:v>
                </c:pt>
                <c:pt idx="1">
                  <c:v>2009</c:v>
                </c:pt>
                <c:pt idx="2">
                  <c:v>2010</c:v>
                </c:pt>
                <c:pt idx="3">
                  <c:v>2011</c:v>
                </c:pt>
                <c:pt idx="4">
                  <c:v>2012</c:v>
                </c:pt>
                <c:pt idx="5">
                  <c:v>2013</c:v>
                </c:pt>
                <c:pt idx="6">
                  <c:v>2014</c:v>
                </c:pt>
                <c:pt idx="7">
                  <c:v>2015</c:v>
                </c:pt>
                <c:pt idx="8">
                  <c:v>2016</c:v>
                </c:pt>
                <c:pt idx="9">
                  <c:v>2017</c:v>
                </c:pt>
                <c:pt idx="10">
                  <c:v>2018</c:v>
                </c:pt>
                <c:pt idx="11">
                  <c:v>2019</c:v>
                </c:pt>
                <c:pt idx="12">
                  <c:v>2020</c:v>
                </c:pt>
              </c:strCache>
            </c:strRef>
          </c:cat>
          <c:val>
            <c:numRef>
              <c:f>Valmierai!$B$7:$N$7</c:f>
              <c:numCache>
                <c:formatCode>General</c:formatCode>
                <c:ptCount val="13"/>
                <c:pt idx="0">
                  <c:v>7.4</c:v>
                </c:pt>
                <c:pt idx="1">
                  <c:v>17.899999999999999</c:v>
                </c:pt>
                <c:pt idx="2">
                  <c:v>16.2</c:v>
                </c:pt>
                <c:pt idx="3">
                  <c:v>13</c:v>
                </c:pt>
                <c:pt idx="4">
                  <c:v>12.8</c:v>
                </c:pt>
                <c:pt idx="5" formatCode="0.0">
                  <c:v>11.2</c:v>
                </c:pt>
                <c:pt idx="6" formatCode="0.0">
                  <c:v>9.9</c:v>
                </c:pt>
                <c:pt idx="7" formatCode="0.0">
                  <c:v>9</c:v>
                </c:pt>
                <c:pt idx="8" formatCode="0.0">
                  <c:v>9.1999999999999993</c:v>
                </c:pt>
                <c:pt idx="9" formatCode="0.0">
                  <c:v>7.5</c:v>
                </c:pt>
                <c:pt idx="10" formatCode="0.0">
                  <c:v>6.4</c:v>
                </c:pt>
                <c:pt idx="11" formatCode="0.0">
                  <c:v>5.9</c:v>
                </c:pt>
                <c:pt idx="12" formatCode="0.0">
                  <c:v>7.6</c:v>
                </c:pt>
              </c:numCache>
            </c:numRef>
          </c:val>
          <c:smooth val="1"/>
          <c:extLst>
            <c:ext xmlns:c16="http://schemas.microsoft.com/office/drawing/2014/chart" uri="{C3380CC4-5D6E-409C-BE32-E72D297353CC}">
              <c16:uniqueId val="{0000001E-FF69-4D34-AB66-DB699D8723AF}"/>
            </c:ext>
          </c:extLst>
        </c:ser>
        <c:ser>
          <c:idx val="3"/>
          <c:order val="3"/>
          <c:tx>
            <c:strRef>
              <c:f>Valmierai!$A$8</c:f>
              <c:strCache>
                <c:ptCount val="1"/>
                <c:pt idx="0">
                  <c:v>Zemgales</c:v>
                </c:pt>
              </c:strCache>
            </c:strRef>
          </c:tx>
          <c:spPr>
            <a:ln w="57150"/>
          </c:spPr>
          <c:marker>
            <c:symbol val="none"/>
          </c:marker>
          <c:dLbls>
            <c:dLbl>
              <c:idx val="0"/>
              <c:layout>
                <c:manualLayout>
                  <c:x val="-2.2947985568250156E-2"/>
                  <c:y val="-2.1183800623052959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F-FF69-4D34-AB66-DB699D8723AF}"/>
                </c:ext>
              </c:extLst>
            </c:dLbl>
            <c:dLbl>
              <c:idx val="1"/>
              <c:layout>
                <c:manualLayout>
                  <c:x val="-1.1188334809020763E-2"/>
                  <c:y val="9.9688473520249E-3"/>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0-FF69-4D34-AB66-DB699D8723AF}"/>
                </c:ext>
              </c:extLst>
            </c:dLbl>
            <c:dLbl>
              <c:idx val="2"/>
              <c:delete val="1"/>
              <c:extLst>
                <c:ext xmlns:c15="http://schemas.microsoft.com/office/drawing/2012/chart" uri="{CE6537A1-D6FC-4f65-9D91-7224C49458BB}"/>
                <c:ext xmlns:c16="http://schemas.microsoft.com/office/drawing/2014/chart" uri="{C3380CC4-5D6E-409C-BE32-E72D297353CC}">
                  <c16:uniqueId val="{00000021-FF69-4D34-AB66-DB699D8723AF}"/>
                </c:ext>
              </c:extLst>
            </c:dLbl>
            <c:dLbl>
              <c:idx val="3"/>
              <c:delete val="1"/>
              <c:extLst>
                <c:ext xmlns:c15="http://schemas.microsoft.com/office/drawing/2012/chart" uri="{CE6537A1-D6FC-4f65-9D91-7224C49458BB}"/>
                <c:ext xmlns:c16="http://schemas.microsoft.com/office/drawing/2014/chart" uri="{C3380CC4-5D6E-409C-BE32-E72D297353CC}">
                  <c16:uniqueId val="{00000022-FF69-4D34-AB66-DB699D8723AF}"/>
                </c:ext>
              </c:extLst>
            </c:dLbl>
            <c:dLbl>
              <c:idx val="4"/>
              <c:delete val="1"/>
              <c:extLst>
                <c:ext xmlns:c15="http://schemas.microsoft.com/office/drawing/2012/chart" uri="{CE6537A1-D6FC-4f65-9D91-7224C49458BB}"/>
                <c:ext xmlns:c16="http://schemas.microsoft.com/office/drawing/2014/chart" uri="{C3380CC4-5D6E-409C-BE32-E72D297353CC}">
                  <c16:uniqueId val="{00000023-FF69-4D34-AB66-DB699D8723AF}"/>
                </c:ext>
              </c:extLst>
            </c:dLbl>
            <c:dLbl>
              <c:idx val="5"/>
              <c:delete val="1"/>
              <c:extLst>
                <c:ext xmlns:c15="http://schemas.microsoft.com/office/drawing/2012/chart" uri="{CE6537A1-D6FC-4f65-9D91-7224C49458BB}"/>
                <c:ext xmlns:c16="http://schemas.microsoft.com/office/drawing/2014/chart" uri="{C3380CC4-5D6E-409C-BE32-E72D297353CC}">
                  <c16:uniqueId val="{00000024-FF69-4D34-AB66-DB699D8723AF}"/>
                </c:ext>
              </c:extLst>
            </c:dLbl>
            <c:dLbl>
              <c:idx val="6"/>
              <c:delete val="1"/>
              <c:extLst>
                <c:ext xmlns:c15="http://schemas.microsoft.com/office/drawing/2012/chart" uri="{CE6537A1-D6FC-4f65-9D91-7224C49458BB}"/>
                <c:ext xmlns:c16="http://schemas.microsoft.com/office/drawing/2014/chart" uri="{C3380CC4-5D6E-409C-BE32-E72D297353CC}">
                  <c16:uniqueId val="{00000025-FF69-4D34-AB66-DB699D8723AF}"/>
                </c:ext>
              </c:extLst>
            </c:dLbl>
            <c:dLbl>
              <c:idx val="7"/>
              <c:delete val="1"/>
              <c:extLst>
                <c:ext xmlns:c15="http://schemas.microsoft.com/office/drawing/2012/chart" uri="{CE6537A1-D6FC-4f65-9D91-7224C49458BB}"/>
                <c:ext xmlns:c16="http://schemas.microsoft.com/office/drawing/2014/chart" uri="{C3380CC4-5D6E-409C-BE32-E72D297353CC}">
                  <c16:uniqueId val="{00000026-FF69-4D34-AB66-DB699D8723AF}"/>
                </c:ext>
              </c:extLst>
            </c:dLbl>
            <c:dLbl>
              <c:idx val="8"/>
              <c:delete val="1"/>
              <c:extLst>
                <c:ext xmlns:c15="http://schemas.microsoft.com/office/drawing/2012/chart" uri="{CE6537A1-D6FC-4f65-9D91-7224C49458BB}"/>
                <c:ext xmlns:c16="http://schemas.microsoft.com/office/drawing/2014/chart" uri="{C3380CC4-5D6E-409C-BE32-E72D297353CC}">
                  <c16:uniqueId val="{00000027-FF69-4D34-AB66-DB699D8723AF}"/>
                </c:ext>
              </c:extLst>
            </c:dLbl>
            <c:dLbl>
              <c:idx val="9"/>
              <c:delete val="1"/>
              <c:extLst>
                <c:ext xmlns:c15="http://schemas.microsoft.com/office/drawing/2012/chart" uri="{CE6537A1-D6FC-4f65-9D91-7224C49458BB}"/>
                <c:ext xmlns:c16="http://schemas.microsoft.com/office/drawing/2014/chart" uri="{C3380CC4-5D6E-409C-BE32-E72D297353CC}">
                  <c16:uniqueId val="{00000028-FF69-4D34-AB66-DB699D8723AF}"/>
                </c:ext>
              </c:extLst>
            </c:dLbl>
            <c:dLbl>
              <c:idx val="10"/>
              <c:delete val="1"/>
              <c:extLst>
                <c:ext xmlns:c15="http://schemas.microsoft.com/office/drawing/2012/chart" uri="{CE6537A1-D6FC-4f65-9D91-7224C49458BB}"/>
                <c:ext xmlns:c16="http://schemas.microsoft.com/office/drawing/2014/chart" uri="{C3380CC4-5D6E-409C-BE32-E72D297353CC}">
                  <c16:uniqueId val="{00000029-FF69-4D34-AB66-DB699D8723AF}"/>
                </c:ext>
              </c:extLst>
            </c:dLbl>
            <c:dLbl>
              <c:idx val="11"/>
              <c:delete val="1"/>
              <c:extLst>
                <c:ext xmlns:c15="http://schemas.microsoft.com/office/drawing/2012/chart" uri="{CE6537A1-D6FC-4f65-9D91-7224C49458BB}"/>
                <c:ext xmlns:c16="http://schemas.microsoft.com/office/drawing/2014/chart" uri="{C3380CC4-5D6E-409C-BE32-E72D297353CC}">
                  <c16:uniqueId val="{0000002A-FF69-4D34-AB66-DB699D8723AF}"/>
                </c:ext>
              </c:extLst>
            </c:dLbl>
            <c:dLbl>
              <c:idx val="12"/>
              <c:layout>
                <c:manualLayout>
                  <c:x val="-1.4508339236267629E-2"/>
                  <c:y val="1.3707165109034176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B-FF69-4D34-AB66-DB699D8723AF}"/>
                </c:ext>
              </c:extLst>
            </c:dLbl>
            <c:spPr>
              <a:solidFill>
                <a:schemeClr val="accent4">
                  <a:lumMod val="60000"/>
                  <a:lumOff val="40000"/>
                </a:schemeClr>
              </a:solidFill>
              <a:ln>
                <a:noFill/>
              </a:ln>
              <a:effectLst/>
            </c:spPr>
            <c:txPr>
              <a:bodyPr/>
              <a:lstStyle/>
              <a:p>
                <a:pPr>
                  <a:defRPr b="1"/>
                </a:pPr>
                <a:endParaRPr lang="lv-LV"/>
              </a:p>
            </c:txPr>
            <c:dLblPos val="l"/>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Valmierai!$B$2:$N$3</c:f>
              <c:strCache>
                <c:ptCount val="13"/>
                <c:pt idx="0">
                  <c:v>2008</c:v>
                </c:pt>
                <c:pt idx="1">
                  <c:v>2009</c:v>
                </c:pt>
                <c:pt idx="2">
                  <c:v>2010</c:v>
                </c:pt>
                <c:pt idx="3">
                  <c:v>2011</c:v>
                </c:pt>
                <c:pt idx="4">
                  <c:v>2012</c:v>
                </c:pt>
                <c:pt idx="5">
                  <c:v>2013</c:v>
                </c:pt>
                <c:pt idx="6">
                  <c:v>2014</c:v>
                </c:pt>
                <c:pt idx="7">
                  <c:v>2015</c:v>
                </c:pt>
                <c:pt idx="8">
                  <c:v>2016</c:v>
                </c:pt>
                <c:pt idx="9">
                  <c:v>2017</c:v>
                </c:pt>
                <c:pt idx="10">
                  <c:v>2018</c:v>
                </c:pt>
                <c:pt idx="11">
                  <c:v>2019</c:v>
                </c:pt>
                <c:pt idx="12">
                  <c:v>2020</c:v>
                </c:pt>
              </c:strCache>
            </c:strRef>
          </c:cat>
          <c:val>
            <c:numRef>
              <c:f>Valmierai!$B$8:$N$8</c:f>
              <c:numCache>
                <c:formatCode>General</c:formatCode>
                <c:ptCount val="13"/>
                <c:pt idx="0">
                  <c:v>7.6</c:v>
                </c:pt>
                <c:pt idx="1">
                  <c:v>17.8</c:v>
                </c:pt>
                <c:pt idx="2">
                  <c:v>15.8</c:v>
                </c:pt>
                <c:pt idx="3">
                  <c:v>12.7</c:v>
                </c:pt>
                <c:pt idx="4">
                  <c:v>11.7</c:v>
                </c:pt>
                <c:pt idx="5" formatCode="0.0">
                  <c:v>9.8000000000000007</c:v>
                </c:pt>
                <c:pt idx="6" formatCode="0.0">
                  <c:v>8.3000000000000007</c:v>
                </c:pt>
                <c:pt idx="7" formatCode="0.0">
                  <c:v>7.9</c:v>
                </c:pt>
                <c:pt idx="8" formatCode="0.0">
                  <c:v>8.1999999999999993</c:v>
                </c:pt>
                <c:pt idx="9" formatCode="0.0">
                  <c:v>6.5</c:v>
                </c:pt>
                <c:pt idx="10" formatCode="0.0">
                  <c:v>6.2</c:v>
                </c:pt>
                <c:pt idx="11" formatCode="0.0">
                  <c:v>6.3</c:v>
                </c:pt>
                <c:pt idx="12" formatCode="0.0">
                  <c:v>7.3</c:v>
                </c:pt>
              </c:numCache>
            </c:numRef>
          </c:val>
          <c:smooth val="1"/>
          <c:extLst>
            <c:ext xmlns:c16="http://schemas.microsoft.com/office/drawing/2014/chart" uri="{C3380CC4-5D6E-409C-BE32-E72D297353CC}">
              <c16:uniqueId val="{0000002C-FF69-4D34-AB66-DB699D8723AF}"/>
            </c:ext>
          </c:extLst>
        </c:ser>
        <c:ser>
          <c:idx val="4"/>
          <c:order val="4"/>
          <c:tx>
            <c:strRef>
              <c:f>Valmierai!$A$9</c:f>
              <c:strCache>
                <c:ptCount val="1"/>
                <c:pt idx="0">
                  <c:v>Rīgas</c:v>
                </c:pt>
              </c:strCache>
            </c:strRef>
          </c:tx>
          <c:spPr>
            <a:ln w="57150">
              <a:prstDash val="sysDash"/>
            </a:ln>
          </c:spPr>
          <c:marker>
            <c:symbol val="none"/>
          </c:marker>
          <c:dLbls>
            <c:dLbl>
              <c:idx val="0"/>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D-FF69-4D34-AB66-DB699D8723AF}"/>
                </c:ext>
              </c:extLst>
            </c:dLbl>
            <c:dLbl>
              <c:idx val="12"/>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E-FF69-4D34-AB66-DB699D8723AF}"/>
                </c:ext>
              </c:extLst>
            </c:dLbl>
            <c:spPr>
              <a:solidFill>
                <a:srgbClr val="46AAC5"/>
              </a:solidFill>
              <a:ln>
                <a:noFill/>
              </a:ln>
              <a:effectLst/>
            </c:spPr>
            <c:txPr>
              <a:bodyPr/>
              <a:lstStyle/>
              <a:p>
                <a:pPr>
                  <a:defRPr b="1"/>
                </a:pPr>
                <a:endParaRPr lang="lv-LV"/>
              </a:p>
            </c:txPr>
            <c:dLblPos val="ctr"/>
            <c:showLegendKey val="0"/>
            <c:showVal val="0"/>
            <c:showCatName val="0"/>
            <c:showSerName val="0"/>
            <c:showPercent val="0"/>
            <c:showBubbleSize val="0"/>
            <c:extLst>
              <c:ext xmlns:c15="http://schemas.microsoft.com/office/drawing/2012/chart" uri="{CE6537A1-D6FC-4f65-9D91-7224C49458BB}">
                <c15:showLeaderLines val="1"/>
              </c:ext>
            </c:extLst>
          </c:dLbls>
          <c:cat>
            <c:strRef>
              <c:f>Valmierai!$B$2:$N$3</c:f>
              <c:strCache>
                <c:ptCount val="13"/>
                <c:pt idx="0">
                  <c:v>2008</c:v>
                </c:pt>
                <c:pt idx="1">
                  <c:v>2009</c:v>
                </c:pt>
                <c:pt idx="2">
                  <c:v>2010</c:v>
                </c:pt>
                <c:pt idx="3">
                  <c:v>2011</c:v>
                </c:pt>
                <c:pt idx="4">
                  <c:v>2012</c:v>
                </c:pt>
                <c:pt idx="5">
                  <c:v>2013</c:v>
                </c:pt>
                <c:pt idx="6">
                  <c:v>2014</c:v>
                </c:pt>
                <c:pt idx="7">
                  <c:v>2015</c:v>
                </c:pt>
                <c:pt idx="8">
                  <c:v>2016</c:v>
                </c:pt>
                <c:pt idx="9">
                  <c:v>2017</c:v>
                </c:pt>
                <c:pt idx="10">
                  <c:v>2018</c:v>
                </c:pt>
                <c:pt idx="11">
                  <c:v>2019</c:v>
                </c:pt>
                <c:pt idx="12">
                  <c:v>2020</c:v>
                </c:pt>
              </c:strCache>
            </c:strRef>
          </c:cat>
          <c:val>
            <c:numRef>
              <c:f>Valmierai!$B$9:$N$9</c:f>
              <c:numCache>
                <c:formatCode>General</c:formatCode>
                <c:ptCount val="13"/>
                <c:pt idx="0">
                  <c:v>5.5</c:v>
                </c:pt>
                <c:pt idx="1">
                  <c:v>13.2</c:v>
                </c:pt>
                <c:pt idx="2">
                  <c:v>10.9</c:v>
                </c:pt>
                <c:pt idx="3">
                  <c:v>8.3000000000000007</c:v>
                </c:pt>
                <c:pt idx="4">
                  <c:v>6.8</c:v>
                </c:pt>
                <c:pt idx="5" formatCode="0.0">
                  <c:v>6</c:v>
                </c:pt>
                <c:pt idx="6" formatCode="0.0">
                  <c:v>5.2</c:v>
                </c:pt>
                <c:pt idx="7" formatCode="0.0">
                  <c:v>5.2</c:v>
                </c:pt>
                <c:pt idx="8" formatCode="0.0">
                  <c:v>5.3</c:v>
                </c:pt>
                <c:pt idx="9" formatCode="0.0">
                  <c:v>4.3</c:v>
                </c:pt>
                <c:pt idx="10" formatCode="0.0">
                  <c:v>4.2</c:v>
                </c:pt>
                <c:pt idx="11" formatCode="0.0">
                  <c:v>4.3</c:v>
                </c:pt>
                <c:pt idx="12" formatCode="0.0">
                  <c:v>5.8</c:v>
                </c:pt>
              </c:numCache>
            </c:numRef>
          </c:val>
          <c:smooth val="1"/>
          <c:extLst>
            <c:ext xmlns:c16="http://schemas.microsoft.com/office/drawing/2014/chart" uri="{C3380CC4-5D6E-409C-BE32-E72D297353CC}">
              <c16:uniqueId val="{0000002F-FF69-4D34-AB66-DB699D8723AF}"/>
            </c:ext>
          </c:extLst>
        </c:ser>
        <c:dLbls>
          <c:dLblPos val="ctr"/>
          <c:showLegendKey val="0"/>
          <c:showVal val="1"/>
          <c:showCatName val="0"/>
          <c:showSerName val="0"/>
          <c:showPercent val="0"/>
          <c:showBubbleSize val="0"/>
        </c:dLbls>
        <c:smooth val="0"/>
        <c:axId val="84932480"/>
        <c:axId val="84934016"/>
      </c:lineChart>
      <c:catAx>
        <c:axId val="84932480"/>
        <c:scaling>
          <c:orientation val="minMax"/>
        </c:scaling>
        <c:delete val="0"/>
        <c:axPos val="b"/>
        <c:numFmt formatCode="General" sourceLinked="0"/>
        <c:majorTickMark val="out"/>
        <c:minorTickMark val="none"/>
        <c:tickLblPos val="nextTo"/>
        <c:crossAx val="84934016"/>
        <c:crosses val="autoZero"/>
        <c:auto val="1"/>
        <c:lblAlgn val="ctr"/>
        <c:lblOffset val="100"/>
        <c:noMultiLvlLbl val="0"/>
      </c:catAx>
      <c:valAx>
        <c:axId val="84934016"/>
        <c:scaling>
          <c:orientation val="minMax"/>
          <c:max val="22.5"/>
          <c:min val="3"/>
        </c:scaling>
        <c:delete val="0"/>
        <c:axPos val="l"/>
        <c:numFmt formatCode="General" sourceLinked="1"/>
        <c:majorTickMark val="out"/>
        <c:minorTickMark val="none"/>
        <c:tickLblPos val="nextTo"/>
        <c:txPr>
          <a:bodyPr/>
          <a:lstStyle/>
          <a:p>
            <a:pPr>
              <a:defRPr sz="900"/>
            </a:pPr>
            <a:endParaRPr lang="lv-LV"/>
          </a:p>
        </c:txPr>
        <c:crossAx val="84932480"/>
        <c:crosses val="autoZero"/>
        <c:crossBetween val="between"/>
      </c:valAx>
    </c:plotArea>
    <c:legend>
      <c:legendPos val="r"/>
      <c:layout>
        <c:manualLayout>
          <c:xMode val="edge"/>
          <c:yMode val="edge"/>
          <c:x val="0.87065175658069971"/>
          <c:y val="6.6127583505202606E-2"/>
          <c:w val="0.12618246362469876"/>
          <c:h val="0.7365463561639658"/>
        </c:manualLayout>
      </c:layout>
      <c:overlay val="0"/>
      <c:txPr>
        <a:bodyPr/>
        <a:lstStyle/>
        <a:p>
          <a:pPr>
            <a:defRPr b="1"/>
          </a:pPr>
          <a:endParaRPr lang="lv-LV"/>
        </a:p>
      </c:txPr>
    </c:legend>
    <c:plotVisOnly val="1"/>
    <c:dispBlanksAs val="gap"/>
    <c:showDLblsOverMax val="0"/>
  </c:chart>
  <c:spPr>
    <a:ln>
      <a:noFill/>
    </a:ln>
  </c:spPr>
  <c:txPr>
    <a:bodyPr/>
    <a:lstStyle/>
    <a:p>
      <a:pPr>
        <a:defRPr>
          <a:latin typeface="Verdana" panose="020B0604030504040204" pitchFamily="34" charset="0"/>
          <a:ea typeface="Verdana" panose="020B0604030504040204" pitchFamily="34" charset="0"/>
        </a:defRPr>
      </a:pPr>
      <a:endParaRPr lang="lv-LV"/>
    </a:p>
  </c:txPr>
  <c:externalData r:id="rId2">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2288245651620167"/>
          <c:y val="3.1870104766247659E-2"/>
          <c:w val="0.86060650128322747"/>
          <c:h val="0.85558486840407133"/>
        </c:manualLayout>
      </c:layout>
      <c:barChart>
        <c:barDir val="bar"/>
        <c:grouping val="stacked"/>
        <c:varyColors val="0"/>
        <c:ser>
          <c:idx val="0"/>
          <c:order val="0"/>
          <c:tx>
            <c:strRef>
              <c:f>bd_vak_31.12.!$A$4</c:f>
              <c:strCache>
                <c:ptCount val="1"/>
                <c:pt idx="0">
                  <c:v>Rīgas reģions</c:v>
                </c:pt>
              </c:strCache>
            </c:strRef>
          </c:tx>
          <c:spPr>
            <a:solidFill>
              <a:schemeClr val="accent1"/>
            </a:solidFill>
            <a:ln>
              <a:noFill/>
            </a:ln>
            <a:effectLst/>
          </c:spPr>
          <c:invertIfNegative val="0"/>
          <c:dLbls>
            <c:spPr>
              <a:noFill/>
              <a:ln>
                <a:noFill/>
              </a:ln>
              <a:effectLst/>
            </c:spPr>
            <c:txPr>
              <a:bodyPr rot="0" spcFirstLastPara="1" vertOverflow="ellipsis" vert="horz" wrap="square" anchor="ctr" anchorCtr="1"/>
              <a:lstStyle/>
              <a:p>
                <a:pPr>
                  <a:defRPr sz="900" b="0" i="0" u="none" strike="noStrike" kern="1200" baseline="0">
                    <a:solidFill>
                      <a:schemeClr val="tx1"/>
                    </a:solidFill>
                    <a:latin typeface="Verdana" panose="020B0604030504040204" pitchFamily="34" charset="0"/>
                    <a:ea typeface="Verdana" panose="020B0604030504040204" pitchFamily="34" charset="0"/>
                    <a:cs typeface="Times New Roman" panose="02020603050405020304" pitchFamily="18" charset="0"/>
                  </a:defRPr>
                </a:pPr>
                <a:endParaRPr lang="lv-LV"/>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bd_vak_31.12.!$F$3:$S$3</c:f>
              <c:strCache>
                <c:ptCount val="14"/>
                <c:pt idx="0">
                  <c:v>2008</c:v>
                </c:pt>
                <c:pt idx="1">
                  <c:v>2009</c:v>
                </c:pt>
                <c:pt idx="2">
                  <c:v>2010</c:v>
                </c:pt>
                <c:pt idx="3">
                  <c:v>2011</c:v>
                </c:pt>
                <c:pt idx="4">
                  <c:v>2012</c:v>
                </c:pt>
                <c:pt idx="5">
                  <c:v>2013</c:v>
                </c:pt>
                <c:pt idx="6">
                  <c:v>2014</c:v>
                </c:pt>
                <c:pt idx="7">
                  <c:v>2015</c:v>
                </c:pt>
                <c:pt idx="8">
                  <c:v>2016</c:v>
                </c:pt>
                <c:pt idx="9">
                  <c:v>2017</c:v>
                </c:pt>
                <c:pt idx="10">
                  <c:v>2018</c:v>
                </c:pt>
                <c:pt idx="11">
                  <c:v>2019</c:v>
                </c:pt>
                <c:pt idx="12">
                  <c:v>2020</c:v>
                </c:pt>
                <c:pt idx="13">
                  <c:v>2021.g. 25.JAN*</c:v>
                </c:pt>
              </c:strCache>
            </c:strRef>
          </c:cat>
          <c:val>
            <c:numRef>
              <c:f>bd_vak_31.12.!$F$4:$S$4</c:f>
              <c:numCache>
                <c:formatCode>#,##0</c:formatCode>
                <c:ptCount val="14"/>
                <c:pt idx="0">
                  <c:v>30435</c:v>
                </c:pt>
                <c:pt idx="1">
                  <c:v>74610</c:v>
                </c:pt>
                <c:pt idx="2">
                  <c:v>62536</c:v>
                </c:pt>
                <c:pt idx="3">
                  <c:v>47725</c:v>
                </c:pt>
                <c:pt idx="4">
                  <c:v>34652</c:v>
                </c:pt>
                <c:pt idx="5">
                  <c:v>30277</c:v>
                </c:pt>
                <c:pt idx="6">
                  <c:v>25896</c:v>
                </c:pt>
                <c:pt idx="7">
                  <c:v>26412</c:v>
                </c:pt>
                <c:pt idx="8">
                  <c:v>25871</c:v>
                </c:pt>
                <c:pt idx="9">
                  <c:v>20812</c:v>
                </c:pt>
                <c:pt idx="10">
                  <c:v>20681</c:v>
                </c:pt>
                <c:pt idx="11">
                  <c:v>21246</c:v>
                </c:pt>
                <c:pt idx="12">
                  <c:v>28952</c:v>
                </c:pt>
                <c:pt idx="13">
                  <c:v>29893</c:v>
                </c:pt>
              </c:numCache>
            </c:numRef>
          </c:val>
          <c:extLst>
            <c:ext xmlns:c16="http://schemas.microsoft.com/office/drawing/2014/chart" uri="{C3380CC4-5D6E-409C-BE32-E72D297353CC}">
              <c16:uniqueId val="{00000000-CF5D-452B-80F8-7E5495CB4F3C}"/>
            </c:ext>
          </c:extLst>
        </c:ser>
        <c:ser>
          <c:idx val="1"/>
          <c:order val="1"/>
          <c:tx>
            <c:strRef>
              <c:f>bd_vak_31.12.!$A$5</c:f>
              <c:strCache>
                <c:ptCount val="1"/>
                <c:pt idx="0">
                  <c:v>Kurzemes reģions</c:v>
                </c:pt>
              </c:strCache>
            </c:strRef>
          </c:tx>
          <c:spPr>
            <a:solidFill>
              <a:schemeClr val="accent2"/>
            </a:solidFill>
            <a:ln>
              <a:noFill/>
            </a:ln>
            <a:effectLst/>
          </c:spPr>
          <c:invertIfNegative val="0"/>
          <c:dLbls>
            <c:spPr>
              <a:noFill/>
              <a:ln>
                <a:noFill/>
              </a:ln>
              <a:effectLst/>
            </c:spPr>
            <c:txPr>
              <a:bodyPr rot="0" spcFirstLastPara="1" vertOverflow="ellipsis" vert="horz" wrap="square" anchor="ctr" anchorCtr="1"/>
              <a:lstStyle/>
              <a:p>
                <a:pPr>
                  <a:defRPr sz="900" b="0" i="0" u="none" strike="noStrike" kern="1200" baseline="0">
                    <a:solidFill>
                      <a:schemeClr val="tx1"/>
                    </a:solidFill>
                    <a:latin typeface="Verdana" panose="020B0604030504040204" pitchFamily="34" charset="0"/>
                    <a:ea typeface="Verdana" panose="020B0604030504040204" pitchFamily="34" charset="0"/>
                    <a:cs typeface="Times New Roman" panose="02020603050405020304" pitchFamily="18" charset="0"/>
                  </a:defRPr>
                </a:pPr>
                <a:endParaRPr lang="lv-LV"/>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bd_vak_31.12.!$F$3:$S$3</c:f>
              <c:strCache>
                <c:ptCount val="14"/>
                <c:pt idx="0">
                  <c:v>2008</c:v>
                </c:pt>
                <c:pt idx="1">
                  <c:v>2009</c:v>
                </c:pt>
                <c:pt idx="2">
                  <c:v>2010</c:v>
                </c:pt>
                <c:pt idx="3">
                  <c:v>2011</c:v>
                </c:pt>
                <c:pt idx="4">
                  <c:v>2012</c:v>
                </c:pt>
                <c:pt idx="5">
                  <c:v>2013</c:v>
                </c:pt>
                <c:pt idx="6">
                  <c:v>2014</c:v>
                </c:pt>
                <c:pt idx="7">
                  <c:v>2015</c:v>
                </c:pt>
                <c:pt idx="8">
                  <c:v>2016</c:v>
                </c:pt>
                <c:pt idx="9">
                  <c:v>2017</c:v>
                </c:pt>
                <c:pt idx="10">
                  <c:v>2018</c:v>
                </c:pt>
                <c:pt idx="11">
                  <c:v>2019</c:v>
                </c:pt>
                <c:pt idx="12">
                  <c:v>2020</c:v>
                </c:pt>
                <c:pt idx="13">
                  <c:v>2021.g. 25.JAN*</c:v>
                </c:pt>
              </c:strCache>
            </c:strRef>
          </c:cat>
          <c:val>
            <c:numRef>
              <c:f>bd_vak_31.12.!$F$5:$S$5</c:f>
              <c:numCache>
                <c:formatCode>#,##0</c:formatCode>
                <c:ptCount val="14"/>
                <c:pt idx="0">
                  <c:v>10483</c:v>
                </c:pt>
                <c:pt idx="1">
                  <c:v>25137</c:v>
                </c:pt>
                <c:pt idx="2">
                  <c:v>22660</c:v>
                </c:pt>
                <c:pt idx="3">
                  <c:v>17476</c:v>
                </c:pt>
                <c:pt idx="4">
                  <c:v>13946</c:v>
                </c:pt>
                <c:pt idx="5">
                  <c:v>14136</c:v>
                </c:pt>
                <c:pt idx="6">
                  <c:v>12991</c:v>
                </c:pt>
                <c:pt idx="7">
                  <c:v>12932</c:v>
                </c:pt>
                <c:pt idx="8">
                  <c:v>11845</c:v>
                </c:pt>
                <c:pt idx="9">
                  <c:v>8733</c:v>
                </c:pt>
                <c:pt idx="10">
                  <c:v>8431</c:v>
                </c:pt>
                <c:pt idx="11">
                  <c:v>7996</c:v>
                </c:pt>
                <c:pt idx="12">
                  <c:v>8887</c:v>
                </c:pt>
                <c:pt idx="13">
                  <c:v>9310</c:v>
                </c:pt>
              </c:numCache>
            </c:numRef>
          </c:val>
          <c:extLst>
            <c:ext xmlns:c16="http://schemas.microsoft.com/office/drawing/2014/chart" uri="{C3380CC4-5D6E-409C-BE32-E72D297353CC}">
              <c16:uniqueId val="{00000001-CF5D-452B-80F8-7E5495CB4F3C}"/>
            </c:ext>
          </c:extLst>
        </c:ser>
        <c:ser>
          <c:idx val="2"/>
          <c:order val="2"/>
          <c:tx>
            <c:strRef>
              <c:f>bd_vak_31.12.!$A$6</c:f>
              <c:strCache>
                <c:ptCount val="1"/>
                <c:pt idx="0">
                  <c:v>Latgales reģions</c:v>
                </c:pt>
              </c:strCache>
            </c:strRef>
          </c:tx>
          <c:spPr>
            <a:solidFill>
              <a:schemeClr val="accent3"/>
            </a:solidFill>
            <a:ln>
              <a:noFill/>
            </a:ln>
            <a:effectLst/>
          </c:spPr>
          <c:invertIfNegative val="0"/>
          <c:dLbls>
            <c:spPr>
              <a:noFill/>
              <a:ln>
                <a:noFill/>
              </a:ln>
              <a:effectLst/>
            </c:spPr>
            <c:txPr>
              <a:bodyPr rot="0" spcFirstLastPara="1" vertOverflow="ellipsis" vert="horz" wrap="square" anchor="ctr" anchorCtr="1"/>
              <a:lstStyle/>
              <a:p>
                <a:pPr>
                  <a:defRPr sz="900" b="0" i="0" u="none" strike="noStrike" kern="1200" baseline="0">
                    <a:solidFill>
                      <a:schemeClr val="tx1"/>
                    </a:solidFill>
                    <a:latin typeface="Verdana" panose="020B0604030504040204" pitchFamily="34" charset="0"/>
                    <a:ea typeface="Verdana" panose="020B0604030504040204" pitchFamily="34" charset="0"/>
                    <a:cs typeface="Times New Roman" panose="02020603050405020304" pitchFamily="18" charset="0"/>
                  </a:defRPr>
                </a:pPr>
                <a:endParaRPr lang="lv-LV"/>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bd_vak_31.12.!$F$3:$S$3</c:f>
              <c:strCache>
                <c:ptCount val="14"/>
                <c:pt idx="0">
                  <c:v>2008</c:v>
                </c:pt>
                <c:pt idx="1">
                  <c:v>2009</c:v>
                </c:pt>
                <c:pt idx="2">
                  <c:v>2010</c:v>
                </c:pt>
                <c:pt idx="3">
                  <c:v>2011</c:v>
                </c:pt>
                <c:pt idx="4">
                  <c:v>2012</c:v>
                </c:pt>
                <c:pt idx="5">
                  <c:v>2013</c:v>
                </c:pt>
                <c:pt idx="6">
                  <c:v>2014</c:v>
                </c:pt>
                <c:pt idx="7">
                  <c:v>2015</c:v>
                </c:pt>
                <c:pt idx="8">
                  <c:v>2016</c:v>
                </c:pt>
                <c:pt idx="9">
                  <c:v>2017</c:v>
                </c:pt>
                <c:pt idx="10">
                  <c:v>2018</c:v>
                </c:pt>
                <c:pt idx="11">
                  <c:v>2019</c:v>
                </c:pt>
                <c:pt idx="12">
                  <c:v>2020</c:v>
                </c:pt>
                <c:pt idx="13">
                  <c:v>2021.g. 25.JAN*</c:v>
                </c:pt>
              </c:strCache>
            </c:strRef>
          </c:cat>
          <c:val>
            <c:numRef>
              <c:f>bd_vak_31.12.!$F$6:$S$6</c:f>
              <c:numCache>
                <c:formatCode>#,##0</c:formatCode>
                <c:ptCount val="14"/>
                <c:pt idx="0">
                  <c:v>17847</c:v>
                </c:pt>
                <c:pt idx="1">
                  <c:v>36083</c:v>
                </c:pt>
                <c:pt idx="2">
                  <c:v>37595</c:v>
                </c:pt>
                <c:pt idx="3">
                  <c:v>33032</c:v>
                </c:pt>
                <c:pt idx="4">
                  <c:v>29104</c:v>
                </c:pt>
                <c:pt idx="5">
                  <c:v>26315</c:v>
                </c:pt>
                <c:pt idx="6">
                  <c:v>23981</c:v>
                </c:pt>
                <c:pt idx="7">
                  <c:v>23675</c:v>
                </c:pt>
                <c:pt idx="8">
                  <c:v>22963</c:v>
                </c:pt>
                <c:pt idx="9">
                  <c:v>19749</c:v>
                </c:pt>
                <c:pt idx="10">
                  <c:v>17884</c:v>
                </c:pt>
                <c:pt idx="11">
                  <c:v>16434</c:v>
                </c:pt>
                <c:pt idx="12">
                  <c:v>17736</c:v>
                </c:pt>
                <c:pt idx="13">
                  <c:v>18344</c:v>
                </c:pt>
              </c:numCache>
            </c:numRef>
          </c:val>
          <c:extLst>
            <c:ext xmlns:c16="http://schemas.microsoft.com/office/drawing/2014/chart" uri="{C3380CC4-5D6E-409C-BE32-E72D297353CC}">
              <c16:uniqueId val="{00000002-CF5D-452B-80F8-7E5495CB4F3C}"/>
            </c:ext>
          </c:extLst>
        </c:ser>
        <c:ser>
          <c:idx val="3"/>
          <c:order val="3"/>
          <c:tx>
            <c:strRef>
              <c:f>bd_vak_31.12.!$A$7</c:f>
              <c:strCache>
                <c:ptCount val="1"/>
                <c:pt idx="0">
                  <c:v>Vidzemes reģions</c:v>
                </c:pt>
              </c:strCache>
            </c:strRef>
          </c:tx>
          <c:spPr>
            <a:solidFill>
              <a:schemeClr val="accent4"/>
            </a:solidFill>
            <a:ln>
              <a:noFill/>
            </a:ln>
            <a:effectLst/>
          </c:spPr>
          <c:invertIfNegative val="0"/>
          <c:dLbls>
            <c:spPr>
              <a:noFill/>
              <a:ln>
                <a:noFill/>
              </a:ln>
              <a:effectLst/>
            </c:spPr>
            <c:txPr>
              <a:bodyPr rot="0" spcFirstLastPara="1" vertOverflow="ellipsis" vert="horz" wrap="square" anchor="ctr" anchorCtr="1"/>
              <a:lstStyle/>
              <a:p>
                <a:pPr>
                  <a:defRPr sz="900" b="0" i="0" u="none" strike="noStrike" kern="1200" baseline="0">
                    <a:solidFill>
                      <a:schemeClr val="tx1"/>
                    </a:solidFill>
                    <a:latin typeface="Verdana" panose="020B0604030504040204" pitchFamily="34" charset="0"/>
                    <a:ea typeface="Verdana" panose="020B0604030504040204" pitchFamily="34" charset="0"/>
                    <a:cs typeface="Times New Roman" panose="02020603050405020304" pitchFamily="18" charset="0"/>
                  </a:defRPr>
                </a:pPr>
                <a:endParaRPr lang="lv-LV"/>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bd_vak_31.12.!$F$3:$S$3</c:f>
              <c:strCache>
                <c:ptCount val="14"/>
                <c:pt idx="0">
                  <c:v>2008</c:v>
                </c:pt>
                <c:pt idx="1">
                  <c:v>2009</c:v>
                </c:pt>
                <c:pt idx="2">
                  <c:v>2010</c:v>
                </c:pt>
                <c:pt idx="3">
                  <c:v>2011</c:v>
                </c:pt>
                <c:pt idx="4">
                  <c:v>2012</c:v>
                </c:pt>
                <c:pt idx="5">
                  <c:v>2013</c:v>
                </c:pt>
                <c:pt idx="6">
                  <c:v>2014</c:v>
                </c:pt>
                <c:pt idx="7">
                  <c:v>2015</c:v>
                </c:pt>
                <c:pt idx="8">
                  <c:v>2016</c:v>
                </c:pt>
                <c:pt idx="9">
                  <c:v>2017</c:v>
                </c:pt>
                <c:pt idx="10">
                  <c:v>2018</c:v>
                </c:pt>
                <c:pt idx="11">
                  <c:v>2019</c:v>
                </c:pt>
                <c:pt idx="12">
                  <c:v>2020</c:v>
                </c:pt>
                <c:pt idx="13">
                  <c:v>2021.g. 25.JAN*</c:v>
                </c:pt>
              </c:strCache>
            </c:strRef>
          </c:cat>
          <c:val>
            <c:numRef>
              <c:f>bd_vak_31.12.!$F$7:$S$7</c:f>
              <c:numCache>
                <c:formatCode>#,##0</c:formatCode>
                <c:ptCount val="14"/>
                <c:pt idx="0">
                  <c:v>7906</c:v>
                </c:pt>
                <c:pt idx="1">
                  <c:v>19367</c:v>
                </c:pt>
                <c:pt idx="2">
                  <c:v>17726</c:v>
                </c:pt>
                <c:pt idx="3">
                  <c:v>14324</c:v>
                </c:pt>
                <c:pt idx="4">
                  <c:v>12195</c:v>
                </c:pt>
                <c:pt idx="5">
                  <c:v>10616</c:v>
                </c:pt>
                <c:pt idx="6">
                  <c:v>9143</c:v>
                </c:pt>
                <c:pt idx="7">
                  <c:v>8924</c:v>
                </c:pt>
                <c:pt idx="8">
                  <c:v>8474</c:v>
                </c:pt>
                <c:pt idx="9">
                  <c:v>6572</c:v>
                </c:pt>
                <c:pt idx="10">
                  <c:v>5732</c:v>
                </c:pt>
                <c:pt idx="11">
                  <c:v>5364</c:v>
                </c:pt>
                <c:pt idx="12">
                  <c:v>6314</c:v>
                </c:pt>
                <c:pt idx="13">
                  <c:v>6657</c:v>
                </c:pt>
              </c:numCache>
            </c:numRef>
          </c:val>
          <c:extLst>
            <c:ext xmlns:c16="http://schemas.microsoft.com/office/drawing/2014/chart" uri="{C3380CC4-5D6E-409C-BE32-E72D297353CC}">
              <c16:uniqueId val="{00000003-CF5D-452B-80F8-7E5495CB4F3C}"/>
            </c:ext>
          </c:extLst>
        </c:ser>
        <c:ser>
          <c:idx val="4"/>
          <c:order val="4"/>
          <c:tx>
            <c:strRef>
              <c:f>bd_vak_31.12.!$A$8</c:f>
              <c:strCache>
                <c:ptCount val="1"/>
                <c:pt idx="0">
                  <c:v>Zemgales reģions</c:v>
                </c:pt>
              </c:strCache>
            </c:strRef>
          </c:tx>
          <c:spPr>
            <a:solidFill>
              <a:schemeClr val="accent5"/>
            </a:solidFill>
            <a:ln>
              <a:noFill/>
            </a:ln>
            <a:effectLst/>
          </c:spPr>
          <c:invertIfNegative val="0"/>
          <c:dLbls>
            <c:dLbl>
              <c:idx val="9"/>
              <c:layout>
                <c:manualLayout>
                  <c:x val="1.0791888342266246E-2"/>
                  <c:y val="6.3408835920695736E-4"/>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CF5D-452B-80F8-7E5495CB4F3C}"/>
                </c:ext>
              </c:extLst>
            </c:dLbl>
            <c:dLbl>
              <c:idx val="10"/>
              <c:layout>
                <c:manualLayout>
                  <c:x val="7.5930126108579845E-3"/>
                  <c:y val="0"/>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CF5D-452B-80F8-7E5495CB4F3C}"/>
                </c:ext>
              </c:extLst>
            </c:dLbl>
            <c:dLbl>
              <c:idx val="11"/>
              <c:layout>
                <c:manualLayout>
                  <c:x val="9.4348812574691302E-3"/>
                  <c:y val="-2.1685546534603698E-17"/>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977C-460F-BD0C-61CB2FB53A95}"/>
                </c:ext>
              </c:extLst>
            </c:dLbl>
            <c:dLbl>
              <c:idx val="12"/>
              <c:layout>
                <c:manualLayout>
                  <c:x val="5.8968007859181793E-3"/>
                  <c:y val="0"/>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977C-460F-BD0C-61CB2FB53A95}"/>
                </c:ext>
              </c:extLst>
            </c:dLbl>
            <c:spPr>
              <a:noFill/>
              <a:ln>
                <a:noFill/>
              </a:ln>
              <a:effectLst/>
            </c:spPr>
            <c:txPr>
              <a:bodyPr rot="0" spcFirstLastPara="1" vertOverflow="ellipsis" vert="horz" wrap="square" anchor="ctr" anchorCtr="1"/>
              <a:lstStyle/>
              <a:p>
                <a:pPr>
                  <a:defRPr sz="900" b="0" i="0" u="none" strike="noStrike" kern="1200" baseline="0">
                    <a:solidFill>
                      <a:schemeClr val="tx1"/>
                    </a:solidFill>
                    <a:latin typeface="Verdana" panose="020B0604030504040204" pitchFamily="34" charset="0"/>
                    <a:ea typeface="Verdana" panose="020B0604030504040204" pitchFamily="34" charset="0"/>
                    <a:cs typeface="Times New Roman" panose="02020603050405020304" pitchFamily="18" charset="0"/>
                  </a:defRPr>
                </a:pPr>
                <a:endParaRPr lang="lv-LV"/>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bd_vak_31.12.!$F$3:$S$3</c:f>
              <c:strCache>
                <c:ptCount val="14"/>
                <c:pt idx="0">
                  <c:v>2008</c:v>
                </c:pt>
                <c:pt idx="1">
                  <c:v>2009</c:v>
                </c:pt>
                <c:pt idx="2">
                  <c:v>2010</c:v>
                </c:pt>
                <c:pt idx="3">
                  <c:v>2011</c:v>
                </c:pt>
                <c:pt idx="4">
                  <c:v>2012</c:v>
                </c:pt>
                <c:pt idx="5">
                  <c:v>2013</c:v>
                </c:pt>
                <c:pt idx="6">
                  <c:v>2014</c:v>
                </c:pt>
                <c:pt idx="7">
                  <c:v>2015</c:v>
                </c:pt>
                <c:pt idx="8">
                  <c:v>2016</c:v>
                </c:pt>
                <c:pt idx="9">
                  <c:v>2017</c:v>
                </c:pt>
                <c:pt idx="10">
                  <c:v>2018</c:v>
                </c:pt>
                <c:pt idx="11">
                  <c:v>2019</c:v>
                </c:pt>
                <c:pt idx="12">
                  <c:v>2020</c:v>
                </c:pt>
                <c:pt idx="13">
                  <c:v>2021.g. 25.JAN*</c:v>
                </c:pt>
              </c:strCache>
            </c:strRef>
          </c:cat>
          <c:val>
            <c:numRef>
              <c:f>bd_vak_31.12.!$F$8:$S$8</c:f>
              <c:numCache>
                <c:formatCode>#,##0</c:formatCode>
                <c:ptCount val="14"/>
                <c:pt idx="0">
                  <c:v>9764</c:v>
                </c:pt>
                <c:pt idx="1">
                  <c:v>24038</c:v>
                </c:pt>
                <c:pt idx="2">
                  <c:v>21946</c:v>
                </c:pt>
                <c:pt idx="3">
                  <c:v>17739</c:v>
                </c:pt>
                <c:pt idx="4">
                  <c:v>14155</c:v>
                </c:pt>
                <c:pt idx="5">
                  <c:v>11977</c:v>
                </c:pt>
                <c:pt idx="6">
                  <c:v>10016</c:v>
                </c:pt>
                <c:pt idx="7">
                  <c:v>9837</c:v>
                </c:pt>
                <c:pt idx="8">
                  <c:v>9204</c:v>
                </c:pt>
                <c:pt idx="9">
                  <c:v>7255</c:v>
                </c:pt>
                <c:pt idx="10">
                  <c:v>6860</c:v>
                </c:pt>
                <c:pt idx="11">
                  <c:v>6768</c:v>
                </c:pt>
                <c:pt idx="12">
                  <c:v>7716</c:v>
                </c:pt>
                <c:pt idx="13">
                  <c:v>8207</c:v>
                </c:pt>
              </c:numCache>
            </c:numRef>
          </c:val>
          <c:extLst>
            <c:ext xmlns:c16="http://schemas.microsoft.com/office/drawing/2014/chart" uri="{C3380CC4-5D6E-409C-BE32-E72D297353CC}">
              <c16:uniqueId val="{00000006-CF5D-452B-80F8-7E5495CB4F3C}"/>
            </c:ext>
          </c:extLst>
        </c:ser>
        <c:dLbls>
          <c:dLblPos val="ctr"/>
          <c:showLegendKey val="0"/>
          <c:showVal val="1"/>
          <c:showCatName val="0"/>
          <c:showSerName val="0"/>
          <c:showPercent val="0"/>
          <c:showBubbleSize val="0"/>
        </c:dLbls>
        <c:gapWidth val="79"/>
        <c:overlap val="100"/>
        <c:axId val="197038768"/>
        <c:axId val="197035240"/>
      </c:barChart>
      <c:catAx>
        <c:axId val="197038768"/>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1" i="0" u="none" strike="noStrike" kern="1200" cap="all" spc="120" normalizeH="0" baseline="0">
                <a:solidFill>
                  <a:schemeClr val="tx1"/>
                </a:solidFill>
                <a:latin typeface="Verdana" panose="020B0604030504040204" pitchFamily="34" charset="0"/>
                <a:ea typeface="Verdana" panose="020B0604030504040204" pitchFamily="34" charset="0"/>
                <a:cs typeface="Times New Roman" panose="02020603050405020304" pitchFamily="18" charset="0"/>
              </a:defRPr>
            </a:pPr>
            <a:endParaRPr lang="lv-LV"/>
          </a:p>
        </c:txPr>
        <c:crossAx val="197035240"/>
        <c:crosses val="autoZero"/>
        <c:auto val="1"/>
        <c:lblAlgn val="ctr"/>
        <c:lblOffset val="100"/>
        <c:noMultiLvlLbl val="0"/>
      </c:catAx>
      <c:valAx>
        <c:axId val="197035240"/>
        <c:scaling>
          <c:orientation val="minMax"/>
        </c:scaling>
        <c:delete val="1"/>
        <c:axPos val="b"/>
        <c:numFmt formatCode="#,##0" sourceLinked="1"/>
        <c:majorTickMark val="none"/>
        <c:minorTickMark val="none"/>
        <c:tickLblPos val="nextTo"/>
        <c:crossAx val="19703876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Verdana" panose="020B0604030504040204" pitchFamily="34" charset="0"/>
              <a:ea typeface="Verdana" panose="020B0604030504040204" pitchFamily="34" charset="0"/>
              <a:cs typeface="Times New Roman" panose="02020603050405020304" pitchFamily="18" charset="0"/>
            </a:defRPr>
          </a:pPr>
          <a:endParaRPr lang="lv-LV"/>
        </a:p>
      </c:txPr>
    </c:legend>
    <c:plotVisOnly val="1"/>
    <c:dispBlanksAs val="gap"/>
    <c:showDLblsOverMax val="0"/>
  </c:chart>
  <c:spPr>
    <a:noFill/>
    <a:ln>
      <a:noFill/>
    </a:ln>
    <a:effectLst/>
  </c:spPr>
  <c:txPr>
    <a:bodyPr/>
    <a:lstStyle/>
    <a:p>
      <a:pPr>
        <a:defRPr>
          <a:solidFill>
            <a:schemeClr val="tx1"/>
          </a:solidFill>
          <a:latin typeface="Verdana" panose="020B0604030504040204" pitchFamily="34" charset="0"/>
          <a:ea typeface="Verdana" panose="020B0604030504040204" pitchFamily="34" charset="0"/>
          <a:cs typeface="Times New Roman" panose="02020603050405020304" pitchFamily="18" charset="0"/>
        </a:defRPr>
      </a:pPr>
      <a:endParaRPr lang="lv-LV"/>
    </a:p>
  </c:txPr>
  <c:externalData r:id="rId4">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withinLinear" id="16">
  <a:schemeClr val="accent3"/>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4">
  <cs:axisTitle>
    <cs:lnRef idx="0"/>
    <cs:fillRef idx="0"/>
    <cs:effectRef idx="0"/>
    <cs:fontRef idx="minor">
      <a:schemeClr val="tx1">
        <a:lumMod val="50000"/>
        <a:lumOff val="50000"/>
      </a:schemeClr>
    </cs:fontRef>
    <cs:defRPr sz="900" kern="1200"/>
  </cs:axisTitle>
  <cs:categoryAxis>
    <cs:lnRef idx="0"/>
    <cs:fillRef idx="0"/>
    <cs:effectRef idx="0"/>
    <cs:fontRef idx="minor">
      <a:schemeClr val="tx1">
        <a:lumMod val="50000"/>
        <a:lumOff val="50000"/>
      </a:schemeClr>
    </cs:fontRef>
    <cs:defRPr sz="900" kern="120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65000"/>
        <a:lumOff val="35000"/>
      </a:schemeClr>
    </cs:fontRef>
    <cs:defRPr sz="900" kern="1200"/>
  </cs:dataLabel>
  <cs:dataLabelCallout>
    <cs:lnRef idx="0"/>
    <cs:fillRef idx="0"/>
    <cs:effectRef idx="0"/>
    <cs:fontRef idx="minor">
      <a:schemeClr val="bg1"/>
    </cs:fontRef>
    <cs:spPr>
      <a:solidFill>
        <a:schemeClr val="tx1">
          <a:lumMod val="35000"/>
          <a:lumOff val="65000"/>
        </a:schemeClr>
      </a:solidFill>
    </cs:spPr>
    <cs:defRPr sz="900"/>
    <cs:bodyPr rot="0" spcFirstLastPara="1" vertOverflow="clip" horzOverflow="clip" vert="horz" wrap="square" lIns="36576" tIns="18288" rIns="36576" bIns="18288" anchor="ctr" anchorCtr="1">
      <a:spAutoFit/>
    </cs:bodyPr>
  </cs:dataLabelCallout>
  <cs:dataPoint>
    <cs:lnRef idx="0">
      <cs:styleClr val="auto"/>
    </cs:lnRef>
    <cs:fillRef idx="0"/>
    <cs:effectRef idx="0"/>
    <cs:fontRef idx="minor">
      <a:schemeClr val="dk1"/>
    </cs:fontRef>
    <cs:spPr>
      <a:noFill/>
      <a:ln w="25400" cap="flat" cmpd="sng" algn="ctr">
        <a:solidFill>
          <a:schemeClr val="phClr"/>
        </a:solidFill>
        <a:miter lim="800000"/>
      </a:ln>
    </cs:spPr>
  </cs:dataPoint>
  <cs:dataPoint3D>
    <cs:lnRef idx="0">
      <cs:styleClr val="auto"/>
    </cs:lnRef>
    <cs:fillRef idx="0">
      <cs:styleClr val="auto"/>
    </cs:fillRef>
    <cs:effectRef idx="0"/>
    <cs:fontRef idx="minor">
      <a:schemeClr val="dk1"/>
    </cs:fontRef>
    <cs:spPr>
      <a:ln w="19050" cap="flat" cmpd="sng" algn="ctr">
        <a:solidFill>
          <a:schemeClr val="phClr"/>
        </a:solidFill>
        <a:miter lim="800000"/>
      </a:ln>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styleClr val="auto"/>
    </cs:lnRef>
    <cs:fillRef idx="0">
      <cs:styleClr val="auto"/>
    </cs:fillRef>
    <cs:effectRef idx="0"/>
    <cs:fontRef idx="minor">
      <a:schemeClr val="dk1"/>
    </cs:fontRef>
    <cs:spPr>
      <a:ln w="19050" cap="rnd">
        <a:solidFill>
          <a:schemeClr val="phClr"/>
        </a:solidFill>
        <a:round/>
      </a:ln>
    </cs:spPr>
  </cs:dataPointMarker>
  <cs:dataPointMarkerLayout symbol="circle" size="6"/>
  <cs:dataPointWireframe>
    <cs:lnRef idx="0">
      <cs:styleClr val="auto"/>
    </cs:lnRef>
    <cs:fillRef idx="1"/>
    <cs:effectRef idx="0"/>
    <cs:fontRef idx="minor">
      <a:schemeClr val="tx1"/>
    </cs:fontRef>
    <cs:spPr>
      <a:ln w="9525">
        <a:solidFill>
          <a:schemeClr val="phClr"/>
        </a:solidFill>
      </a:ln>
    </cs:spPr>
  </cs:dataPointWireframe>
  <cs:dataTable>
    <cs:lnRef idx="0"/>
    <cs:fillRef idx="0"/>
    <cs:effectRef idx="0"/>
    <cs:fontRef idx="minor">
      <a:schemeClr val="tx1">
        <a:lumMod val="50000"/>
        <a:lumOff val="50000"/>
      </a:schemeClr>
    </cs:fontRef>
    <cs:spPr>
      <a:ln w="9525">
        <a:solidFill>
          <a:schemeClr val="tx1">
            <a:lumMod val="15000"/>
            <a:lumOff val="85000"/>
          </a:schemeClr>
        </a:solidFill>
      </a:ln>
    </cs:spPr>
    <cs:defRPr sz="900" kern="1200"/>
  </cs:dataTable>
  <cs:downBar>
    <cs:lnRef idx="0"/>
    <cs:fillRef idx="0"/>
    <cs:effectRef idx="0"/>
    <cs:fontRef idx="minor">
      <a:schemeClr val="dk1"/>
    </cs:fontRef>
    <cs:spPr>
      <a:solidFill>
        <a:schemeClr val="dk1">
          <a:lumMod val="75000"/>
          <a:lumOff val="25000"/>
        </a:schemeClr>
      </a:solidFill>
      <a:ln w="9525" cap="flat" cmpd="sng" algn="ctr">
        <a:solidFill>
          <a:schemeClr val="tx1">
            <a:lumMod val="50000"/>
            <a:lumOff val="50000"/>
          </a:schemeClr>
        </a:solidFill>
        <a:round/>
      </a:ln>
    </cs:spPr>
  </cs:downBar>
  <cs:dropLine>
    <cs:lnRef idx="0"/>
    <cs:fillRef idx="0"/>
    <cs:effectRef idx="0"/>
    <cs:fontRef idx="minor">
      <a:schemeClr val="dk1"/>
    </cs:fontRef>
    <cs:spPr>
      <a:ln w="9525" cap="flat" cmpd="sng" algn="ctr">
        <a:solidFill>
          <a:schemeClr val="tx1">
            <a:lumMod val="35000"/>
            <a:lumOff val="65000"/>
          </a:schemeClr>
        </a:solidFill>
        <a:round/>
      </a:ln>
    </cs:spPr>
  </cs:dropLine>
  <cs:errorBar>
    <cs:lnRef idx="0"/>
    <cs:fillRef idx="0"/>
    <cs:effectRef idx="0"/>
    <cs:fontRef idx="minor">
      <a:schemeClr val="dk1"/>
    </cs:fontRef>
    <cs:spPr>
      <a:ln w="9525" cap="flat" cmpd="sng" algn="ctr">
        <a:solidFill>
          <a:schemeClr val="tx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a:solidFill>
          <a:schemeClr val="tx1">
            <a:lumMod val="15000"/>
            <a:lumOff val="85000"/>
          </a:schemeClr>
        </a:solidFill>
      </a:ln>
    </cs:spPr>
  </cs:gridlineMajor>
  <cs:gridlineMinor>
    <cs:lnRef idx="0"/>
    <cs:fillRef idx="0"/>
    <cs:effectRef idx="0"/>
    <cs:fontRef idx="minor">
      <a:schemeClr val="dk1"/>
    </cs:fontRef>
    <cs:spPr>
      <a:ln w="9525">
        <a:solidFill>
          <a:schemeClr val="tx1">
            <a:lumMod val="5000"/>
            <a:lumOff val="95000"/>
          </a:schemeClr>
        </a:solidFill>
      </a:ln>
    </cs:spPr>
  </cs:gridlineMinor>
  <cs:hiLoLine>
    <cs:lnRef idx="0"/>
    <cs:fillRef idx="0"/>
    <cs:effectRef idx="0"/>
    <cs:fontRef idx="minor">
      <a:schemeClr val="dk1"/>
    </cs:fontRef>
    <cs:spPr>
      <a:ln w="9525" cap="flat" cmpd="sng" algn="ctr">
        <a:solidFill>
          <a:schemeClr val="tx1">
            <a:lumMod val="35000"/>
            <a:lumOff val="65000"/>
          </a:schemeClr>
        </a:solidFill>
        <a:round/>
      </a:ln>
    </cs:spPr>
  </cs:hiLoLine>
  <cs:leaderLine>
    <cs:lnRef idx="0"/>
    <cs:fillRef idx="0"/>
    <cs:effectRef idx="0"/>
    <cs:fontRef idx="minor">
      <a:schemeClr val="dk1"/>
    </cs:fontRef>
    <cs:spPr>
      <a:ln w="9525" cap="flat" cmpd="sng" algn="ctr">
        <a:solidFill>
          <a:schemeClr val="tx1">
            <a:lumMod val="35000"/>
            <a:lumOff val="65000"/>
          </a:schemeClr>
        </a:solidFill>
        <a:round/>
      </a:ln>
    </cs:spPr>
  </cs:leaderLine>
  <cs:legend>
    <cs:lnRef idx="0"/>
    <cs:fillRef idx="0"/>
    <cs:effectRef idx="0"/>
    <cs:fontRef idx="minor">
      <a:schemeClr val="tx1">
        <a:lumMod val="50000"/>
        <a:lumOff val="50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50000"/>
        <a:lumOff val="50000"/>
      </a:schemeClr>
    </cs:fontRef>
    <cs:defRPr sz="900" kern="1200"/>
  </cs:seriesAxis>
  <cs:seriesLine>
    <cs:lnRef idx="0"/>
    <cs:fillRef idx="0"/>
    <cs:effectRef idx="0"/>
    <cs:fontRef idx="minor">
      <a:schemeClr val="dk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00" b="0" kern="1200" cap="none" spc="50" baseline="0"/>
  </cs:title>
  <cs:trendline>
    <cs:lnRef idx="0">
      <cs:styleClr val="auto"/>
    </cs:lnRef>
    <cs:fillRef idx="0"/>
    <cs:effectRef idx="0"/>
    <cs:fontRef idx="minor">
      <a:schemeClr val="dk1"/>
    </cs:fontRef>
    <cs:spPr>
      <a:ln w="19050" cap="rnd">
        <a:solidFill>
          <a:schemeClr val="phClr"/>
        </a:solidFill>
        <a:prstDash val="sysDot"/>
      </a:ln>
    </cs:spPr>
  </cs:trendline>
  <cs:trendlineLabel>
    <cs:lnRef idx="0"/>
    <cs:fillRef idx="0"/>
    <cs:effectRef idx="0"/>
    <cs:fontRef idx="minor">
      <a:schemeClr val="tx1">
        <a:lumMod val="50000"/>
        <a:lumOff val="50000"/>
      </a:schemeClr>
    </cs:fontRef>
    <cs:defRPr sz="900" kern="1200"/>
  </cs:trendlineLabel>
  <cs:upBar>
    <cs:lnRef idx="0"/>
    <cs:fillRef idx="0"/>
    <cs:effectRef idx="0"/>
    <cs:fontRef idx="minor">
      <a:schemeClr val="dk1"/>
    </cs:fontRef>
    <cs:spPr>
      <a:solidFill>
        <a:schemeClr val="lt1"/>
      </a:solidFill>
      <a:ln w="9525" cap="flat" cmpd="sng" algn="ctr">
        <a:solidFill>
          <a:schemeClr val="tx1">
            <a:lumMod val="50000"/>
            <a:lumOff val="50000"/>
          </a:schemeClr>
        </a:solidFill>
        <a:round/>
      </a:ln>
    </cs:spPr>
  </cs:upBar>
  <cs:valueAxis>
    <cs:lnRef idx="0"/>
    <cs:fillRef idx="0"/>
    <cs:effectRef idx="0"/>
    <cs:fontRef idx="minor">
      <a:schemeClr val="tx1">
        <a:lumMod val="50000"/>
        <a:lumOff val="50000"/>
      </a:schemeClr>
    </cs:fontRef>
    <cs:spPr>
      <a:ln w="9525">
        <a:solidFill>
          <a:schemeClr val="tx1">
            <a:lumMod val="15000"/>
            <a:lumOff val="85000"/>
          </a:schemeClr>
        </a:solidFill>
      </a:ln>
    </cs:spPr>
    <cs:defRPr sz="900" kern="1200"/>
  </cs:valueAxis>
  <cs:wall>
    <cs:lnRef idx="0"/>
    <cs:fillRef idx="0"/>
    <cs:effectRef idx="0"/>
    <cs:fontRef idx="minor">
      <a:schemeClr val="dk1"/>
    </cs:fontRef>
  </cs:wall>
</cs:chartStyle>
</file>

<file path=ppt/charts/style10.xml><?xml version="1.0" encoding="utf-8"?>
<cs:chartStyle xmlns:cs="http://schemas.microsoft.com/office/drawing/2012/chartStyle" xmlns:a="http://schemas.openxmlformats.org/drawingml/2006/main" id="218">
  <cs:axisTitle>
    <cs:lnRef idx="0"/>
    <cs:fillRef idx="0"/>
    <cs:effectRef idx="0"/>
    <cs:fontRef idx="minor">
      <a:schemeClr val="dk1">
        <a:lumMod val="75000"/>
        <a:lumOff val="25000"/>
      </a:schemeClr>
    </cs:fontRef>
    <cs:defRPr sz="900"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900"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900" kern="1200"/>
  </cs:chartArea>
  <cs:dataLabel>
    <cs:lnRef idx="0"/>
    <cs:fillRef idx="0"/>
    <cs:effectRef idx="0"/>
    <cs:fontRef idx="minor">
      <a:schemeClr val="lt1"/>
    </cs:fontRef>
    <cs:defRPr sz="900" b="1" i="0" u="none" strike="noStrike" kern="1200" baseline="0"/>
  </cs:dataLabel>
  <cs:dataLabelCallout>
    <cs:lnRef idx="0"/>
    <cs:fillRef idx="0"/>
    <cs:effectRef idx="0"/>
    <cs:fontRef idx="minor">
      <a:schemeClr val="lt1"/>
    </cs:fontRef>
    <cs:spPr>
      <a:solidFill>
        <a:schemeClr val="dk1">
          <a:lumMod val="65000"/>
          <a:lumOff val="35000"/>
          <a:alpha val="75000"/>
        </a:schemeClr>
      </a:solidFill>
    </cs:spPr>
    <cs:defRPr sz="90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
  <cs:dataPoint3D>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900"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900"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18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900"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900" kern="1200"/>
  </cs:valueAxis>
  <cs:wall>
    <cs:lnRef idx="0"/>
    <cs:fillRef idx="0"/>
    <cs:effectRef idx="0"/>
    <cs:fontRef idx="minor">
      <a:schemeClr val="dk1"/>
    </cs:fontRef>
  </cs:wall>
</cs:chartStyle>
</file>

<file path=ppt/charts/style11.xml><?xml version="1.0" encoding="utf-8"?>
<cs:chartStyle xmlns:cs="http://schemas.microsoft.com/office/drawing/2012/chartStyle" xmlns:a="http://schemas.openxmlformats.org/drawingml/2006/main" id="218">
  <cs:axisTitle>
    <cs:lnRef idx="0"/>
    <cs:fillRef idx="0"/>
    <cs:effectRef idx="0"/>
    <cs:fontRef idx="minor">
      <a:schemeClr val="dk1">
        <a:lumMod val="75000"/>
        <a:lumOff val="25000"/>
      </a:schemeClr>
    </cs:fontRef>
    <cs:defRPr sz="900"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900"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900" kern="1200"/>
  </cs:chartArea>
  <cs:dataLabel>
    <cs:lnRef idx="0"/>
    <cs:fillRef idx="0"/>
    <cs:effectRef idx="0"/>
    <cs:fontRef idx="minor">
      <a:schemeClr val="lt1"/>
    </cs:fontRef>
    <cs:defRPr sz="900" b="1" i="0" u="none" strike="noStrike" kern="1200" baseline="0"/>
  </cs:dataLabel>
  <cs:dataLabelCallout>
    <cs:lnRef idx="0"/>
    <cs:fillRef idx="0"/>
    <cs:effectRef idx="0"/>
    <cs:fontRef idx="minor">
      <a:schemeClr val="lt1"/>
    </cs:fontRef>
    <cs:spPr>
      <a:solidFill>
        <a:schemeClr val="dk1">
          <a:lumMod val="65000"/>
          <a:lumOff val="35000"/>
          <a:alpha val="75000"/>
        </a:schemeClr>
      </a:solidFill>
    </cs:spPr>
    <cs:defRPr sz="90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
  <cs:dataPoint3D>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900"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900"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18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900"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900" kern="1200"/>
  </cs:valueAxis>
  <cs:wall>
    <cs:lnRef idx="0"/>
    <cs:fillRef idx="0"/>
    <cs:effectRef idx="0"/>
    <cs:fontRef idx="minor">
      <a:schemeClr val="dk1"/>
    </cs:fontRef>
  </cs:wall>
</cs:chartStyle>
</file>

<file path=ppt/charts/style12.xml><?xml version="1.0" encoding="utf-8"?>
<cs:chartStyle xmlns:cs="http://schemas.microsoft.com/office/drawing/2012/chartStyle" xmlns:a="http://schemas.openxmlformats.org/drawingml/2006/main" id="218">
  <cs:axisTitle>
    <cs:lnRef idx="0"/>
    <cs:fillRef idx="0"/>
    <cs:effectRef idx="0"/>
    <cs:fontRef idx="minor">
      <a:schemeClr val="dk1">
        <a:lumMod val="75000"/>
        <a:lumOff val="25000"/>
      </a:schemeClr>
    </cs:fontRef>
    <cs:defRPr sz="900"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900"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900" kern="1200"/>
  </cs:chartArea>
  <cs:dataLabel>
    <cs:lnRef idx="0"/>
    <cs:fillRef idx="0"/>
    <cs:effectRef idx="0"/>
    <cs:fontRef idx="minor">
      <a:schemeClr val="lt1"/>
    </cs:fontRef>
    <cs:defRPr sz="900" b="1" i="0" u="none" strike="noStrike" kern="1200" baseline="0"/>
  </cs:dataLabel>
  <cs:dataLabelCallout>
    <cs:lnRef idx="0"/>
    <cs:fillRef idx="0"/>
    <cs:effectRef idx="0"/>
    <cs:fontRef idx="minor">
      <a:schemeClr val="lt1"/>
    </cs:fontRef>
    <cs:spPr>
      <a:solidFill>
        <a:schemeClr val="dk1">
          <a:lumMod val="65000"/>
          <a:lumOff val="35000"/>
          <a:alpha val="75000"/>
        </a:schemeClr>
      </a:solidFill>
    </cs:spPr>
    <cs:defRPr sz="90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
  <cs:dataPoint3D>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900"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900"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18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900"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900" kern="1200"/>
  </cs:valueAxis>
  <cs:wall>
    <cs:lnRef idx="0"/>
    <cs:fillRef idx="0"/>
    <cs:effectRef idx="0"/>
    <cs:fontRef idx="minor">
      <a:schemeClr val="dk1"/>
    </cs:fontRef>
  </cs:wall>
</cs:chartStyle>
</file>

<file path=ppt/charts/style13.xml><?xml version="1.0" encoding="utf-8"?>
<cs:chartStyle xmlns:cs="http://schemas.microsoft.com/office/drawing/2012/chartStyle" xmlns:a="http://schemas.openxmlformats.org/drawingml/2006/main" id="218">
  <cs:axisTitle>
    <cs:lnRef idx="0"/>
    <cs:fillRef idx="0"/>
    <cs:effectRef idx="0"/>
    <cs:fontRef idx="minor">
      <a:schemeClr val="dk1">
        <a:lumMod val="75000"/>
        <a:lumOff val="25000"/>
      </a:schemeClr>
    </cs:fontRef>
    <cs:defRPr sz="900"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900"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900" kern="1200"/>
  </cs:chartArea>
  <cs:dataLabel>
    <cs:lnRef idx="0"/>
    <cs:fillRef idx="0"/>
    <cs:effectRef idx="0"/>
    <cs:fontRef idx="minor">
      <a:schemeClr val="lt1"/>
    </cs:fontRef>
    <cs:defRPr sz="900" b="1" i="0" u="none" strike="noStrike" kern="1200" baseline="0"/>
  </cs:dataLabel>
  <cs:dataLabelCallout>
    <cs:lnRef idx="0"/>
    <cs:fillRef idx="0"/>
    <cs:effectRef idx="0"/>
    <cs:fontRef idx="minor">
      <a:schemeClr val="lt1"/>
    </cs:fontRef>
    <cs:spPr>
      <a:solidFill>
        <a:schemeClr val="dk1">
          <a:lumMod val="65000"/>
          <a:lumOff val="35000"/>
          <a:alpha val="75000"/>
        </a:schemeClr>
      </a:solidFill>
    </cs:spPr>
    <cs:defRPr sz="90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
  <cs:dataPoint3D>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900"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900"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18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900"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900" kern="1200"/>
  </cs:valueAxis>
  <cs:wall>
    <cs:lnRef idx="0"/>
    <cs:fillRef idx="0"/>
    <cs:effectRef idx="0"/>
    <cs:fontRef idx="minor">
      <a:schemeClr val="dk1"/>
    </cs:fontRef>
  </cs:wall>
</cs:chartStyle>
</file>

<file path=ppt/charts/style14.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5.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6.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7.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8.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9.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24">
  <cs:axisTitle>
    <cs:lnRef idx="0"/>
    <cs:fillRef idx="0"/>
    <cs:effectRef idx="0"/>
    <cs:fontRef idx="minor">
      <a:schemeClr val="tx1">
        <a:lumMod val="50000"/>
        <a:lumOff val="50000"/>
      </a:schemeClr>
    </cs:fontRef>
    <cs:defRPr sz="900" kern="1200"/>
  </cs:axisTitle>
  <cs:categoryAxis>
    <cs:lnRef idx="0"/>
    <cs:fillRef idx="0"/>
    <cs:effectRef idx="0"/>
    <cs:fontRef idx="minor">
      <a:schemeClr val="tx1">
        <a:lumMod val="50000"/>
        <a:lumOff val="50000"/>
      </a:schemeClr>
    </cs:fontRef>
    <cs:defRPr sz="900" kern="120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65000"/>
        <a:lumOff val="35000"/>
      </a:schemeClr>
    </cs:fontRef>
    <cs:defRPr sz="900" kern="1200"/>
  </cs:dataLabel>
  <cs:dataLabelCallout>
    <cs:lnRef idx="0"/>
    <cs:fillRef idx="0"/>
    <cs:effectRef idx="0"/>
    <cs:fontRef idx="minor">
      <a:schemeClr val="bg1"/>
    </cs:fontRef>
    <cs:spPr>
      <a:solidFill>
        <a:schemeClr val="tx1">
          <a:lumMod val="35000"/>
          <a:lumOff val="65000"/>
        </a:schemeClr>
      </a:solidFill>
    </cs:spPr>
    <cs:defRPr sz="900"/>
    <cs:bodyPr rot="0" spcFirstLastPara="1" vertOverflow="clip" horzOverflow="clip" vert="horz" wrap="square" lIns="36576" tIns="18288" rIns="36576" bIns="18288" anchor="ctr" anchorCtr="1">
      <a:spAutoFit/>
    </cs:bodyPr>
  </cs:dataLabelCallout>
  <cs:dataPoint>
    <cs:lnRef idx="0">
      <cs:styleClr val="auto"/>
    </cs:lnRef>
    <cs:fillRef idx="0"/>
    <cs:effectRef idx="0"/>
    <cs:fontRef idx="minor">
      <a:schemeClr val="dk1"/>
    </cs:fontRef>
    <cs:spPr>
      <a:noFill/>
      <a:ln w="25400" cap="flat" cmpd="sng" algn="ctr">
        <a:solidFill>
          <a:schemeClr val="phClr"/>
        </a:solidFill>
        <a:miter lim="800000"/>
      </a:ln>
    </cs:spPr>
  </cs:dataPoint>
  <cs:dataPoint3D>
    <cs:lnRef idx="0">
      <cs:styleClr val="auto"/>
    </cs:lnRef>
    <cs:fillRef idx="0">
      <cs:styleClr val="auto"/>
    </cs:fillRef>
    <cs:effectRef idx="0"/>
    <cs:fontRef idx="minor">
      <a:schemeClr val="dk1"/>
    </cs:fontRef>
    <cs:spPr>
      <a:ln w="19050" cap="flat" cmpd="sng" algn="ctr">
        <a:solidFill>
          <a:schemeClr val="phClr"/>
        </a:solidFill>
        <a:miter lim="800000"/>
      </a:ln>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styleClr val="auto"/>
    </cs:lnRef>
    <cs:fillRef idx="0">
      <cs:styleClr val="auto"/>
    </cs:fillRef>
    <cs:effectRef idx="0"/>
    <cs:fontRef idx="minor">
      <a:schemeClr val="dk1"/>
    </cs:fontRef>
    <cs:spPr>
      <a:ln w="19050" cap="rnd">
        <a:solidFill>
          <a:schemeClr val="phClr"/>
        </a:solidFill>
        <a:round/>
      </a:ln>
    </cs:spPr>
  </cs:dataPointMarker>
  <cs:dataPointMarkerLayout symbol="circle" size="6"/>
  <cs:dataPointWireframe>
    <cs:lnRef idx="0">
      <cs:styleClr val="auto"/>
    </cs:lnRef>
    <cs:fillRef idx="1"/>
    <cs:effectRef idx="0"/>
    <cs:fontRef idx="minor">
      <a:schemeClr val="tx1"/>
    </cs:fontRef>
    <cs:spPr>
      <a:ln w="9525">
        <a:solidFill>
          <a:schemeClr val="phClr"/>
        </a:solidFill>
      </a:ln>
    </cs:spPr>
  </cs:dataPointWireframe>
  <cs:dataTable>
    <cs:lnRef idx="0"/>
    <cs:fillRef idx="0"/>
    <cs:effectRef idx="0"/>
    <cs:fontRef idx="minor">
      <a:schemeClr val="tx1">
        <a:lumMod val="50000"/>
        <a:lumOff val="50000"/>
      </a:schemeClr>
    </cs:fontRef>
    <cs:spPr>
      <a:ln w="9525">
        <a:solidFill>
          <a:schemeClr val="tx1">
            <a:lumMod val="15000"/>
            <a:lumOff val="85000"/>
          </a:schemeClr>
        </a:solidFill>
      </a:ln>
    </cs:spPr>
    <cs:defRPr sz="900" kern="1200"/>
  </cs:dataTable>
  <cs:downBar>
    <cs:lnRef idx="0"/>
    <cs:fillRef idx="0"/>
    <cs:effectRef idx="0"/>
    <cs:fontRef idx="minor">
      <a:schemeClr val="dk1"/>
    </cs:fontRef>
    <cs:spPr>
      <a:solidFill>
        <a:schemeClr val="dk1">
          <a:lumMod val="75000"/>
          <a:lumOff val="25000"/>
        </a:schemeClr>
      </a:solidFill>
      <a:ln w="9525" cap="flat" cmpd="sng" algn="ctr">
        <a:solidFill>
          <a:schemeClr val="tx1">
            <a:lumMod val="50000"/>
            <a:lumOff val="50000"/>
          </a:schemeClr>
        </a:solidFill>
        <a:round/>
      </a:ln>
    </cs:spPr>
  </cs:downBar>
  <cs:dropLine>
    <cs:lnRef idx="0"/>
    <cs:fillRef idx="0"/>
    <cs:effectRef idx="0"/>
    <cs:fontRef idx="minor">
      <a:schemeClr val="dk1"/>
    </cs:fontRef>
    <cs:spPr>
      <a:ln w="9525" cap="flat" cmpd="sng" algn="ctr">
        <a:solidFill>
          <a:schemeClr val="tx1">
            <a:lumMod val="35000"/>
            <a:lumOff val="65000"/>
          </a:schemeClr>
        </a:solidFill>
        <a:round/>
      </a:ln>
    </cs:spPr>
  </cs:dropLine>
  <cs:errorBar>
    <cs:lnRef idx="0"/>
    <cs:fillRef idx="0"/>
    <cs:effectRef idx="0"/>
    <cs:fontRef idx="minor">
      <a:schemeClr val="dk1"/>
    </cs:fontRef>
    <cs:spPr>
      <a:ln w="9525" cap="flat" cmpd="sng" algn="ctr">
        <a:solidFill>
          <a:schemeClr val="tx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a:solidFill>
          <a:schemeClr val="tx1">
            <a:lumMod val="15000"/>
            <a:lumOff val="85000"/>
          </a:schemeClr>
        </a:solidFill>
      </a:ln>
    </cs:spPr>
  </cs:gridlineMajor>
  <cs:gridlineMinor>
    <cs:lnRef idx="0"/>
    <cs:fillRef idx="0"/>
    <cs:effectRef idx="0"/>
    <cs:fontRef idx="minor">
      <a:schemeClr val="dk1"/>
    </cs:fontRef>
    <cs:spPr>
      <a:ln w="9525">
        <a:solidFill>
          <a:schemeClr val="tx1">
            <a:lumMod val="5000"/>
            <a:lumOff val="95000"/>
          </a:schemeClr>
        </a:solidFill>
      </a:ln>
    </cs:spPr>
  </cs:gridlineMinor>
  <cs:hiLoLine>
    <cs:lnRef idx="0"/>
    <cs:fillRef idx="0"/>
    <cs:effectRef idx="0"/>
    <cs:fontRef idx="minor">
      <a:schemeClr val="dk1"/>
    </cs:fontRef>
    <cs:spPr>
      <a:ln w="9525" cap="flat" cmpd="sng" algn="ctr">
        <a:solidFill>
          <a:schemeClr val="tx1">
            <a:lumMod val="35000"/>
            <a:lumOff val="65000"/>
          </a:schemeClr>
        </a:solidFill>
        <a:round/>
      </a:ln>
    </cs:spPr>
  </cs:hiLoLine>
  <cs:leaderLine>
    <cs:lnRef idx="0"/>
    <cs:fillRef idx="0"/>
    <cs:effectRef idx="0"/>
    <cs:fontRef idx="minor">
      <a:schemeClr val="dk1"/>
    </cs:fontRef>
    <cs:spPr>
      <a:ln w="9525" cap="flat" cmpd="sng" algn="ctr">
        <a:solidFill>
          <a:schemeClr val="tx1">
            <a:lumMod val="35000"/>
            <a:lumOff val="65000"/>
          </a:schemeClr>
        </a:solidFill>
        <a:round/>
      </a:ln>
    </cs:spPr>
  </cs:leaderLine>
  <cs:legend>
    <cs:lnRef idx="0"/>
    <cs:fillRef idx="0"/>
    <cs:effectRef idx="0"/>
    <cs:fontRef idx="minor">
      <a:schemeClr val="tx1">
        <a:lumMod val="50000"/>
        <a:lumOff val="50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50000"/>
        <a:lumOff val="50000"/>
      </a:schemeClr>
    </cs:fontRef>
    <cs:defRPr sz="900" kern="1200"/>
  </cs:seriesAxis>
  <cs:seriesLine>
    <cs:lnRef idx="0"/>
    <cs:fillRef idx="0"/>
    <cs:effectRef idx="0"/>
    <cs:fontRef idx="minor">
      <a:schemeClr val="dk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00" b="0" kern="1200" cap="none" spc="50" baseline="0"/>
  </cs:title>
  <cs:trendline>
    <cs:lnRef idx="0">
      <cs:styleClr val="auto"/>
    </cs:lnRef>
    <cs:fillRef idx="0"/>
    <cs:effectRef idx="0"/>
    <cs:fontRef idx="minor">
      <a:schemeClr val="dk1"/>
    </cs:fontRef>
    <cs:spPr>
      <a:ln w="19050" cap="rnd">
        <a:solidFill>
          <a:schemeClr val="phClr"/>
        </a:solidFill>
        <a:prstDash val="sysDot"/>
      </a:ln>
    </cs:spPr>
  </cs:trendline>
  <cs:trendlineLabel>
    <cs:lnRef idx="0"/>
    <cs:fillRef idx="0"/>
    <cs:effectRef idx="0"/>
    <cs:fontRef idx="minor">
      <a:schemeClr val="tx1">
        <a:lumMod val="50000"/>
        <a:lumOff val="50000"/>
      </a:schemeClr>
    </cs:fontRef>
    <cs:defRPr sz="900" kern="1200"/>
  </cs:trendlineLabel>
  <cs:upBar>
    <cs:lnRef idx="0"/>
    <cs:fillRef idx="0"/>
    <cs:effectRef idx="0"/>
    <cs:fontRef idx="minor">
      <a:schemeClr val="dk1"/>
    </cs:fontRef>
    <cs:spPr>
      <a:solidFill>
        <a:schemeClr val="lt1"/>
      </a:solidFill>
      <a:ln w="9525" cap="flat" cmpd="sng" algn="ctr">
        <a:solidFill>
          <a:schemeClr val="tx1">
            <a:lumMod val="50000"/>
            <a:lumOff val="50000"/>
          </a:schemeClr>
        </a:solidFill>
        <a:round/>
      </a:ln>
    </cs:spPr>
  </cs:upBar>
  <cs:valueAxis>
    <cs:lnRef idx="0"/>
    <cs:fillRef idx="0"/>
    <cs:effectRef idx="0"/>
    <cs:fontRef idx="minor">
      <a:schemeClr val="tx1">
        <a:lumMod val="50000"/>
        <a:lumOff val="50000"/>
      </a:schemeClr>
    </cs:fontRef>
    <cs:spPr>
      <a:ln w="9525">
        <a:solidFill>
          <a:schemeClr val="tx1">
            <a:lumMod val="15000"/>
            <a:lumOff val="85000"/>
          </a:schemeClr>
        </a:solidFill>
      </a:ln>
    </cs:spPr>
    <cs:defRPr sz="900" kern="1200"/>
  </cs:valueAxis>
  <cs:wall>
    <cs:lnRef idx="0"/>
    <cs:fillRef idx="0"/>
    <cs:effectRef idx="0"/>
    <cs:fontRef idx="minor">
      <a:schemeClr val="dk1"/>
    </cs:fontRef>
  </cs:wall>
</cs:chartStyle>
</file>

<file path=ppt/charts/style3.xml><?xml version="1.0" encoding="utf-8"?>
<cs:chartStyle xmlns:cs="http://schemas.microsoft.com/office/drawing/2012/chartStyle" xmlns:a="http://schemas.openxmlformats.org/drawingml/2006/main" id="224">
  <cs:axisTitle>
    <cs:lnRef idx="0"/>
    <cs:fillRef idx="0"/>
    <cs:effectRef idx="0"/>
    <cs:fontRef idx="minor">
      <a:schemeClr val="tx1">
        <a:lumMod val="50000"/>
        <a:lumOff val="50000"/>
      </a:schemeClr>
    </cs:fontRef>
    <cs:defRPr sz="900" kern="1200"/>
  </cs:axisTitle>
  <cs:categoryAxis>
    <cs:lnRef idx="0"/>
    <cs:fillRef idx="0"/>
    <cs:effectRef idx="0"/>
    <cs:fontRef idx="minor">
      <a:schemeClr val="tx1">
        <a:lumMod val="50000"/>
        <a:lumOff val="50000"/>
      </a:schemeClr>
    </cs:fontRef>
    <cs:defRPr sz="900" kern="120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65000"/>
        <a:lumOff val="35000"/>
      </a:schemeClr>
    </cs:fontRef>
    <cs:defRPr sz="900" kern="1200"/>
  </cs:dataLabel>
  <cs:dataLabelCallout>
    <cs:lnRef idx="0"/>
    <cs:fillRef idx="0"/>
    <cs:effectRef idx="0"/>
    <cs:fontRef idx="minor">
      <a:schemeClr val="bg1"/>
    </cs:fontRef>
    <cs:spPr>
      <a:solidFill>
        <a:schemeClr val="tx1">
          <a:lumMod val="35000"/>
          <a:lumOff val="65000"/>
        </a:schemeClr>
      </a:solidFill>
    </cs:spPr>
    <cs:defRPr sz="900"/>
    <cs:bodyPr rot="0" spcFirstLastPara="1" vertOverflow="clip" horzOverflow="clip" vert="horz" wrap="square" lIns="36576" tIns="18288" rIns="36576" bIns="18288" anchor="ctr" anchorCtr="1">
      <a:spAutoFit/>
    </cs:bodyPr>
  </cs:dataLabelCallout>
  <cs:dataPoint>
    <cs:lnRef idx="0">
      <cs:styleClr val="auto"/>
    </cs:lnRef>
    <cs:fillRef idx="0"/>
    <cs:effectRef idx="0"/>
    <cs:fontRef idx="minor">
      <a:schemeClr val="dk1"/>
    </cs:fontRef>
    <cs:spPr>
      <a:noFill/>
      <a:ln w="25400" cap="flat" cmpd="sng" algn="ctr">
        <a:solidFill>
          <a:schemeClr val="phClr"/>
        </a:solidFill>
        <a:miter lim="800000"/>
      </a:ln>
    </cs:spPr>
  </cs:dataPoint>
  <cs:dataPoint3D>
    <cs:lnRef idx="0">
      <cs:styleClr val="auto"/>
    </cs:lnRef>
    <cs:fillRef idx="0">
      <cs:styleClr val="auto"/>
    </cs:fillRef>
    <cs:effectRef idx="0"/>
    <cs:fontRef idx="minor">
      <a:schemeClr val="dk1"/>
    </cs:fontRef>
    <cs:spPr>
      <a:ln w="19050" cap="flat" cmpd="sng" algn="ctr">
        <a:solidFill>
          <a:schemeClr val="phClr"/>
        </a:solidFill>
        <a:miter lim="800000"/>
      </a:ln>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styleClr val="auto"/>
    </cs:lnRef>
    <cs:fillRef idx="0">
      <cs:styleClr val="auto"/>
    </cs:fillRef>
    <cs:effectRef idx="0"/>
    <cs:fontRef idx="minor">
      <a:schemeClr val="dk1"/>
    </cs:fontRef>
    <cs:spPr>
      <a:ln w="19050" cap="rnd">
        <a:solidFill>
          <a:schemeClr val="phClr"/>
        </a:solidFill>
        <a:round/>
      </a:ln>
    </cs:spPr>
  </cs:dataPointMarker>
  <cs:dataPointMarkerLayout symbol="circle" size="6"/>
  <cs:dataPointWireframe>
    <cs:lnRef idx="0">
      <cs:styleClr val="auto"/>
    </cs:lnRef>
    <cs:fillRef idx="1"/>
    <cs:effectRef idx="0"/>
    <cs:fontRef idx="minor">
      <a:schemeClr val="tx1"/>
    </cs:fontRef>
    <cs:spPr>
      <a:ln w="9525">
        <a:solidFill>
          <a:schemeClr val="phClr"/>
        </a:solidFill>
      </a:ln>
    </cs:spPr>
  </cs:dataPointWireframe>
  <cs:dataTable>
    <cs:lnRef idx="0"/>
    <cs:fillRef idx="0"/>
    <cs:effectRef idx="0"/>
    <cs:fontRef idx="minor">
      <a:schemeClr val="tx1">
        <a:lumMod val="50000"/>
        <a:lumOff val="50000"/>
      </a:schemeClr>
    </cs:fontRef>
    <cs:spPr>
      <a:ln w="9525">
        <a:solidFill>
          <a:schemeClr val="tx1">
            <a:lumMod val="15000"/>
            <a:lumOff val="85000"/>
          </a:schemeClr>
        </a:solidFill>
      </a:ln>
    </cs:spPr>
    <cs:defRPr sz="900" kern="1200"/>
  </cs:dataTable>
  <cs:downBar>
    <cs:lnRef idx="0"/>
    <cs:fillRef idx="0"/>
    <cs:effectRef idx="0"/>
    <cs:fontRef idx="minor">
      <a:schemeClr val="dk1"/>
    </cs:fontRef>
    <cs:spPr>
      <a:solidFill>
        <a:schemeClr val="dk1">
          <a:lumMod val="75000"/>
          <a:lumOff val="25000"/>
        </a:schemeClr>
      </a:solidFill>
      <a:ln w="9525" cap="flat" cmpd="sng" algn="ctr">
        <a:solidFill>
          <a:schemeClr val="tx1">
            <a:lumMod val="50000"/>
            <a:lumOff val="50000"/>
          </a:schemeClr>
        </a:solidFill>
        <a:round/>
      </a:ln>
    </cs:spPr>
  </cs:downBar>
  <cs:dropLine>
    <cs:lnRef idx="0"/>
    <cs:fillRef idx="0"/>
    <cs:effectRef idx="0"/>
    <cs:fontRef idx="minor">
      <a:schemeClr val="dk1"/>
    </cs:fontRef>
    <cs:spPr>
      <a:ln w="9525" cap="flat" cmpd="sng" algn="ctr">
        <a:solidFill>
          <a:schemeClr val="tx1">
            <a:lumMod val="35000"/>
            <a:lumOff val="65000"/>
          </a:schemeClr>
        </a:solidFill>
        <a:round/>
      </a:ln>
    </cs:spPr>
  </cs:dropLine>
  <cs:errorBar>
    <cs:lnRef idx="0"/>
    <cs:fillRef idx="0"/>
    <cs:effectRef idx="0"/>
    <cs:fontRef idx="minor">
      <a:schemeClr val="dk1"/>
    </cs:fontRef>
    <cs:spPr>
      <a:ln w="9525" cap="flat" cmpd="sng" algn="ctr">
        <a:solidFill>
          <a:schemeClr val="tx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a:solidFill>
          <a:schemeClr val="tx1">
            <a:lumMod val="15000"/>
            <a:lumOff val="85000"/>
          </a:schemeClr>
        </a:solidFill>
      </a:ln>
    </cs:spPr>
  </cs:gridlineMajor>
  <cs:gridlineMinor>
    <cs:lnRef idx="0"/>
    <cs:fillRef idx="0"/>
    <cs:effectRef idx="0"/>
    <cs:fontRef idx="minor">
      <a:schemeClr val="dk1"/>
    </cs:fontRef>
    <cs:spPr>
      <a:ln w="9525">
        <a:solidFill>
          <a:schemeClr val="tx1">
            <a:lumMod val="5000"/>
            <a:lumOff val="95000"/>
          </a:schemeClr>
        </a:solidFill>
      </a:ln>
    </cs:spPr>
  </cs:gridlineMinor>
  <cs:hiLoLine>
    <cs:lnRef idx="0"/>
    <cs:fillRef idx="0"/>
    <cs:effectRef idx="0"/>
    <cs:fontRef idx="minor">
      <a:schemeClr val="dk1"/>
    </cs:fontRef>
    <cs:spPr>
      <a:ln w="9525" cap="flat" cmpd="sng" algn="ctr">
        <a:solidFill>
          <a:schemeClr val="tx1">
            <a:lumMod val="35000"/>
            <a:lumOff val="65000"/>
          </a:schemeClr>
        </a:solidFill>
        <a:round/>
      </a:ln>
    </cs:spPr>
  </cs:hiLoLine>
  <cs:leaderLine>
    <cs:lnRef idx="0"/>
    <cs:fillRef idx="0"/>
    <cs:effectRef idx="0"/>
    <cs:fontRef idx="minor">
      <a:schemeClr val="dk1"/>
    </cs:fontRef>
    <cs:spPr>
      <a:ln w="9525" cap="flat" cmpd="sng" algn="ctr">
        <a:solidFill>
          <a:schemeClr val="tx1">
            <a:lumMod val="35000"/>
            <a:lumOff val="65000"/>
          </a:schemeClr>
        </a:solidFill>
        <a:round/>
      </a:ln>
    </cs:spPr>
  </cs:leaderLine>
  <cs:legend>
    <cs:lnRef idx="0"/>
    <cs:fillRef idx="0"/>
    <cs:effectRef idx="0"/>
    <cs:fontRef idx="minor">
      <a:schemeClr val="tx1">
        <a:lumMod val="50000"/>
        <a:lumOff val="50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50000"/>
        <a:lumOff val="50000"/>
      </a:schemeClr>
    </cs:fontRef>
    <cs:defRPr sz="900" kern="1200"/>
  </cs:seriesAxis>
  <cs:seriesLine>
    <cs:lnRef idx="0"/>
    <cs:fillRef idx="0"/>
    <cs:effectRef idx="0"/>
    <cs:fontRef idx="minor">
      <a:schemeClr val="dk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00" b="0" kern="1200" cap="none" spc="50" baseline="0"/>
  </cs:title>
  <cs:trendline>
    <cs:lnRef idx="0">
      <cs:styleClr val="auto"/>
    </cs:lnRef>
    <cs:fillRef idx="0"/>
    <cs:effectRef idx="0"/>
    <cs:fontRef idx="minor">
      <a:schemeClr val="dk1"/>
    </cs:fontRef>
    <cs:spPr>
      <a:ln w="19050" cap="rnd">
        <a:solidFill>
          <a:schemeClr val="phClr"/>
        </a:solidFill>
        <a:prstDash val="sysDot"/>
      </a:ln>
    </cs:spPr>
  </cs:trendline>
  <cs:trendlineLabel>
    <cs:lnRef idx="0"/>
    <cs:fillRef idx="0"/>
    <cs:effectRef idx="0"/>
    <cs:fontRef idx="minor">
      <a:schemeClr val="tx1">
        <a:lumMod val="50000"/>
        <a:lumOff val="50000"/>
      </a:schemeClr>
    </cs:fontRef>
    <cs:defRPr sz="900" kern="1200"/>
  </cs:trendlineLabel>
  <cs:upBar>
    <cs:lnRef idx="0"/>
    <cs:fillRef idx="0"/>
    <cs:effectRef idx="0"/>
    <cs:fontRef idx="minor">
      <a:schemeClr val="dk1"/>
    </cs:fontRef>
    <cs:spPr>
      <a:solidFill>
        <a:schemeClr val="lt1"/>
      </a:solidFill>
      <a:ln w="9525" cap="flat" cmpd="sng" algn="ctr">
        <a:solidFill>
          <a:schemeClr val="tx1">
            <a:lumMod val="50000"/>
            <a:lumOff val="50000"/>
          </a:schemeClr>
        </a:solidFill>
        <a:round/>
      </a:ln>
    </cs:spPr>
  </cs:upBar>
  <cs:valueAxis>
    <cs:lnRef idx="0"/>
    <cs:fillRef idx="0"/>
    <cs:effectRef idx="0"/>
    <cs:fontRef idx="minor">
      <a:schemeClr val="tx1">
        <a:lumMod val="50000"/>
        <a:lumOff val="50000"/>
      </a:schemeClr>
    </cs:fontRef>
    <cs:spPr>
      <a:ln w="9525">
        <a:solidFill>
          <a:schemeClr val="tx1">
            <a:lumMod val="15000"/>
            <a:lumOff val="85000"/>
          </a:schemeClr>
        </a:solidFill>
      </a:ln>
    </cs:spPr>
    <cs:defRPr sz="900" kern="1200"/>
  </cs:valueAxis>
  <cs:wall>
    <cs:lnRef idx="0"/>
    <cs:fillRef idx="0"/>
    <cs:effectRef idx="0"/>
    <cs:fontRef idx="minor">
      <a:schemeClr val="dk1"/>
    </cs:fontRef>
  </cs:wall>
</cs:chartStyle>
</file>

<file path=ppt/charts/style4.xml><?xml version="1.0" encoding="utf-8"?>
<cs:chartStyle xmlns:cs="http://schemas.microsoft.com/office/drawing/2012/chartStyle" xmlns:a="http://schemas.openxmlformats.org/drawingml/2006/main" id="224">
  <cs:axisTitle>
    <cs:lnRef idx="0"/>
    <cs:fillRef idx="0"/>
    <cs:effectRef idx="0"/>
    <cs:fontRef idx="minor">
      <a:schemeClr val="tx1">
        <a:lumMod val="50000"/>
        <a:lumOff val="50000"/>
      </a:schemeClr>
    </cs:fontRef>
    <cs:defRPr sz="900" kern="1200"/>
  </cs:axisTitle>
  <cs:categoryAxis>
    <cs:lnRef idx="0"/>
    <cs:fillRef idx="0"/>
    <cs:effectRef idx="0"/>
    <cs:fontRef idx="minor">
      <a:schemeClr val="tx1">
        <a:lumMod val="50000"/>
        <a:lumOff val="50000"/>
      </a:schemeClr>
    </cs:fontRef>
    <cs:defRPr sz="900" kern="120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65000"/>
        <a:lumOff val="35000"/>
      </a:schemeClr>
    </cs:fontRef>
    <cs:defRPr sz="900" kern="1200"/>
  </cs:dataLabel>
  <cs:dataLabelCallout>
    <cs:lnRef idx="0"/>
    <cs:fillRef idx="0"/>
    <cs:effectRef idx="0"/>
    <cs:fontRef idx="minor">
      <a:schemeClr val="bg1"/>
    </cs:fontRef>
    <cs:spPr>
      <a:solidFill>
        <a:schemeClr val="tx1">
          <a:lumMod val="35000"/>
          <a:lumOff val="65000"/>
        </a:schemeClr>
      </a:solidFill>
    </cs:spPr>
    <cs:defRPr sz="900"/>
    <cs:bodyPr rot="0" spcFirstLastPara="1" vertOverflow="clip" horzOverflow="clip" vert="horz" wrap="square" lIns="36576" tIns="18288" rIns="36576" bIns="18288" anchor="ctr" anchorCtr="1">
      <a:spAutoFit/>
    </cs:bodyPr>
  </cs:dataLabelCallout>
  <cs:dataPoint>
    <cs:lnRef idx="0">
      <cs:styleClr val="auto"/>
    </cs:lnRef>
    <cs:fillRef idx="0"/>
    <cs:effectRef idx="0"/>
    <cs:fontRef idx="minor">
      <a:schemeClr val="dk1"/>
    </cs:fontRef>
    <cs:spPr>
      <a:noFill/>
      <a:ln w="25400" cap="flat" cmpd="sng" algn="ctr">
        <a:solidFill>
          <a:schemeClr val="phClr"/>
        </a:solidFill>
        <a:miter lim="800000"/>
      </a:ln>
    </cs:spPr>
  </cs:dataPoint>
  <cs:dataPoint3D>
    <cs:lnRef idx="0">
      <cs:styleClr val="auto"/>
    </cs:lnRef>
    <cs:fillRef idx="0">
      <cs:styleClr val="auto"/>
    </cs:fillRef>
    <cs:effectRef idx="0"/>
    <cs:fontRef idx="minor">
      <a:schemeClr val="dk1"/>
    </cs:fontRef>
    <cs:spPr>
      <a:ln w="19050" cap="flat" cmpd="sng" algn="ctr">
        <a:solidFill>
          <a:schemeClr val="phClr"/>
        </a:solidFill>
        <a:miter lim="800000"/>
      </a:ln>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styleClr val="auto"/>
    </cs:lnRef>
    <cs:fillRef idx="0">
      <cs:styleClr val="auto"/>
    </cs:fillRef>
    <cs:effectRef idx="0"/>
    <cs:fontRef idx="minor">
      <a:schemeClr val="dk1"/>
    </cs:fontRef>
    <cs:spPr>
      <a:ln w="19050" cap="rnd">
        <a:solidFill>
          <a:schemeClr val="phClr"/>
        </a:solidFill>
        <a:round/>
      </a:ln>
    </cs:spPr>
  </cs:dataPointMarker>
  <cs:dataPointMarkerLayout symbol="circle" size="6"/>
  <cs:dataPointWireframe>
    <cs:lnRef idx="0">
      <cs:styleClr val="auto"/>
    </cs:lnRef>
    <cs:fillRef idx="1"/>
    <cs:effectRef idx="0"/>
    <cs:fontRef idx="minor">
      <a:schemeClr val="tx1"/>
    </cs:fontRef>
    <cs:spPr>
      <a:ln w="9525">
        <a:solidFill>
          <a:schemeClr val="phClr"/>
        </a:solidFill>
      </a:ln>
    </cs:spPr>
  </cs:dataPointWireframe>
  <cs:dataTable>
    <cs:lnRef idx="0"/>
    <cs:fillRef idx="0"/>
    <cs:effectRef idx="0"/>
    <cs:fontRef idx="minor">
      <a:schemeClr val="tx1">
        <a:lumMod val="50000"/>
        <a:lumOff val="50000"/>
      </a:schemeClr>
    </cs:fontRef>
    <cs:spPr>
      <a:ln w="9525">
        <a:solidFill>
          <a:schemeClr val="tx1">
            <a:lumMod val="15000"/>
            <a:lumOff val="85000"/>
          </a:schemeClr>
        </a:solidFill>
      </a:ln>
    </cs:spPr>
    <cs:defRPr sz="900" kern="1200"/>
  </cs:dataTable>
  <cs:downBar>
    <cs:lnRef idx="0"/>
    <cs:fillRef idx="0"/>
    <cs:effectRef idx="0"/>
    <cs:fontRef idx="minor">
      <a:schemeClr val="dk1"/>
    </cs:fontRef>
    <cs:spPr>
      <a:solidFill>
        <a:schemeClr val="dk1">
          <a:lumMod val="75000"/>
          <a:lumOff val="25000"/>
        </a:schemeClr>
      </a:solidFill>
      <a:ln w="9525" cap="flat" cmpd="sng" algn="ctr">
        <a:solidFill>
          <a:schemeClr val="tx1">
            <a:lumMod val="50000"/>
            <a:lumOff val="50000"/>
          </a:schemeClr>
        </a:solidFill>
        <a:round/>
      </a:ln>
    </cs:spPr>
  </cs:downBar>
  <cs:dropLine>
    <cs:lnRef idx="0"/>
    <cs:fillRef idx="0"/>
    <cs:effectRef idx="0"/>
    <cs:fontRef idx="minor">
      <a:schemeClr val="dk1"/>
    </cs:fontRef>
    <cs:spPr>
      <a:ln w="9525" cap="flat" cmpd="sng" algn="ctr">
        <a:solidFill>
          <a:schemeClr val="tx1">
            <a:lumMod val="35000"/>
            <a:lumOff val="65000"/>
          </a:schemeClr>
        </a:solidFill>
        <a:round/>
      </a:ln>
    </cs:spPr>
  </cs:dropLine>
  <cs:errorBar>
    <cs:lnRef idx="0"/>
    <cs:fillRef idx="0"/>
    <cs:effectRef idx="0"/>
    <cs:fontRef idx="minor">
      <a:schemeClr val="dk1"/>
    </cs:fontRef>
    <cs:spPr>
      <a:ln w="9525" cap="flat" cmpd="sng" algn="ctr">
        <a:solidFill>
          <a:schemeClr val="tx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a:solidFill>
          <a:schemeClr val="tx1">
            <a:lumMod val="15000"/>
            <a:lumOff val="85000"/>
          </a:schemeClr>
        </a:solidFill>
      </a:ln>
    </cs:spPr>
  </cs:gridlineMajor>
  <cs:gridlineMinor>
    <cs:lnRef idx="0"/>
    <cs:fillRef idx="0"/>
    <cs:effectRef idx="0"/>
    <cs:fontRef idx="minor">
      <a:schemeClr val="dk1"/>
    </cs:fontRef>
    <cs:spPr>
      <a:ln w="9525">
        <a:solidFill>
          <a:schemeClr val="tx1">
            <a:lumMod val="5000"/>
            <a:lumOff val="95000"/>
          </a:schemeClr>
        </a:solidFill>
      </a:ln>
    </cs:spPr>
  </cs:gridlineMinor>
  <cs:hiLoLine>
    <cs:lnRef idx="0"/>
    <cs:fillRef idx="0"/>
    <cs:effectRef idx="0"/>
    <cs:fontRef idx="minor">
      <a:schemeClr val="dk1"/>
    </cs:fontRef>
    <cs:spPr>
      <a:ln w="9525" cap="flat" cmpd="sng" algn="ctr">
        <a:solidFill>
          <a:schemeClr val="tx1">
            <a:lumMod val="35000"/>
            <a:lumOff val="65000"/>
          </a:schemeClr>
        </a:solidFill>
        <a:round/>
      </a:ln>
    </cs:spPr>
  </cs:hiLoLine>
  <cs:leaderLine>
    <cs:lnRef idx="0"/>
    <cs:fillRef idx="0"/>
    <cs:effectRef idx="0"/>
    <cs:fontRef idx="minor">
      <a:schemeClr val="dk1"/>
    </cs:fontRef>
    <cs:spPr>
      <a:ln w="9525" cap="flat" cmpd="sng" algn="ctr">
        <a:solidFill>
          <a:schemeClr val="tx1">
            <a:lumMod val="35000"/>
            <a:lumOff val="65000"/>
          </a:schemeClr>
        </a:solidFill>
        <a:round/>
      </a:ln>
    </cs:spPr>
  </cs:leaderLine>
  <cs:legend>
    <cs:lnRef idx="0"/>
    <cs:fillRef idx="0"/>
    <cs:effectRef idx="0"/>
    <cs:fontRef idx="minor">
      <a:schemeClr val="tx1">
        <a:lumMod val="50000"/>
        <a:lumOff val="50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50000"/>
        <a:lumOff val="50000"/>
      </a:schemeClr>
    </cs:fontRef>
    <cs:defRPr sz="900" kern="1200"/>
  </cs:seriesAxis>
  <cs:seriesLine>
    <cs:lnRef idx="0"/>
    <cs:fillRef idx="0"/>
    <cs:effectRef idx="0"/>
    <cs:fontRef idx="minor">
      <a:schemeClr val="dk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00" b="0" kern="1200" cap="none" spc="50" baseline="0"/>
  </cs:title>
  <cs:trendline>
    <cs:lnRef idx="0">
      <cs:styleClr val="auto"/>
    </cs:lnRef>
    <cs:fillRef idx="0"/>
    <cs:effectRef idx="0"/>
    <cs:fontRef idx="minor">
      <a:schemeClr val="dk1"/>
    </cs:fontRef>
    <cs:spPr>
      <a:ln w="19050" cap="rnd">
        <a:solidFill>
          <a:schemeClr val="phClr"/>
        </a:solidFill>
        <a:prstDash val="sysDot"/>
      </a:ln>
    </cs:spPr>
  </cs:trendline>
  <cs:trendlineLabel>
    <cs:lnRef idx="0"/>
    <cs:fillRef idx="0"/>
    <cs:effectRef idx="0"/>
    <cs:fontRef idx="minor">
      <a:schemeClr val="tx1">
        <a:lumMod val="50000"/>
        <a:lumOff val="50000"/>
      </a:schemeClr>
    </cs:fontRef>
    <cs:defRPr sz="900" kern="1200"/>
  </cs:trendlineLabel>
  <cs:upBar>
    <cs:lnRef idx="0"/>
    <cs:fillRef idx="0"/>
    <cs:effectRef idx="0"/>
    <cs:fontRef idx="minor">
      <a:schemeClr val="dk1"/>
    </cs:fontRef>
    <cs:spPr>
      <a:solidFill>
        <a:schemeClr val="lt1"/>
      </a:solidFill>
      <a:ln w="9525" cap="flat" cmpd="sng" algn="ctr">
        <a:solidFill>
          <a:schemeClr val="tx1">
            <a:lumMod val="50000"/>
            <a:lumOff val="50000"/>
          </a:schemeClr>
        </a:solidFill>
        <a:round/>
      </a:ln>
    </cs:spPr>
  </cs:upBar>
  <cs:valueAxis>
    <cs:lnRef idx="0"/>
    <cs:fillRef idx="0"/>
    <cs:effectRef idx="0"/>
    <cs:fontRef idx="minor">
      <a:schemeClr val="tx1">
        <a:lumMod val="50000"/>
        <a:lumOff val="50000"/>
      </a:schemeClr>
    </cs:fontRef>
    <cs:spPr>
      <a:ln w="9525">
        <a:solidFill>
          <a:schemeClr val="tx1">
            <a:lumMod val="15000"/>
            <a:lumOff val="85000"/>
          </a:schemeClr>
        </a:solidFill>
      </a:ln>
    </cs:spPr>
    <cs:defRPr sz="900" kern="1200"/>
  </cs:valueAxis>
  <cs:wall>
    <cs:lnRef idx="0"/>
    <cs:fillRef idx="0"/>
    <cs:effectRef idx="0"/>
    <cs:fontRef idx="minor">
      <a:schemeClr val="dk1"/>
    </cs:fontRef>
  </cs:wall>
</cs:chartStyle>
</file>

<file path=ppt/charts/style5.xml><?xml version="1.0" encoding="utf-8"?>
<cs:chartStyle xmlns:cs="http://schemas.microsoft.com/office/drawing/2012/chartStyle" xmlns:a="http://schemas.openxmlformats.org/drawingml/2006/main" id="224">
  <cs:axisTitle>
    <cs:lnRef idx="0"/>
    <cs:fillRef idx="0"/>
    <cs:effectRef idx="0"/>
    <cs:fontRef idx="minor">
      <a:schemeClr val="tx1">
        <a:lumMod val="50000"/>
        <a:lumOff val="50000"/>
      </a:schemeClr>
    </cs:fontRef>
    <cs:defRPr sz="900" kern="1200"/>
  </cs:axisTitle>
  <cs:categoryAxis>
    <cs:lnRef idx="0"/>
    <cs:fillRef idx="0"/>
    <cs:effectRef idx="0"/>
    <cs:fontRef idx="minor">
      <a:schemeClr val="tx1">
        <a:lumMod val="50000"/>
        <a:lumOff val="50000"/>
      </a:schemeClr>
    </cs:fontRef>
    <cs:defRPr sz="900" kern="120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65000"/>
        <a:lumOff val="35000"/>
      </a:schemeClr>
    </cs:fontRef>
    <cs:defRPr sz="900" kern="1200"/>
  </cs:dataLabel>
  <cs:dataLabelCallout>
    <cs:lnRef idx="0"/>
    <cs:fillRef idx="0"/>
    <cs:effectRef idx="0"/>
    <cs:fontRef idx="minor">
      <a:schemeClr val="bg1"/>
    </cs:fontRef>
    <cs:spPr>
      <a:solidFill>
        <a:schemeClr val="tx1">
          <a:lumMod val="35000"/>
          <a:lumOff val="65000"/>
        </a:schemeClr>
      </a:solidFill>
    </cs:spPr>
    <cs:defRPr sz="900"/>
    <cs:bodyPr rot="0" spcFirstLastPara="1" vertOverflow="clip" horzOverflow="clip" vert="horz" wrap="square" lIns="36576" tIns="18288" rIns="36576" bIns="18288" anchor="ctr" anchorCtr="1">
      <a:spAutoFit/>
    </cs:bodyPr>
  </cs:dataLabelCallout>
  <cs:dataPoint>
    <cs:lnRef idx="0">
      <cs:styleClr val="auto"/>
    </cs:lnRef>
    <cs:fillRef idx="0"/>
    <cs:effectRef idx="0"/>
    <cs:fontRef idx="minor">
      <a:schemeClr val="dk1"/>
    </cs:fontRef>
    <cs:spPr>
      <a:noFill/>
      <a:ln w="25400" cap="flat" cmpd="sng" algn="ctr">
        <a:solidFill>
          <a:schemeClr val="phClr"/>
        </a:solidFill>
        <a:miter lim="800000"/>
      </a:ln>
    </cs:spPr>
  </cs:dataPoint>
  <cs:dataPoint3D>
    <cs:lnRef idx="0">
      <cs:styleClr val="auto"/>
    </cs:lnRef>
    <cs:fillRef idx="0">
      <cs:styleClr val="auto"/>
    </cs:fillRef>
    <cs:effectRef idx="0"/>
    <cs:fontRef idx="minor">
      <a:schemeClr val="dk1"/>
    </cs:fontRef>
    <cs:spPr>
      <a:ln w="19050" cap="flat" cmpd="sng" algn="ctr">
        <a:solidFill>
          <a:schemeClr val="phClr"/>
        </a:solidFill>
        <a:miter lim="800000"/>
      </a:ln>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styleClr val="auto"/>
    </cs:lnRef>
    <cs:fillRef idx="0">
      <cs:styleClr val="auto"/>
    </cs:fillRef>
    <cs:effectRef idx="0"/>
    <cs:fontRef idx="minor">
      <a:schemeClr val="dk1"/>
    </cs:fontRef>
    <cs:spPr>
      <a:ln w="19050" cap="rnd">
        <a:solidFill>
          <a:schemeClr val="phClr"/>
        </a:solidFill>
        <a:round/>
      </a:ln>
    </cs:spPr>
  </cs:dataPointMarker>
  <cs:dataPointMarkerLayout symbol="circle" size="6"/>
  <cs:dataPointWireframe>
    <cs:lnRef idx="0">
      <cs:styleClr val="auto"/>
    </cs:lnRef>
    <cs:fillRef idx="1"/>
    <cs:effectRef idx="0"/>
    <cs:fontRef idx="minor">
      <a:schemeClr val="tx1"/>
    </cs:fontRef>
    <cs:spPr>
      <a:ln w="9525">
        <a:solidFill>
          <a:schemeClr val="phClr"/>
        </a:solidFill>
      </a:ln>
    </cs:spPr>
  </cs:dataPointWireframe>
  <cs:dataTable>
    <cs:lnRef idx="0"/>
    <cs:fillRef idx="0"/>
    <cs:effectRef idx="0"/>
    <cs:fontRef idx="minor">
      <a:schemeClr val="tx1">
        <a:lumMod val="50000"/>
        <a:lumOff val="50000"/>
      </a:schemeClr>
    </cs:fontRef>
    <cs:spPr>
      <a:ln w="9525">
        <a:solidFill>
          <a:schemeClr val="tx1">
            <a:lumMod val="15000"/>
            <a:lumOff val="85000"/>
          </a:schemeClr>
        </a:solidFill>
      </a:ln>
    </cs:spPr>
    <cs:defRPr sz="900" kern="1200"/>
  </cs:dataTable>
  <cs:downBar>
    <cs:lnRef idx="0"/>
    <cs:fillRef idx="0"/>
    <cs:effectRef idx="0"/>
    <cs:fontRef idx="minor">
      <a:schemeClr val="dk1"/>
    </cs:fontRef>
    <cs:spPr>
      <a:solidFill>
        <a:schemeClr val="dk1">
          <a:lumMod val="75000"/>
          <a:lumOff val="25000"/>
        </a:schemeClr>
      </a:solidFill>
      <a:ln w="9525" cap="flat" cmpd="sng" algn="ctr">
        <a:solidFill>
          <a:schemeClr val="tx1">
            <a:lumMod val="50000"/>
            <a:lumOff val="50000"/>
          </a:schemeClr>
        </a:solidFill>
        <a:round/>
      </a:ln>
    </cs:spPr>
  </cs:downBar>
  <cs:dropLine>
    <cs:lnRef idx="0"/>
    <cs:fillRef idx="0"/>
    <cs:effectRef idx="0"/>
    <cs:fontRef idx="minor">
      <a:schemeClr val="dk1"/>
    </cs:fontRef>
    <cs:spPr>
      <a:ln w="9525" cap="flat" cmpd="sng" algn="ctr">
        <a:solidFill>
          <a:schemeClr val="tx1">
            <a:lumMod val="35000"/>
            <a:lumOff val="65000"/>
          </a:schemeClr>
        </a:solidFill>
        <a:round/>
      </a:ln>
    </cs:spPr>
  </cs:dropLine>
  <cs:errorBar>
    <cs:lnRef idx="0"/>
    <cs:fillRef idx="0"/>
    <cs:effectRef idx="0"/>
    <cs:fontRef idx="minor">
      <a:schemeClr val="dk1"/>
    </cs:fontRef>
    <cs:spPr>
      <a:ln w="9525" cap="flat" cmpd="sng" algn="ctr">
        <a:solidFill>
          <a:schemeClr val="tx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a:solidFill>
          <a:schemeClr val="tx1">
            <a:lumMod val="15000"/>
            <a:lumOff val="85000"/>
          </a:schemeClr>
        </a:solidFill>
      </a:ln>
    </cs:spPr>
  </cs:gridlineMajor>
  <cs:gridlineMinor>
    <cs:lnRef idx="0"/>
    <cs:fillRef idx="0"/>
    <cs:effectRef idx="0"/>
    <cs:fontRef idx="minor">
      <a:schemeClr val="dk1"/>
    </cs:fontRef>
    <cs:spPr>
      <a:ln w="9525">
        <a:solidFill>
          <a:schemeClr val="tx1">
            <a:lumMod val="5000"/>
            <a:lumOff val="95000"/>
          </a:schemeClr>
        </a:solidFill>
      </a:ln>
    </cs:spPr>
  </cs:gridlineMinor>
  <cs:hiLoLine>
    <cs:lnRef idx="0"/>
    <cs:fillRef idx="0"/>
    <cs:effectRef idx="0"/>
    <cs:fontRef idx="minor">
      <a:schemeClr val="dk1"/>
    </cs:fontRef>
    <cs:spPr>
      <a:ln w="9525" cap="flat" cmpd="sng" algn="ctr">
        <a:solidFill>
          <a:schemeClr val="tx1">
            <a:lumMod val="35000"/>
            <a:lumOff val="65000"/>
          </a:schemeClr>
        </a:solidFill>
        <a:round/>
      </a:ln>
    </cs:spPr>
  </cs:hiLoLine>
  <cs:leaderLine>
    <cs:lnRef idx="0"/>
    <cs:fillRef idx="0"/>
    <cs:effectRef idx="0"/>
    <cs:fontRef idx="minor">
      <a:schemeClr val="dk1"/>
    </cs:fontRef>
    <cs:spPr>
      <a:ln w="9525" cap="flat" cmpd="sng" algn="ctr">
        <a:solidFill>
          <a:schemeClr val="tx1">
            <a:lumMod val="35000"/>
            <a:lumOff val="65000"/>
          </a:schemeClr>
        </a:solidFill>
        <a:round/>
      </a:ln>
    </cs:spPr>
  </cs:leaderLine>
  <cs:legend>
    <cs:lnRef idx="0"/>
    <cs:fillRef idx="0"/>
    <cs:effectRef idx="0"/>
    <cs:fontRef idx="minor">
      <a:schemeClr val="tx1">
        <a:lumMod val="50000"/>
        <a:lumOff val="50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50000"/>
        <a:lumOff val="50000"/>
      </a:schemeClr>
    </cs:fontRef>
    <cs:defRPr sz="900" kern="1200"/>
  </cs:seriesAxis>
  <cs:seriesLine>
    <cs:lnRef idx="0"/>
    <cs:fillRef idx="0"/>
    <cs:effectRef idx="0"/>
    <cs:fontRef idx="minor">
      <a:schemeClr val="dk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00" b="0" kern="1200" cap="none" spc="50" baseline="0"/>
  </cs:title>
  <cs:trendline>
    <cs:lnRef idx="0">
      <cs:styleClr val="auto"/>
    </cs:lnRef>
    <cs:fillRef idx="0"/>
    <cs:effectRef idx="0"/>
    <cs:fontRef idx="minor">
      <a:schemeClr val="dk1"/>
    </cs:fontRef>
    <cs:spPr>
      <a:ln w="19050" cap="rnd">
        <a:solidFill>
          <a:schemeClr val="phClr"/>
        </a:solidFill>
        <a:prstDash val="sysDot"/>
      </a:ln>
    </cs:spPr>
  </cs:trendline>
  <cs:trendlineLabel>
    <cs:lnRef idx="0"/>
    <cs:fillRef idx="0"/>
    <cs:effectRef idx="0"/>
    <cs:fontRef idx="minor">
      <a:schemeClr val="tx1">
        <a:lumMod val="50000"/>
        <a:lumOff val="50000"/>
      </a:schemeClr>
    </cs:fontRef>
    <cs:defRPr sz="900" kern="1200"/>
  </cs:trendlineLabel>
  <cs:upBar>
    <cs:lnRef idx="0"/>
    <cs:fillRef idx="0"/>
    <cs:effectRef idx="0"/>
    <cs:fontRef idx="minor">
      <a:schemeClr val="dk1"/>
    </cs:fontRef>
    <cs:spPr>
      <a:solidFill>
        <a:schemeClr val="lt1"/>
      </a:solidFill>
      <a:ln w="9525" cap="flat" cmpd="sng" algn="ctr">
        <a:solidFill>
          <a:schemeClr val="tx1">
            <a:lumMod val="50000"/>
            <a:lumOff val="50000"/>
          </a:schemeClr>
        </a:solidFill>
        <a:round/>
      </a:ln>
    </cs:spPr>
  </cs:upBar>
  <cs:valueAxis>
    <cs:lnRef idx="0"/>
    <cs:fillRef idx="0"/>
    <cs:effectRef idx="0"/>
    <cs:fontRef idx="minor">
      <a:schemeClr val="tx1">
        <a:lumMod val="50000"/>
        <a:lumOff val="50000"/>
      </a:schemeClr>
    </cs:fontRef>
    <cs:spPr>
      <a:ln w="9525">
        <a:solidFill>
          <a:schemeClr val="tx1">
            <a:lumMod val="15000"/>
            <a:lumOff val="85000"/>
          </a:schemeClr>
        </a:solidFill>
      </a:ln>
    </cs:spPr>
    <cs:defRPr sz="900" kern="1200"/>
  </cs:valueAxis>
  <cs:wall>
    <cs:lnRef idx="0"/>
    <cs:fillRef idx="0"/>
    <cs:effectRef idx="0"/>
    <cs:fontRef idx="minor">
      <a:schemeClr val="dk1"/>
    </cs:fontRef>
  </cs:wall>
</cs:chartStyle>
</file>

<file path=ppt/charts/style6.xml><?xml version="1.0" encoding="utf-8"?>
<cs:chartStyle xmlns:cs="http://schemas.microsoft.com/office/drawing/2012/chartStyle" xmlns:a="http://schemas.openxmlformats.org/drawingml/2006/main" id="32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98">
  <cs:axisTitle>
    <cs:lnRef idx="0"/>
    <cs:fillRef idx="0"/>
    <cs:effectRef idx="0"/>
    <cs:fontRef idx="minor">
      <a:schemeClr val="tx1">
        <a:lumMod val="65000"/>
        <a:lumOff val="35000"/>
      </a:schemeClr>
    </cs:fontRef>
    <cs:defRPr sz="900"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800" kern="1200" cap="all" spc="120" normalizeH="0" baseline="0"/>
  </cs:categoryAxis>
  <cs:chartArea mods="allowNoFillOverride allowNoLineOverride">
    <cs:lnRef idx="0"/>
    <cs:fillRef idx="0"/>
    <cs:effectRef idx="0"/>
    <cs:fontRef idx="minor">
      <a:schemeClr val="dk1"/>
    </cs:fontRef>
    <cs:spPr>
      <a:solidFill>
        <a:schemeClr val="lt1"/>
      </a:solidFill>
      <a:ln w="9525" cap="flat" cmpd="sng" algn="ctr">
        <a:solidFill>
          <a:schemeClr val="tx1">
            <a:lumMod val="15000"/>
            <a:lumOff val="85000"/>
          </a:schemeClr>
        </a:solidFill>
        <a:round/>
      </a:ln>
    </cs:spPr>
    <cs:defRPr sz="900" kern="1200"/>
  </cs:chartArea>
  <cs:dataLabel>
    <cs:lnRef idx="0"/>
    <cs:fillRef idx="0"/>
    <cs:effectRef idx="0"/>
    <cs:fontRef idx="minor">
      <a:schemeClr val="lt1"/>
    </cs:fontRef>
    <cs:defRPr sz="900" b="0" i="0" u="none" strike="noStrike" kern="1200" baseline="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22225" cap="rnd">
        <a:solidFill>
          <a:schemeClr val="phClr"/>
        </a:solidFill>
        <a:round/>
      </a:ln>
    </cs:spPr>
  </cs:dataPointLine>
  <cs:dataPointMarker>
    <cs:lnRef idx="0">
      <cs:styleClr val="auto"/>
    </cs:lnRef>
    <cs:fillRef idx="0">
      <cs:styleClr val="auto"/>
    </cs:fillRef>
    <cs:effectRef idx="0"/>
    <cs:fontRef idx="minor">
      <a:schemeClr val="dk1"/>
    </cs:fontRef>
    <cs:spPr>
      <a:solidFill>
        <a:schemeClr val="phClr"/>
      </a:solidFill>
      <a:ln w="9525">
        <a:solidFill>
          <a:schemeClr val="phClr"/>
        </a:solidFill>
        <a:round/>
      </a:ln>
    </cs:spPr>
  </cs:dataPointMarker>
  <cs:dataPointMarkerLayout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900" kern="1200"/>
  </cs:dataTable>
  <cs:downBar>
    <cs:lnRef idx="0"/>
    <cs:fillRef idx="0"/>
    <cs:effectRef idx="0"/>
    <cs:fontRef idx="minor">
      <a:schemeClr val="dk1"/>
    </cs:fontRef>
    <cs:spPr>
      <a:solidFill>
        <a:schemeClr val="dk1">
          <a:lumMod val="75000"/>
          <a:lumOff val="25000"/>
        </a:schemeClr>
      </a:solidFill>
      <a:ln w="9525">
        <a:solidFill>
          <a:schemeClr val="tx1">
            <a:lumMod val="15000"/>
            <a:lumOff val="85000"/>
          </a:schemeClr>
        </a:solidFill>
      </a:ln>
    </cs:spPr>
  </cs:downBar>
  <cs:dropLine>
    <cs:lnRef idx="0"/>
    <cs:fillRef idx="0"/>
    <cs:effectRef idx="0"/>
    <cs:fontRef idx="minor">
      <a:schemeClr val="dk1"/>
    </cs:fontRef>
    <cs:spPr>
      <a:ln w="9525">
        <a:solidFill>
          <a:schemeClr val="tx1">
            <a:lumMod val="35000"/>
            <a:lumOff val="65000"/>
          </a:schemeClr>
        </a:solidFill>
      </a:ln>
    </cs:spPr>
  </cs:dropLine>
  <cs:errorBar>
    <cs:lnRef idx="0"/>
    <cs:fillRef idx="0"/>
    <cs:effectRef idx="0"/>
    <cs:fontRef idx="minor">
      <a:schemeClr val="dk1"/>
    </cs:fontRef>
    <cs:spPr>
      <a:ln w="9525">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50000"/>
            <a:lumOff val="50000"/>
          </a:schemeClr>
        </a:solidFill>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cap="all" spc="120" normalizeH="0" baseline="0"/>
  </cs:title>
  <cs:trendline>
    <cs:lnRef idx="0">
      <cs:styleClr val="auto"/>
    </cs:lnRef>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800"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spPr>
      <a:ln w="9525" cap="flat" cmpd="sng" algn="ctr">
        <a:solidFill>
          <a:schemeClr val="dk1">
            <a:lumMod val="15000"/>
            <a:lumOff val="85000"/>
          </a:schemeClr>
        </a:solidFill>
        <a:round/>
      </a:ln>
    </cs:spPr>
    <cs:defRPr sz="900" kern="1200"/>
  </cs:valueAxis>
  <cs:wall>
    <cs:lnRef idx="0"/>
    <cs:fillRef idx="0"/>
    <cs:effectRef idx="0"/>
    <cs:fontRef idx="minor">
      <a:schemeClr val="dk1"/>
    </cs:fontRef>
  </cs:wall>
</cs:chartStyle>
</file>

<file path=ppt/charts/style9.xml><?xml version="1.0" encoding="utf-8"?>
<cs:chartStyle xmlns:cs="http://schemas.microsoft.com/office/drawing/2012/chartStyle" xmlns:a="http://schemas.openxmlformats.org/drawingml/2006/main" id="302">
  <cs:axisTitle>
    <cs:lnRef idx="0"/>
    <cs:fillRef idx="0"/>
    <cs:effectRef idx="0"/>
    <cs:fontRef idx="minor">
      <a:schemeClr val="tx2"/>
    </cs:fontRef>
    <cs:defRPr sz="900" b="1" kern="1200"/>
  </cs:axisTitle>
  <cs:categoryAxis>
    <cs:lnRef idx="0"/>
    <cs:fillRef idx="0"/>
    <cs:effectRef idx="0"/>
    <cs:fontRef idx="minor">
      <a:schemeClr val="tx2"/>
    </cs:fontRef>
    <cs:spPr>
      <a:ln w="9525" cap="flat" cmpd="sng" algn="ctr">
        <a:solidFill>
          <a:schemeClr val="tx2">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2">
            <a:lumMod val="15000"/>
            <a:lumOff val="85000"/>
          </a:schemeClr>
        </a:solidFill>
        <a:round/>
      </a:ln>
    </cs:spPr>
    <cs:defRPr sz="900" kern="1200"/>
  </cs:chartArea>
  <cs:dataLabel>
    <cs:lnRef idx="0"/>
    <cs:fillRef idx="0"/>
    <cs:effectRef idx="0"/>
    <cs:fontRef idx="minor">
      <a:schemeClr val="tx2"/>
    </cs:fontRef>
    <cs:defRPr sz="900" kern="1200"/>
  </cs:dataLabel>
  <cs:dataLabelCallout>
    <cs:lnRef idx="0"/>
    <cs:fillRef idx="0"/>
    <cs:effectRef idx="0"/>
    <cs:fontRef idx="minor">
      <a:schemeClr val="dk2">
        <a:lumMod val="7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2"/>
    <cs:fontRef idx="minor">
      <a:schemeClr val="tx2"/>
    </cs:fontRef>
  </cs:dataPoint>
  <cs:dataPoint3D>
    <cs:lnRef idx="0"/>
    <cs:fillRef idx="3">
      <cs:styleClr val="auto"/>
    </cs:fillRef>
    <cs:effectRef idx="2"/>
    <cs:fontRef idx="minor">
      <a:schemeClr val="tx2"/>
    </cs:fontRef>
  </cs:dataPoint3D>
  <cs:dataPointLine>
    <cs:lnRef idx="0">
      <cs:styleClr val="auto"/>
    </cs:lnRef>
    <cs:fillRef idx="3"/>
    <cs:effectRef idx="2"/>
    <cs:fontRef idx="minor">
      <a:schemeClr val="tx2"/>
    </cs:fontRef>
    <cs:spPr>
      <a:ln w="31750" cap="rnd">
        <a:solidFill>
          <a:schemeClr val="phClr"/>
        </a:solidFill>
        <a:round/>
      </a:ln>
    </cs:spPr>
  </cs:dataPointLine>
  <cs:dataPointMarker>
    <cs:lnRef idx="0"/>
    <cs:fillRef idx="3">
      <cs:styleClr val="auto"/>
    </cs:fillRef>
    <cs:effectRef idx="2"/>
    <cs:fontRef idx="minor">
      <a:schemeClr val="tx2"/>
    </cs:fontRef>
    <cs:spPr>
      <a:ln w="12700">
        <a:solidFill>
          <a:schemeClr val="lt2"/>
        </a:solidFill>
        <a:round/>
      </a:ln>
    </cs:spPr>
  </cs:dataPointMarker>
  <cs:dataPointMarkerLayout symbol="circle" size="6"/>
  <cs:dataPointWireframe>
    <cs:lnRef idx="0">
      <cs:styleClr val="auto"/>
    </cs:lnRef>
    <cs:fillRef idx="3"/>
    <cs:effectRef idx="2"/>
    <cs:fontRef idx="minor">
      <a:schemeClr val="tx2"/>
    </cs:fontRef>
    <cs:spPr>
      <a:ln w="9525" cap="rnd">
        <a:solidFill>
          <a:schemeClr val="phClr"/>
        </a:solidFill>
        <a:round/>
      </a:ln>
    </cs:spPr>
  </cs:dataPointWireframe>
  <cs:dataTable>
    <cs:lnRef idx="0"/>
    <cs:fillRef idx="0"/>
    <cs:effectRef idx="0"/>
    <cs:fontRef idx="minor">
      <a:schemeClr val="tx2"/>
    </cs:fontRef>
    <cs:spPr>
      <a:ln w="9525">
        <a:solidFill>
          <a:schemeClr val="tx2">
            <a:lumMod val="15000"/>
            <a:lumOff val="85000"/>
          </a:schemeClr>
        </a:solidFill>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2"/>
    </cs:fontRef>
    <cs:spPr>
      <a:ln w="9525">
        <a:solidFill>
          <a:schemeClr val="tx2">
            <a:lumMod val="60000"/>
            <a:lumOff val="40000"/>
          </a:schemeClr>
        </a:solidFill>
        <a:prstDash val="dash"/>
      </a:ln>
    </cs:spPr>
  </cs:dropLine>
  <cs:errorBar>
    <cs:lnRef idx="0"/>
    <cs:fillRef idx="0"/>
    <cs:effectRef idx="0"/>
    <cs:fontRef idx="minor">
      <a:schemeClr val="tx2"/>
    </cs:fontRef>
    <cs:spPr>
      <a:ln w="9525">
        <a:solidFill>
          <a:schemeClr val="tx2">
            <a:lumMod val="75000"/>
          </a:schemeClr>
        </a:solidFill>
        <a:round/>
      </a:ln>
    </cs:spPr>
  </cs:errorBar>
  <cs:floor>
    <cs:lnRef idx="0"/>
    <cs:fillRef idx="0"/>
    <cs:effectRef idx="0"/>
    <cs:fontRef idx="minor">
      <a:schemeClr val="tx2"/>
    </cs:fontRef>
  </cs:floor>
  <cs:gridlineMajor>
    <cs:lnRef idx="0"/>
    <cs:fillRef idx="0"/>
    <cs:effectRef idx="0"/>
    <cs:fontRef idx="minor">
      <a:schemeClr val="tx2"/>
    </cs:fontRef>
    <cs:spPr>
      <a:ln w="9525" cap="flat" cmpd="sng" algn="ctr">
        <a:solidFill>
          <a:schemeClr val="tx2">
            <a:lumMod val="15000"/>
            <a:lumOff val="85000"/>
          </a:schemeClr>
        </a:solidFill>
        <a:round/>
      </a:ln>
    </cs:spPr>
  </cs:gridlineMajor>
  <cs:gridlineMinor>
    <cs:lnRef idx="0"/>
    <cs:fillRef idx="0"/>
    <cs:effectRef idx="0"/>
    <cs:fontRef idx="minor">
      <a:schemeClr val="tx2"/>
    </cs:fontRef>
    <cs:spPr>
      <a:ln>
        <a:solidFill>
          <a:schemeClr val="tx2">
            <a:lumMod val="5000"/>
            <a:lumOff val="95000"/>
          </a:schemeClr>
        </a:solidFill>
      </a:ln>
    </cs:spPr>
  </cs:gridlineMinor>
  <cs:hiLoLine>
    <cs:lnRef idx="0"/>
    <cs:fillRef idx="0"/>
    <cs:effectRef idx="0"/>
    <cs:fontRef idx="minor">
      <a:schemeClr val="tx2"/>
    </cs:fontRef>
    <cs:spPr>
      <a:ln w="9525">
        <a:solidFill>
          <a:schemeClr val="tx2">
            <a:lumMod val="60000"/>
            <a:lumOff val="40000"/>
          </a:schemeClr>
        </a:solidFill>
        <a:prstDash val="dash"/>
      </a:ln>
    </cs:spPr>
  </cs:hiLoLine>
  <cs:leaderLine>
    <cs:lnRef idx="0"/>
    <cs:fillRef idx="0"/>
    <cs:effectRef idx="0"/>
    <cs:fontRef idx="minor">
      <a:schemeClr val="tx2"/>
    </cs:fontRef>
    <cs:spPr>
      <a:ln w="9525">
        <a:solidFill>
          <a:schemeClr val="tx2">
            <a:lumMod val="35000"/>
            <a:lumOff val="65000"/>
          </a:schemeClr>
        </a:solidFill>
      </a:ln>
    </cs:spPr>
  </cs:leaderLine>
  <cs:legend>
    <cs:lnRef idx="0"/>
    <cs:fillRef idx="0"/>
    <cs:effectRef idx="0"/>
    <cs:fontRef idx="minor">
      <a:schemeClr val="tx2"/>
    </cs:fontRef>
    <cs:defRPr sz="900" kern="1200"/>
  </cs:legend>
  <cs:plotArea>
    <cs:lnRef idx="0"/>
    <cs:fillRef idx="0"/>
    <cs:effectRef idx="0"/>
    <cs:fontRef idx="minor">
      <a:schemeClr val="tx2"/>
    </cs:fontRef>
  </cs:plotArea>
  <cs:plotArea3D>
    <cs:lnRef idx="0"/>
    <cs:fillRef idx="0"/>
    <cs:effectRef idx="0"/>
    <cs:fontRef idx="minor">
      <a:schemeClr val="tx2"/>
    </cs:fontRef>
  </cs:plotArea3D>
  <cs:seriesAxis>
    <cs:lnRef idx="0"/>
    <cs:fillRef idx="0"/>
    <cs:effectRef idx="0"/>
    <cs:fontRef idx="minor">
      <a:schemeClr val="tx2"/>
    </cs:fontRef>
    <cs:spPr>
      <a:ln w="9525" cap="flat" cmpd="sng" algn="ctr">
        <a:solidFill>
          <a:schemeClr val="tx2">
            <a:lumMod val="15000"/>
            <a:lumOff val="85000"/>
          </a:schemeClr>
        </a:solidFill>
        <a:round/>
      </a:ln>
    </cs:spPr>
    <cs:defRPr sz="900" kern="1200"/>
  </cs:seriesAxis>
  <cs:seriesLine>
    <cs:lnRef idx="0"/>
    <cs:fillRef idx="0"/>
    <cs:effectRef idx="0"/>
    <cs:fontRef idx="minor">
      <a:schemeClr val="tx2"/>
    </cs:fontRef>
    <cs:spPr>
      <a:ln w="9525">
        <a:solidFill>
          <a:schemeClr val="tx2">
            <a:lumMod val="60000"/>
            <a:lumOff val="40000"/>
          </a:schemeClr>
        </a:solidFill>
        <a:prstDash val="dash"/>
      </a:ln>
    </cs:spPr>
  </cs:seriesLine>
  <cs:title>
    <cs:lnRef idx="0"/>
    <cs:fillRef idx="0"/>
    <cs:effectRef idx="0"/>
    <cs:fontRef idx="minor">
      <a:schemeClr val="tx2"/>
    </cs:fontRef>
    <cs:defRPr sz="1600" b="1" kern="1200"/>
  </cs:title>
  <cs:trendline>
    <cs:lnRef idx="0">
      <cs:styleClr val="auto"/>
    </cs:lnRef>
    <cs:fillRef idx="0"/>
    <cs:effectRef idx="0"/>
    <cs:fontRef idx="minor">
      <a:schemeClr val="tx2"/>
    </cs:fontRef>
    <cs:spPr>
      <a:ln w="19050" cap="rnd">
        <a:solidFill>
          <a:schemeClr val="phClr"/>
        </a:solidFill>
        <a:prstDash val="sysDash"/>
      </a:ln>
    </cs:spPr>
  </cs:trendline>
  <cs:trendlineLabel>
    <cs:lnRef idx="0"/>
    <cs:fillRef idx="0"/>
    <cs:effectRef idx="0"/>
    <cs:fontRef idx="minor">
      <a:schemeClr val="tx2"/>
    </cs:fontRef>
    <cs:defRPr sz="900" kern="1200"/>
  </cs:trendlineLabel>
  <cs:upBar>
    <cs:lnRef idx="0"/>
    <cs:fillRef idx="0"/>
    <cs:effectRef idx="0"/>
    <cs:fontRef idx="minor">
      <a:schemeClr val="tx2"/>
    </cs:fontRef>
    <cs:spPr>
      <a:solidFill>
        <a:schemeClr val="lt1"/>
      </a:solidFill>
      <a:ln w="9525">
        <a:solidFill>
          <a:schemeClr val="tx1">
            <a:lumMod val="15000"/>
            <a:lumOff val="85000"/>
          </a:schemeClr>
        </a:solidFill>
      </a:ln>
    </cs:spPr>
  </cs:upBar>
  <cs:valueAxis>
    <cs:lnRef idx="0"/>
    <cs:fillRef idx="0"/>
    <cs:effectRef idx="0"/>
    <cs:fontRef idx="minor">
      <a:schemeClr val="tx2"/>
    </cs:fontRef>
    <cs:defRPr sz="900" kern="1200"/>
  </cs:valueAxis>
  <cs:wall>
    <cs:lnRef idx="0"/>
    <cs:fillRef idx="0"/>
    <cs:effectRef idx="0"/>
    <cs:fontRef idx="minor">
      <a:schemeClr val="tx2"/>
    </cs:fontRef>
  </cs:wall>
</cs:chartStyle>
</file>

<file path=ppt/diagrams/colors1.xml><?xml version="1.0" encoding="utf-8"?>
<dgm:colorsDef xmlns:dgm="http://schemas.openxmlformats.org/drawingml/2006/diagram" xmlns:a="http://schemas.openxmlformats.org/drawingml/2006/main" uniqueId="urn:microsoft.com/office/officeart/2005/8/colors/accent6_3">
  <dgm:title val=""/>
  <dgm:desc val=""/>
  <dgm:catLst>
    <dgm:cat type="accent6" pri="11300"/>
  </dgm:catLst>
  <dgm:styleLbl name="node0">
    <dgm:fillClrLst meth="repeat">
      <a:schemeClr val="accent6">
        <a:shade val="80000"/>
      </a:schemeClr>
    </dgm:fillClrLst>
    <dgm:linClrLst meth="repeat">
      <a:schemeClr val="lt1"/>
    </dgm:linClrLst>
    <dgm:effectClrLst/>
    <dgm:txLinClrLst/>
    <dgm:txFillClrLst/>
    <dgm:txEffectClrLst/>
  </dgm:styleLbl>
  <dgm:styleLbl name="node1">
    <dgm:fillClrLst>
      <a:schemeClr val="accent6">
        <a:shade val="80000"/>
      </a:schemeClr>
      <a:schemeClr val="accent6">
        <a:tint val="70000"/>
      </a:schemeClr>
    </dgm:fillClrLst>
    <dgm:linClrLst meth="repeat">
      <a:schemeClr val="lt1"/>
    </dgm:linClrLst>
    <dgm:effectClrLst/>
    <dgm:txLinClrLst/>
    <dgm:txFillClrLst/>
    <dgm:txEffectClrLst/>
  </dgm:styleLbl>
  <dgm:styleLbl name="alignNode1">
    <dgm:fillClrLst>
      <a:schemeClr val="accent6">
        <a:shade val="80000"/>
      </a:schemeClr>
      <a:schemeClr val="accent6">
        <a:tint val="70000"/>
      </a:schemeClr>
    </dgm:fillClrLst>
    <dgm:linClrLst>
      <a:schemeClr val="accent6">
        <a:shade val="80000"/>
      </a:schemeClr>
      <a:schemeClr val="accent6">
        <a:tint val="70000"/>
      </a:schemeClr>
    </dgm:linClrLst>
    <dgm:effectClrLst/>
    <dgm:txLinClrLst/>
    <dgm:txFillClrLst/>
    <dgm:txEffectClrLst/>
  </dgm:styleLbl>
  <dgm:styleLbl name="lnNode1">
    <dgm:fillClrLst>
      <a:schemeClr val="accent6">
        <a:shade val="80000"/>
      </a:schemeClr>
      <a:schemeClr val="accent6">
        <a:tint val="70000"/>
      </a:schemeClr>
    </dgm:fillClrLst>
    <dgm:linClrLst meth="repeat">
      <a:schemeClr val="lt1"/>
    </dgm:linClrLst>
    <dgm:effectClrLst/>
    <dgm:txLinClrLst/>
    <dgm:txFillClrLst/>
    <dgm:txEffectClrLst/>
  </dgm:styleLbl>
  <dgm:styleLbl name="vennNode1">
    <dgm:fillClrLst>
      <a:schemeClr val="accent6">
        <a:shade val="80000"/>
        <a:alpha val="50000"/>
      </a:schemeClr>
      <a:schemeClr val="accent6">
        <a:tint val="70000"/>
        <a:alpha val="50000"/>
      </a:schemeClr>
    </dgm:fillClrLst>
    <dgm:linClrLst meth="repeat">
      <a:schemeClr val="lt1"/>
    </dgm:linClrLst>
    <dgm:effectClrLst/>
    <dgm:txLinClrLst/>
    <dgm:txFillClrLst/>
    <dgm:txEffectClrLst/>
  </dgm:styleLbl>
  <dgm:styleLbl name="node2">
    <dgm:fillClrLst>
      <a:schemeClr val="accent6">
        <a:tint val="99000"/>
      </a:schemeClr>
    </dgm:fillClrLst>
    <dgm:linClrLst meth="repeat">
      <a:schemeClr val="lt1"/>
    </dgm:linClrLst>
    <dgm:effectClrLst/>
    <dgm:txLinClrLst/>
    <dgm:txFillClrLst/>
    <dgm:txEffectClrLst/>
  </dgm:styleLbl>
  <dgm:styleLbl name="node3">
    <dgm:fillClrLst>
      <a:schemeClr val="accent6">
        <a:tint val="80000"/>
      </a:schemeClr>
    </dgm:fillClrLst>
    <dgm:linClrLst meth="repeat">
      <a:schemeClr val="lt1"/>
    </dgm:linClrLst>
    <dgm:effectClrLst/>
    <dgm:txLinClrLst/>
    <dgm:txFillClrLst/>
    <dgm:txEffectClrLst/>
  </dgm:styleLbl>
  <dgm:styleLbl name="node4">
    <dgm:fillClrLst>
      <a:schemeClr val="accent6">
        <a:tint val="70000"/>
      </a:schemeClr>
    </dgm:fillClrLst>
    <dgm:linClrLst meth="repeat">
      <a:schemeClr val="lt1"/>
    </dgm:linClrLst>
    <dgm:effectClrLst/>
    <dgm:txLinClrLst/>
    <dgm:txFillClrLst/>
    <dgm:txEffectClrLst/>
  </dgm:styleLbl>
  <dgm:styleLbl name="fg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6">
        <a:shade val="90000"/>
      </a:schemeClr>
      <a:schemeClr val="accent6">
        <a:tint val="70000"/>
      </a:schemeClr>
    </dgm:fillClrLst>
    <dgm:linClrLst>
      <a:schemeClr val="accent6">
        <a:shade val="90000"/>
      </a:schemeClr>
      <a:schemeClr val="accent6">
        <a:tint val="70000"/>
      </a:schemeClr>
    </dgm:linClrLst>
    <dgm:effectClrLst/>
    <dgm:txLinClrLst/>
    <dgm:txFillClrLst/>
    <dgm:txEffectClrLst/>
  </dgm:styleLbl>
  <dgm:styleLbl name="fgSibTrans2D1">
    <dgm:fillClrLst>
      <a:schemeClr val="accent6">
        <a:shade val="90000"/>
      </a:schemeClr>
      <a:schemeClr val="accent6">
        <a:tint val="70000"/>
      </a:schemeClr>
    </dgm:fillClrLst>
    <dgm:linClrLst>
      <a:schemeClr val="accent6">
        <a:shade val="90000"/>
      </a:schemeClr>
      <a:schemeClr val="accent6">
        <a:tint val="70000"/>
      </a:schemeClr>
    </dgm:linClrLst>
    <dgm:effectClrLst/>
    <dgm:txLinClrLst/>
    <dgm:txFillClrLst meth="repeat">
      <a:schemeClr val="lt1"/>
    </dgm:txFillClrLst>
    <dgm:txEffectClrLst/>
  </dgm:styleLbl>
  <dgm:styleLbl name="bgSibTrans2D1">
    <dgm:fillClrLst>
      <a:schemeClr val="accent6">
        <a:shade val="90000"/>
      </a:schemeClr>
      <a:schemeClr val="accent6">
        <a:tint val="70000"/>
      </a:schemeClr>
    </dgm:fillClrLst>
    <dgm:linClrLst>
      <a:schemeClr val="accent6">
        <a:shade val="90000"/>
      </a:schemeClr>
      <a:schemeClr val="accent6">
        <a:tint val="70000"/>
      </a:schemeClr>
    </dgm:linClrLst>
    <dgm:effectClrLst/>
    <dgm:txLinClrLst/>
    <dgm:txFillClrLst meth="repeat">
      <a:schemeClr val="lt1"/>
    </dgm:txFillClrLst>
    <dgm:txEffectClrLst/>
  </dgm:styleLbl>
  <dgm:styleLbl name="sibTrans1D1">
    <dgm:fillClrLst>
      <a:schemeClr val="accent6">
        <a:shade val="90000"/>
      </a:schemeClr>
      <a:schemeClr val="accent6">
        <a:tint val="70000"/>
      </a:schemeClr>
    </dgm:fillClrLst>
    <dgm:linClrLst>
      <a:schemeClr val="accent6">
        <a:shade val="90000"/>
      </a:schemeClr>
      <a:schemeClr val="accent6">
        <a:tint val="70000"/>
      </a:schemeClr>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accent6">
        <a:shade val="80000"/>
      </a:schemeClr>
    </dgm:fillClrLst>
    <dgm:linClrLst meth="repeat">
      <a:schemeClr val="lt1"/>
    </dgm:linClrLst>
    <dgm:effectClrLst/>
    <dgm:txLinClrLst/>
    <dgm:txFillClrLst/>
    <dgm:txEffectClrLst/>
  </dgm:styleLbl>
  <dgm:styleLbl name="asst1">
    <dgm:fillClrLst meth="repeat">
      <a:schemeClr val="accent6">
        <a:shade val="80000"/>
      </a:schemeClr>
    </dgm:fillClrLst>
    <dgm:linClrLst meth="repeat">
      <a:schemeClr val="lt1"/>
    </dgm:linClrLst>
    <dgm:effectClrLst/>
    <dgm:txLinClrLst/>
    <dgm:txFillClrLst/>
    <dgm:txEffectClrLst/>
  </dgm:styleLbl>
  <dgm:styleLbl name="asst2">
    <dgm:fillClrLst>
      <a:schemeClr val="accent6">
        <a:tint val="99000"/>
      </a:schemeClr>
    </dgm:fillClrLst>
    <dgm:linClrLst meth="repeat">
      <a:schemeClr val="lt1"/>
    </dgm:linClrLst>
    <dgm:effectClrLst/>
    <dgm:txLinClrLst/>
    <dgm:txFillClrLst/>
    <dgm:txEffectClrLst/>
  </dgm:styleLbl>
  <dgm:styleLbl name="asst3">
    <dgm:fillClrLst>
      <a:schemeClr val="accent6">
        <a:tint val="80000"/>
      </a:schemeClr>
    </dgm:fillClrLst>
    <dgm:linClrLst meth="repeat">
      <a:schemeClr val="lt1"/>
    </dgm:linClrLst>
    <dgm:effectClrLst/>
    <dgm:txLinClrLst/>
    <dgm:txFillClrLst/>
    <dgm:txEffectClrLst/>
  </dgm:styleLbl>
  <dgm:styleLbl name="asst4">
    <dgm:fillClrLst>
      <a:schemeClr val="accent6">
        <a:tint val="70000"/>
      </a:schemeClr>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a:tint val="90000"/>
      </a:schemeClr>
    </dgm:fillClrLst>
    <dgm:linClrLst meth="repeat">
      <a:schemeClr val="accent6">
        <a:tint val="90000"/>
      </a:schemeClr>
    </dgm:linClrLst>
    <dgm:effectClrLst/>
    <dgm:txLinClrLst/>
    <dgm:txFillClrLst/>
    <dgm:txEffectClrLst/>
  </dgm:styleLbl>
  <dgm:styleLbl name="parChTrans2D3">
    <dgm:fillClrLst meth="repeat">
      <a:schemeClr val="accent6">
        <a:tint val="70000"/>
      </a:schemeClr>
    </dgm:fillClrLst>
    <dgm:linClrLst meth="repeat">
      <a:schemeClr val="accent6">
        <a:tint val="70000"/>
      </a:schemeClr>
    </dgm:linClrLst>
    <dgm:effectClrLst/>
    <dgm:txLinClrLst/>
    <dgm:txFillClrLst/>
    <dgm:txEffectClrLst/>
  </dgm:styleLbl>
  <dgm:styleLbl name="parChTrans2D4">
    <dgm:fillClrLst meth="repeat">
      <a:schemeClr val="accent6">
        <a:tint val="50000"/>
      </a:schemeClr>
    </dgm:fillClrLst>
    <dgm:linClrLst meth="repeat">
      <a:schemeClr val="accent6">
        <a:tint val="50000"/>
      </a:schemeClr>
    </dgm:linClrLst>
    <dgm:effectClrLst/>
    <dgm:txLinClrLst/>
    <dgm:txFillClrLst meth="repeat">
      <a:schemeClr val="lt1"/>
    </dgm:txFillClrLst>
    <dgm:txEffectClrLst/>
  </dgm:styleLbl>
  <dgm:styleLbl name="parChTrans1D1">
    <dgm:fillClrLst meth="repeat">
      <a:schemeClr val="accent6">
        <a:shade val="80000"/>
      </a:schemeClr>
    </dgm:fillClrLst>
    <dgm:linClrLst meth="repeat">
      <a:schemeClr val="accent6">
        <a:shade val="80000"/>
      </a:schemeClr>
    </dgm:linClrLst>
    <dgm:effectClrLst/>
    <dgm:txLinClrLst/>
    <dgm:txFillClrLst meth="repeat">
      <a:schemeClr val="tx1"/>
    </dgm:txFillClrLst>
    <dgm:txEffectClrLst/>
  </dgm:styleLbl>
  <dgm:styleLbl name="parChTrans1D2">
    <dgm:fillClrLst meth="repeat">
      <a:schemeClr val="accent6">
        <a:tint val="99000"/>
      </a:schemeClr>
    </dgm:fillClrLst>
    <dgm:linClrLst meth="repeat">
      <a:schemeClr val="accent6">
        <a:tint val="99000"/>
      </a:schemeClr>
    </dgm:linClrLst>
    <dgm:effectClrLst/>
    <dgm:txLinClrLst/>
    <dgm:txFillClrLst meth="repeat">
      <a:schemeClr val="tx1"/>
    </dgm:txFillClrLst>
    <dgm:txEffectClrLst/>
  </dgm:styleLbl>
  <dgm:styleLbl name="parChTrans1D3">
    <dgm:fillClrLst meth="repeat">
      <a:schemeClr val="accent6">
        <a:tint val="80000"/>
      </a:schemeClr>
    </dgm:fillClrLst>
    <dgm:linClrLst meth="repeat">
      <a:schemeClr val="accent6">
        <a:tint val="80000"/>
      </a:schemeClr>
    </dgm:linClrLst>
    <dgm:effectClrLst/>
    <dgm:txLinClrLst/>
    <dgm:txFillClrLst meth="repeat">
      <a:schemeClr val="tx1"/>
    </dgm:txFillClrLst>
    <dgm:txEffectClrLst/>
  </dgm:styleLbl>
  <dgm:styleLbl name="parChTrans1D4">
    <dgm:fillClrLst meth="repeat">
      <a:schemeClr val="accent6">
        <a:tint val="70000"/>
      </a:schemeClr>
    </dgm:fillClrLst>
    <dgm:linClrLst meth="repeat">
      <a:schemeClr val="accent6">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6">
        <a:shade val="80000"/>
      </a:schemeClr>
      <a:schemeClr val="accent6">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6">
        <a:shade val="80000"/>
      </a:schemeClr>
      <a:schemeClr val="accent6">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6">
        <a:shade val="80000"/>
      </a:schemeClr>
      <a:schemeClr val="accent6">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a:schemeClr val="accent6">
        <a:shade val="80000"/>
      </a:schemeClr>
      <a:schemeClr val="accent6">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6">
        <a:shade val="80000"/>
      </a:schemeClr>
      <a:schemeClr val="accent6">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a:tint val="70000"/>
      </a:schemeClr>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6">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8119710-1C8F-4642-88F9-9EA16E7ED833}" type="doc">
      <dgm:prSet loTypeId="urn:microsoft.com/office/officeart/2008/layout/LinedList" loCatId="list" qsTypeId="urn:microsoft.com/office/officeart/2005/8/quickstyle/3d1" qsCatId="3D" csTypeId="urn:microsoft.com/office/officeart/2005/8/colors/accent6_3" csCatId="accent6" phldr="1"/>
      <dgm:spPr/>
      <dgm:t>
        <a:bodyPr/>
        <a:lstStyle/>
        <a:p>
          <a:endParaRPr lang="lv-LV"/>
        </a:p>
      </dgm:t>
    </dgm:pt>
    <dgm:pt modelId="{B92C183D-8121-481D-A29E-38D7496BB582}">
      <dgm:prSet custT="1"/>
      <dgm:spPr/>
      <dgm:t>
        <a:bodyPr/>
        <a:lstStyle/>
        <a:p>
          <a:pPr algn="just" rtl="0"/>
          <a:r>
            <a:rPr lang="lv-LV" sz="1200" b="1" dirty="0">
              <a:latin typeface="Times New Roman" panose="02020603050405020304" pitchFamily="18" charset="0"/>
              <a:cs typeface="Times New Roman" panose="02020603050405020304" pitchFamily="18" charset="0"/>
            </a:rPr>
            <a:t>Reģistrētā</a:t>
          </a:r>
          <a:r>
            <a:rPr lang="lv-LV" sz="1200" dirty="0">
              <a:latin typeface="Times New Roman" panose="02020603050405020304" pitchFamily="18" charset="0"/>
              <a:cs typeface="Times New Roman" panose="02020603050405020304" pitchFamily="18" charset="0"/>
            </a:rPr>
            <a:t> </a:t>
          </a:r>
          <a:r>
            <a:rPr lang="lv-LV" sz="1200" b="1" dirty="0">
              <a:latin typeface="Times New Roman" panose="02020603050405020304" pitchFamily="18" charset="0"/>
              <a:cs typeface="Times New Roman" panose="02020603050405020304" pitchFamily="18" charset="0"/>
            </a:rPr>
            <a:t>bezdarba līmenis </a:t>
          </a:r>
          <a:r>
            <a:rPr lang="lv-LV" sz="1200" dirty="0">
              <a:latin typeface="Times New Roman" panose="02020603050405020304" pitchFamily="18" charset="0"/>
              <a:cs typeface="Times New Roman" panose="02020603050405020304" pitchFamily="18" charset="0"/>
            </a:rPr>
            <a:t>valstī kopumā, salīdzinot</a:t>
          </a:r>
          <a:r>
            <a:rPr lang="en-GB" sz="1200" dirty="0">
              <a:latin typeface="Times New Roman" panose="02020603050405020304" pitchFamily="18" charset="0"/>
              <a:cs typeface="Times New Roman" panose="02020603050405020304" pitchFamily="18" charset="0"/>
            </a:rPr>
            <a:t> 20</a:t>
          </a:r>
          <a:r>
            <a:rPr lang="lv-LV" sz="1200" dirty="0">
              <a:latin typeface="Times New Roman" panose="02020603050405020304" pitchFamily="18" charset="0"/>
              <a:cs typeface="Times New Roman" panose="02020603050405020304" pitchFamily="18" charset="0"/>
            </a:rPr>
            <a:t>20</a:t>
          </a:r>
          <a:r>
            <a:rPr lang="en-GB" sz="1200" dirty="0">
              <a:latin typeface="Times New Roman" panose="02020603050405020304" pitchFamily="18" charset="0"/>
              <a:cs typeface="Times New Roman" panose="02020603050405020304" pitchFamily="18" charset="0"/>
            </a:rPr>
            <a:t>.gad</a:t>
          </a:r>
          <a:r>
            <a:rPr lang="lv-LV" sz="1200" dirty="0">
              <a:latin typeface="Times New Roman" panose="02020603050405020304" pitchFamily="18" charset="0"/>
              <a:cs typeface="Times New Roman" panose="02020603050405020304" pitchFamily="18" charset="0"/>
            </a:rPr>
            <a:t>a beigas ar pirmskrīzes 2008.gadu, palielinājies par </a:t>
          </a:r>
          <a:r>
            <a:rPr lang="en-GB" sz="1200" dirty="0">
              <a:latin typeface="Times New Roman" panose="02020603050405020304" pitchFamily="18" charset="0"/>
              <a:cs typeface="Times New Roman" panose="02020603050405020304" pitchFamily="18" charset="0"/>
            </a:rPr>
            <a:t>0</a:t>
          </a:r>
          <a:r>
            <a:rPr lang="lv-LV" sz="1200" dirty="0">
              <a:latin typeface="Times New Roman" panose="02020603050405020304" pitchFamily="18" charset="0"/>
              <a:cs typeface="Times New Roman" panose="02020603050405020304" pitchFamily="18" charset="0"/>
            </a:rPr>
            <a:t>,7%punktiem. Bezdarba līmeņa pieaugums vērojams   visos reģionos izņemot Zemgales reģionu. </a:t>
          </a:r>
        </a:p>
      </dgm:t>
    </dgm:pt>
    <dgm:pt modelId="{077CAD9F-2EEC-4D63-B764-F36908B0D0AD}" type="parTrans" cxnId="{D26F9E50-E2CD-4F5D-8EE2-606521DA8EED}">
      <dgm:prSet/>
      <dgm:spPr/>
      <dgm:t>
        <a:bodyPr/>
        <a:lstStyle/>
        <a:p>
          <a:pPr algn="just"/>
          <a:endParaRPr lang="lv-LV" sz="1200">
            <a:latin typeface="Times New Roman" panose="02020603050405020304" pitchFamily="18" charset="0"/>
            <a:cs typeface="Times New Roman" panose="02020603050405020304" pitchFamily="18" charset="0"/>
          </a:endParaRPr>
        </a:p>
      </dgm:t>
    </dgm:pt>
    <dgm:pt modelId="{1C0E4F77-ED1C-449D-BD8C-440E6103F321}" type="sibTrans" cxnId="{D26F9E50-E2CD-4F5D-8EE2-606521DA8EED}">
      <dgm:prSet/>
      <dgm:spPr/>
      <dgm:t>
        <a:bodyPr/>
        <a:lstStyle/>
        <a:p>
          <a:pPr algn="just"/>
          <a:endParaRPr lang="lv-LV" sz="1200">
            <a:latin typeface="Times New Roman" panose="02020603050405020304" pitchFamily="18" charset="0"/>
            <a:cs typeface="Times New Roman" panose="02020603050405020304" pitchFamily="18" charset="0"/>
          </a:endParaRPr>
        </a:p>
      </dgm:t>
    </dgm:pt>
    <dgm:pt modelId="{83AC3778-B304-4606-B517-D98D3032C03D}">
      <dgm:prSet custT="1"/>
      <dgm:spPr/>
      <dgm:t>
        <a:bodyPr/>
        <a:lstStyle/>
        <a:p>
          <a:pPr algn="just" rtl="0"/>
          <a:endParaRPr lang="lv-LV" sz="1200" dirty="0">
            <a:highlight>
              <a:srgbClr val="FFFF00"/>
            </a:highlight>
            <a:latin typeface="Times New Roman" panose="02020603050405020304" pitchFamily="18" charset="0"/>
            <a:cs typeface="Times New Roman" panose="02020603050405020304" pitchFamily="18" charset="0"/>
          </a:endParaRPr>
        </a:p>
      </dgm:t>
    </dgm:pt>
    <dgm:pt modelId="{28624CEE-E6F1-4DB2-A72A-CFCED61F4C98}" type="parTrans" cxnId="{32FE5663-74C3-4E08-8EF4-B1D0633BB40B}">
      <dgm:prSet/>
      <dgm:spPr/>
      <dgm:t>
        <a:bodyPr/>
        <a:lstStyle/>
        <a:p>
          <a:pPr algn="just"/>
          <a:endParaRPr lang="lv-LV" sz="1200">
            <a:latin typeface="Times New Roman" panose="02020603050405020304" pitchFamily="18" charset="0"/>
            <a:cs typeface="Times New Roman" panose="02020603050405020304" pitchFamily="18" charset="0"/>
          </a:endParaRPr>
        </a:p>
      </dgm:t>
    </dgm:pt>
    <dgm:pt modelId="{CE26B4E8-740C-4FA6-9D68-0DE3A1DC08B6}" type="sibTrans" cxnId="{32FE5663-74C3-4E08-8EF4-B1D0633BB40B}">
      <dgm:prSet/>
      <dgm:spPr/>
      <dgm:t>
        <a:bodyPr/>
        <a:lstStyle/>
        <a:p>
          <a:pPr algn="just"/>
          <a:endParaRPr lang="lv-LV" sz="1200">
            <a:latin typeface="Times New Roman" panose="02020603050405020304" pitchFamily="18" charset="0"/>
            <a:cs typeface="Times New Roman" panose="02020603050405020304" pitchFamily="18" charset="0"/>
          </a:endParaRPr>
        </a:p>
      </dgm:t>
    </dgm:pt>
    <dgm:pt modelId="{6823704A-D29C-4DBF-A3F9-FA3ADA994610}" type="pres">
      <dgm:prSet presAssocID="{D8119710-1C8F-4642-88F9-9EA16E7ED833}" presName="vert0" presStyleCnt="0">
        <dgm:presLayoutVars>
          <dgm:dir/>
          <dgm:animOne val="branch"/>
          <dgm:animLvl val="lvl"/>
        </dgm:presLayoutVars>
      </dgm:prSet>
      <dgm:spPr/>
    </dgm:pt>
    <dgm:pt modelId="{B79039DC-4E5D-4D1E-9342-0DF7F9AD62D8}" type="pres">
      <dgm:prSet presAssocID="{B92C183D-8121-481D-A29E-38D7496BB582}" presName="thickLine" presStyleLbl="alignNode1" presStyleIdx="0" presStyleCnt="2"/>
      <dgm:spPr/>
    </dgm:pt>
    <dgm:pt modelId="{7088C398-9A65-4D40-B2BA-18B2FBB2F26E}" type="pres">
      <dgm:prSet presAssocID="{B92C183D-8121-481D-A29E-38D7496BB582}" presName="horz1" presStyleCnt="0"/>
      <dgm:spPr/>
    </dgm:pt>
    <dgm:pt modelId="{A5A6670A-E05F-4644-829F-0B97C50D26E4}" type="pres">
      <dgm:prSet presAssocID="{B92C183D-8121-481D-A29E-38D7496BB582}" presName="tx1" presStyleLbl="revTx" presStyleIdx="0" presStyleCnt="2" custScaleY="94909"/>
      <dgm:spPr/>
    </dgm:pt>
    <dgm:pt modelId="{9A895E4D-C9C8-4C80-B0B6-1E949E172ACB}" type="pres">
      <dgm:prSet presAssocID="{B92C183D-8121-481D-A29E-38D7496BB582}" presName="vert1" presStyleCnt="0"/>
      <dgm:spPr/>
    </dgm:pt>
    <dgm:pt modelId="{8F091263-5EC1-49A9-A302-9F00E12CAC3B}" type="pres">
      <dgm:prSet presAssocID="{83AC3778-B304-4606-B517-D98D3032C03D}" presName="thickLine" presStyleLbl="alignNode1" presStyleIdx="1" presStyleCnt="2"/>
      <dgm:spPr/>
    </dgm:pt>
    <dgm:pt modelId="{FDE3506E-1BEC-4841-8C1E-1C5192CEC60B}" type="pres">
      <dgm:prSet presAssocID="{83AC3778-B304-4606-B517-D98D3032C03D}" presName="horz1" presStyleCnt="0"/>
      <dgm:spPr/>
    </dgm:pt>
    <dgm:pt modelId="{E5C2E727-38FE-46B3-B73E-2A14C3E228B4}" type="pres">
      <dgm:prSet presAssocID="{83AC3778-B304-4606-B517-D98D3032C03D}" presName="tx1" presStyleLbl="revTx" presStyleIdx="1" presStyleCnt="2"/>
      <dgm:spPr/>
    </dgm:pt>
    <dgm:pt modelId="{4E7E0E3D-B76B-41C7-9E0C-8C8664FAE580}" type="pres">
      <dgm:prSet presAssocID="{83AC3778-B304-4606-B517-D98D3032C03D}" presName="vert1" presStyleCnt="0"/>
      <dgm:spPr/>
    </dgm:pt>
  </dgm:ptLst>
  <dgm:cxnLst>
    <dgm:cxn modelId="{32FE5663-74C3-4E08-8EF4-B1D0633BB40B}" srcId="{D8119710-1C8F-4642-88F9-9EA16E7ED833}" destId="{83AC3778-B304-4606-B517-D98D3032C03D}" srcOrd="1" destOrd="0" parTransId="{28624CEE-E6F1-4DB2-A72A-CFCED61F4C98}" sibTransId="{CE26B4E8-740C-4FA6-9D68-0DE3A1DC08B6}"/>
    <dgm:cxn modelId="{D26F9E50-E2CD-4F5D-8EE2-606521DA8EED}" srcId="{D8119710-1C8F-4642-88F9-9EA16E7ED833}" destId="{B92C183D-8121-481D-A29E-38D7496BB582}" srcOrd="0" destOrd="0" parTransId="{077CAD9F-2EEC-4D63-B764-F36908B0D0AD}" sibTransId="{1C0E4F77-ED1C-449D-BD8C-440E6103F321}"/>
    <dgm:cxn modelId="{CDBA3781-7585-42C8-AB68-7391E823D518}" type="presOf" srcId="{83AC3778-B304-4606-B517-D98D3032C03D}" destId="{E5C2E727-38FE-46B3-B73E-2A14C3E228B4}" srcOrd="0" destOrd="0" presId="urn:microsoft.com/office/officeart/2008/layout/LinedList"/>
    <dgm:cxn modelId="{F4D0ED9D-1EF2-41F1-8738-7419EB802569}" type="presOf" srcId="{D8119710-1C8F-4642-88F9-9EA16E7ED833}" destId="{6823704A-D29C-4DBF-A3F9-FA3ADA994610}" srcOrd="0" destOrd="0" presId="urn:microsoft.com/office/officeart/2008/layout/LinedList"/>
    <dgm:cxn modelId="{B5A230E9-2B1F-4BB3-BD79-FF5B6DC0CD08}" type="presOf" srcId="{B92C183D-8121-481D-A29E-38D7496BB582}" destId="{A5A6670A-E05F-4644-829F-0B97C50D26E4}" srcOrd="0" destOrd="0" presId="urn:microsoft.com/office/officeart/2008/layout/LinedList"/>
    <dgm:cxn modelId="{43DEF63B-C9A1-4996-A936-41F9C0DFE1E0}" type="presParOf" srcId="{6823704A-D29C-4DBF-A3F9-FA3ADA994610}" destId="{B79039DC-4E5D-4D1E-9342-0DF7F9AD62D8}" srcOrd="0" destOrd="0" presId="urn:microsoft.com/office/officeart/2008/layout/LinedList"/>
    <dgm:cxn modelId="{E4E7D88F-7972-4701-B362-71C7C49DF3D1}" type="presParOf" srcId="{6823704A-D29C-4DBF-A3F9-FA3ADA994610}" destId="{7088C398-9A65-4D40-B2BA-18B2FBB2F26E}" srcOrd="1" destOrd="0" presId="urn:microsoft.com/office/officeart/2008/layout/LinedList"/>
    <dgm:cxn modelId="{6626A4D0-305E-4759-A1C4-830E62395D76}" type="presParOf" srcId="{7088C398-9A65-4D40-B2BA-18B2FBB2F26E}" destId="{A5A6670A-E05F-4644-829F-0B97C50D26E4}" srcOrd="0" destOrd="0" presId="urn:microsoft.com/office/officeart/2008/layout/LinedList"/>
    <dgm:cxn modelId="{3DB59537-2A32-4837-8D40-0042E9FC0922}" type="presParOf" srcId="{7088C398-9A65-4D40-B2BA-18B2FBB2F26E}" destId="{9A895E4D-C9C8-4C80-B0B6-1E949E172ACB}" srcOrd="1" destOrd="0" presId="urn:microsoft.com/office/officeart/2008/layout/LinedList"/>
    <dgm:cxn modelId="{A8862945-1DB4-450B-833A-7514FF25C3C9}" type="presParOf" srcId="{6823704A-D29C-4DBF-A3F9-FA3ADA994610}" destId="{8F091263-5EC1-49A9-A302-9F00E12CAC3B}" srcOrd="2" destOrd="0" presId="urn:microsoft.com/office/officeart/2008/layout/LinedList"/>
    <dgm:cxn modelId="{01EFDEC4-A420-4672-87F9-CA735D788006}" type="presParOf" srcId="{6823704A-D29C-4DBF-A3F9-FA3ADA994610}" destId="{FDE3506E-1BEC-4841-8C1E-1C5192CEC60B}" srcOrd="3" destOrd="0" presId="urn:microsoft.com/office/officeart/2008/layout/LinedList"/>
    <dgm:cxn modelId="{EF21F5A2-CB7A-4F02-8463-06C2F9C4B153}" type="presParOf" srcId="{FDE3506E-1BEC-4841-8C1E-1C5192CEC60B}" destId="{E5C2E727-38FE-46B3-B73E-2A14C3E228B4}" srcOrd="0" destOrd="0" presId="urn:microsoft.com/office/officeart/2008/layout/LinedList"/>
    <dgm:cxn modelId="{0D8A3C82-1D48-4710-9C06-63896AB3EDFE}" type="presParOf" srcId="{FDE3506E-1BEC-4841-8C1E-1C5192CEC60B}" destId="{4E7E0E3D-B76B-41C7-9E0C-8C8664FAE580}" srcOrd="1" destOrd="0" presId="urn:microsoft.com/office/officeart/2008/layout/LinedList"/>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79039DC-4E5D-4D1E-9342-0DF7F9AD62D8}">
      <dsp:nvSpPr>
        <dsp:cNvPr id="0" name=""/>
        <dsp:cNvSpPr/>
      </dsp:nvSpPr>
      <dsp:spPr>
        <a:xfrm>
          <a:off x="0" y="335"/>
          <a:ext cx="9491771" cy="0"/>
        </a:xfrm>
        <a:prstGeom prst="line">
          <a:avLst/>
        </a:prstGeom>
        <a:gradFill rotWithShape="0">
          <a:gsLst>
            <a:gs pos="0">
              <a:schemeClr val="accent6">
                <a:shade val="80000"/>
                <a:hueOff val="0"/>
                <a:satOff val="0"/>
                <a:lumOff val="0"/>
                <a:alphaOff val="0"/>
                <a:satMod val="103000"/>
                <a:lumMod val="102000"/>
                <a:tint val="94000"/>
              </a:schemeClr>
            </a:gs>
            <a:gs pos="50000">
              <a:schemeClr val="accent6">
                <a:shade val="80000"/>
                <a:hueOff val="0"/>
                <a:satOff val="0"/>
                <a:lumOff val="0"/>
                <a:alphaOff val="0"/>
                <a:satMod val="110000"/>
                <a:lumMod val="100000"/>
                <a:shade val="100000"/>
              </a:schemeClr>
            </a:gs>
            <a:gs pos="100000">
              <a:schemeClr val="accent6">
                <a:shade val="80000"/>
                <a:hueOff val="0"/>
                <a:satOff val="0"/>
                <a:lumOff val="0"/>
                <a:alphaOff val="0"/>
                <a:lumMod val="99000"/>
                <a:satMod val="120000"/>
                <a:shade val="78000"/>
              </a:schemeClr>
            </a:gs>
          </a:gsLst>
          <a:lin ang="5400000" scaled="0"/>
        </a:gradFill>
        <a:ln w="6350" cap="flat" cmpd="sng" algn="ctr">
          <a:solidFill>
            <a:schemeClr val="accent6">
              <a:shade val="80000"/>
              <a:hueOff val="0"/>
              <a:satOff val="0"/>
              <a:lumOff val="0"/>
              <a:alphaOff val="0"/>
            </a:schemeClr>
          </a:solidFill>
          <a:prstDash val="solid"/>
          <a:miter lim="800000"/>
        </a:ln>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sp>
    <dsp:sp modelId="{A5A6670A-E05F-4644-829F-0B97C50D26E4}">
      <dsp:nvSpPr>
        <dsp:cNvPr id="0" name=""/>
        <dsp:cNvSpPr/>
      </dsp:nvSpPr>
      <dsp:spPr>
        <a:xfrm>
          <a:off x="0" y="335"/>
          <a:ext cx="9491771" cy="45995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t" anchorCtr="0">
          <a:noAutofit/>
        </a:bodyPr>
        <a:lstStyle/>
        <a:p>
          <a:pPr marL="0" lvl="0" indent="0" algn="just" defTabSz="533400" rtl="0">
            <a:lnSpc>
              <a:spcPct val="90000"/>
            </a:lnSpc>
            <a:spcBef>
              <a:spcPct val="0"/>
            </a:spcBef>
            <a:spcAft>
              <a:spcPct val="35000"/>
            </a:spcAft>
            <a:buNone/>
          </a:pPr>
          <a:r>
            <a:rPr lang="lv-LV" sz="1200" b="1" kern="1200" dirty="0">
              <a:latin typeface="Times New Roman" panose="02020603050405020304" pitchFamily="18" charset="0"/>
              <a:cs typeface="Times New Roman" panose="02020603050405020304" pitchFamily="18" charset="0"/>
            </a:rPr>
            <a:t>Reģistrētā</a:t>
          </a:r>
          <a:r>
            <a:rPr lang="lv-LV" sz="1200" kern="1200" dirty="0">
              <a:latin typeface="Times New Roman" panose="02020603050405020304" pitchFamily="18" charset="0"/>
              <a:cs typeface="Times New Roman" panose="02020603050405020304" pitchFamily="18" charset="0"/>
            </a:rPr>
            <a:t> </a:t>
          </a:r>
          <a:r>
            <a:rPr lang="lv-LV" sz="1200" b="1" kern="1200" dirty="0">
              <a:latin typeface="Times New Roman" panose="02020603050405020304" pitchFamily="18" charset="0"/>
              <a:cs typeface="Times New Roman" panose="02020603050405020304" pitchFamily="18" charset="0"/>
            </a:rPr>
            <a:t>bezdarba līmenis </a:t>
          </a:r>
          <a:r>
            <a:rPr lang="lv-LV" sz="1200" kern="1200" dirty="0">
              <a:latin typeface="Times New Roman" panose="02020603050405020304" pitchFamily="18" charset="0"/>
              <a:cs typeface="Times New Roman" panose="02020603050405020304" pitchFamily="18" charset="0"/>
            </a:rPr>
            <a:t>valstī kopumā, salīdzinot</a:t>
          </a:r>
          <a:r>
            <a:rPr lang="en-GB" sz="1200" kern="1200" dirty="0">
              <a:latin typeface="Times New Roman" panose="02020603050405020304" pitchFamily="18" charset="0"/>
              <a:cs typeface="Times New Roman" panose="02020603050405020304" pitchFamily="18" charset="0"/>
            </a:rPr>
            <a:t> 20</a:t>
          </a:r>
          <a:r>
            <a:rPr lang="lv-LV" sz="1200" kern="1200" dirty="0">
              <a:latin typeface="Times New Roman" panose="02020603050405020304" pitchFamily="18" charset="0"/>
              <a:cs typeface="Times New Roman" panose="02020603050405020304" pitchFamily="18" charset="0"/>
            </a:rPr>
            <a:t>20</a:t>
          </a:r>
          <a:r>
            <a:rPr lang="en-GB" sz="1200" kern="1200" dirty="0">
              <a:latin typeface="Times New Roman" panose="02020603050405020304" pitchFamily="18" charset="0"/>
              <a:cs typeface="Times New Roman" panose="02020603050405020304" pitchFamily="18" charset="0"/>
            </a:rPr>
            <a:t>.gad</a:t>
          </a:r>
          <a:r>
            <a:rPr lang="lv-LV" sz="1200" kern="1200" dirty="0">
              <a:latin typeface="Times New Roman" panose="02020603050405020304" pitchFamily="18" charset="0"/>
              <a:cs typeface="Times New Roman" panose="02020603050405020304" pitchFamily="18" charset="0"/>
            </a:rPr>
            <a:t>a beigas ar pirmskrīzes 2008.gadu, palielinājies par </a:t>
          </a:r>
          <a:r>
            <a:rPr lang="en-GB" sz="1200" kern="1200" dirty="0">
              <a:latin typeface="Times New Roman" panose="02020603050405020304" pitchFamily="18" charset="0"/>
              <a:cs typeface="Times New Roman" panose="02020603050405020304" pitchFamily="18" charset="0"/>
            </a:rPr>
            <a:t>0</a:t>
          </a:r>
          <a:r>
            <a:rPr lang="lv-LV" sz="1200" kern="1200" dirty="0">
              <a:latin typeface="Times New Roman" panose="02020603050405020304" pitchFamily="18" charset="0"/>
              <a:cs typeface="Times New Roman" panose="02020603050405020304" pitchFamily="18" charset="0"/>
            </a:rPr>
            <a:t>,7%punktiem. Bezdarba līmeņa pieaugums vērojams   visos reģionos izņemot Zemgales reģionu. </a:t>
          </a:r>
        </a:p>
      </dsp:txBody>
      <dsp:txXfrm>
        <a:off x="0" y="335"/>
        <a:ext cx="9491771" cy="459953"/>
      </dsp:txXfrm>
    </dsp:sp>
    <dsp:sp modelId="{8F091263-5EC1-49A9-A302-9F00E12CAC3B}">
      <dsp:nvSpPr>
        <dsp:cNvPr id="0" name=""/>
        <dsp:cNvSpPr/>
      </dsp:nvSpPr>
      <dsp:spPr>
        <a:xfrm>
          <a:off x="0" y="460289"/>
          <a:ext cx="9491771" cy="0"/>
        </a:xfrm>
        <a:prstGeom prst="line">
          <a:avLst/>
        </a:prstGeom>
        <a:gradFill rotWithShape="0">
          <a:gsLst>
            <a:gs pos="0">
              <a:schemeClr val="accent6">
                <a:shade val="80000"/>
                <a:hueOff val="321280"/>
                <a:satOff val="-12909"/>
                <a:lumOff val="27628"/>
                <a:alphaOff val="0"/>
                <a:satMod val="103000"/>
                <a:lumMod val="102000"/>
                <a:tint val="94000"/>
              </a:schemeClr>
            </a:gs>
            <a:gs pos="50000">
              <a:schemeClr val="accent6">
                <a:shade val="80000"/>
                <a:hueOff val="321280"/>
                <a:satOff val="-12909"/>
                <a:lumOff val="27628"/>
                <a:alphaOff val="0"/>
                <a:satMod val="110000"/>
                <a:lumMod val="100000"/>
                <a:shade val="100000"/>
              </a:schemeClr>
            </a:gs>
            <a:gs pos="100000">
              <a:schemeClr val="accent6">
                <a:shade val="80000"/>
                <a:hueOff val="321280"/>
                <a:satOff val="-12909"/>
                <a:lumOff val="27628"/>
                <a:alphaOff val="0"/>
                <a:lumMod val="99000"/>
                <a:satMod val="120000"/>
                <a:shade val="78000"/>
              </a:schemeClr>
            </a:gs>
          </a:gsLst>
          <a:lin ang="5400000" scaled="0"/>
        </a:gradFill>
        <a:ln w="6350" cap="flat" cmpd="sng" algn="ctr">
          <a:solidFill>
            <a:schemeClr val="accent6">
              <a:shade val="80000"/>
              <a:hueOff val="321280"/>
              <a:satOff val="-12909"/>
              <a:lumOff val="27628"/>
              <a:alphaOff val="0"/>
            </a:schemeClr>
          </a:solidFill>
          <a:prstDash val="solid"/>
          <a:miter lim="800000"/>
        </a:ln>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sp>
    <dsp:sp modelId="{E5C2E727-38FE-46B3-B73E-2A14C3E228B4}">
      <dsp:nvSpPr>
        <dsp:cNvPr id="0" name=""/>
        <dsp:cNvSpPr/>
      </dsp:nvSpPr>
      <dsp:spPr>
        <a:xfrm>
          <a:off x="0" y="460289"/>
          <a:ext cx="9491771" cy="48462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t" anchorCtr="0">
          <a:noAutofit/>
        </a:bodyPr>
        <a:lstStyle/>
        <a:p>
          <a:pPr marL="0" lvl="0" indent="0" algn="just" defTabSz="533400" rtl="0">
            <a:lnSpc>
              <a:spcPct val="90000"/>
            </a:lnSpc>
            <a:spcBef>
              <a:spcPct val="0"/>
            </a:spcBef>
            <a:spcAft>
              <a:spcPct val="35000"/>
            </a:spcAft>
            <a:buNone/>
          </a:pPr>
          <a:endParaRPr lang="lv-LV" sz="1200" kern="1200" dirty="0">
            <a:highlight>
              <a:srgbClr val="FFFF00"/>
            </a:highlight>
            <a:latin typeface="Times New Roman" panose="02020603050405020304" pitchFamily="18" charset="0"/>
            <a:cs typeface="Times New Roman" panose="02020603050405020304" pitchFamily="18" charset="0"/>
          </a:endParaRPr>
        </a:p>
      </dsp:txBody>
      <dsp:txXfrm>
        <a:off x="0" y="460289"/>
        <a:ext cx="9491771" cy="484625"/>
      </dsp:txXfrm>
    </dsp:sp>
  </dsp:spTree>
</dsp:drawing>
</file>

<file path=ppt/diagrams/layout1.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drawing1.xml><?xml version="1.0" encoding="utf-8"?>
<c:userShapes xmlns:c="http://schemas.openxmlformats.org/drawingml/2006/chart">
  <cdr:relSizeAnchor xmlns:cdr="http://schemas.openxmlformats.org/drawingml/2006/chartDrawing">
    <cdr:from>
      <cdr:x>0.11957</cdr:x>
      <cdr:y>0.68744</cdr:y>
    </cdr:from>
    <cdr:to>
      <cdr:x>0.16998</cdr:x>
      <cdr:y>0.74222</cdr:y>
    </cdr:to>
    <cdr:sp macro="" textlink="">
      <cdr:nvSpPr>
        <cdr:cNvPr id="2" name="TextBox 1">
          <a:extLst xmlns:a="http://schemas.openxmlformats.org/drawingml/2006/main">
            <a:ext uri="{FF2B5EF4-FFF2-40B4-BE49-F238E27FC236}">
              <a16:creationId xmlns:a16="http://schemas.microsoft.com/office/drawing/2014/main" id="{70904E23-D3E7-4A40-9B4C-D521D8D029E7}"/>
            </a:ext>
          </a:extLst>
        </cdr:cNvPr>
        <cdr:cNvSpPr txBox="1"/>
      </cdr:nvSpPr>
      <cdr:spPr>
        <a:xfrm xmlns:a="http://schemas.openxmlformats.org/drawingml/2006/main">
          <a:off x="1259898" y="3518244"/>
          <a:ext cx="531153" cy="280333"/>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lv-LV" sz="1000" b="1" dirty="0">
              <a:solidFill>
                <a:srgbClr val="404040"/>
              </a:solidFill>
              <a:latin typeface="Verdana" panose="020B0604030504040204" pitchFamily="34" charset="0"/>
              <a:ea typeface="Verdana" panose="020B0604030504040204" pitchFamily="34" charset="0"/>
              <a:cs typeface="Times New Roman" panose="02020603050405020304" pitchFamily="18" charset="0"/>
            </a:rPr>
            <a:t>-585</a:t>
          </a:r>
        </a:p>
      </cdr:txBody>
    </cdr:sp>
  </cdr:relSizeAnchor>
  <cdr:relSizeAnchor xmlns:cdr="http://schemas.openxmlformats.org/drawingml/2006/chartDrawing">
    <cdr:from>
      <cdr:x>0.18148</cdr:x>
      <cdr:y>0.66735</cdr:y>
    </cdr:from>
    <cdr:to>
      <cdr:x>0.26054</cdr:x>
      <cdr:y>0.72212</cdr:y>
    </cdr:to>
    <cdr:sp macro="" textlink="">
      <cdr:nvSpPr>
        <cdr:cNvPr id="3" name="TextBox 1">
          <a:extLst xmlns:a="http://schemas.openxmlformats.org/drawingml/2006/main">
            <a:ext uri="{FF2B5EF4-FFF2-40B4-BE49-F238E27FC236}">
              <a16:creationId xmlns:a16="http://schemas.microsoft.com/office/drawing/2014/main" id="{8F67A814-F2E2-4457-91E1-21354C7C4986}"/>
            </a:ext>
          </a:extLst>
        </cdr:cNvPr>
        <cdr:cNvSpPr txBox="1"/>
      </cdr:nvSpPr>
      <cdr:spPr>
        <a:xfrm xmlns:a="http://schemas.openxmlformats.org/drawingml/2006/main">
          <a:off x="1912170" y="3415405"/>
          <a:ext cx="833116" cy="280333"/>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lv-LV" sz="1000" b="1" dirty="0">
              <a:solidFill>
                <a:srgbClr val="C00000"/>
              </a:solidFill>
              <a:latin typeface="Verdana" panose="020B0604030504040204" pitchFamily="34" charset="0"/>
              <a:ea typeface="Verdana" panose="020B0604030504040204" pitchFamily="34" charset="0"/>
              <a:cs typeface="Times New Roman" panose="02020603050405020304" pitchFamily="18" charset="0"/>
            </a:rPr>
            <a:t>+3 679</a:t>
          </a:r>
        </a:p>
      </cdr:txBody>
    </cdr:sp>
  </cdr:relSizeAnchor>
  <cdr:relSizeAnchor xmlns:cdr="http://schemas.openxmlformats.org/drawingml/2006/chartDrawing">
    <cdr:from>
      <cdr:x>0.26506</cdr:x>
      <cdr:y>0.62777</cdr:y>
    </cdr:from>
    <cdr:to>
      <cdr:x>0.34413</cdr:x>
      <cdr:y>0.68254</cdr:y>
    </cdr:to>
    <cdr:sp macro="" textlink="">
      <cdr:nvSpPr>
        <cdr:cNvPr id="4" name="TextBox 1">
          <a:extLst xmlns:a="http://schemas.openxmlformats.org/drawingml/2006/main">
            <a:ext uri="{FF2B5EF4-FFF2-40B4-BE49-F238E27FC236}">
              <a16:creationId xmlns:a16="http://schemas.microsoft.com/office/drawing/2014/main" id="{94735019-6E03-42D0-81E6-54F3ABA87CD3}"/>
            </a:ext>
          </a:extLst>
        </cdr:cNvPr>
        <cdr:cNvSpPr txBox="1"/>
      </cdr:nvSpPr>
      <cdr:spPr>
        <a:xfrm xmlns:a="http://schemas.openxmlformats.org/drawingml/2006/main">
          <a:off x="2792884" y="3212845"/>
          <a:ext cx="833116" cy="280333"/>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lv-LV" sz="1000" b="1" dirty="0">
              <a:solidFill>
                <a:srgbClr val="C00000"/>
              </a:solidFill>
              <a:latin typeface="Verdana" panose="020B0604030504040204" pitchFamily="34" charset="0"/>
              <a:ea typeface="Verdana" panose="020B0604030504040204" pitchFamily="34" charset="0"/>
              <a:cs typeface="Times New Roman" panose="02020603050405020304" pitchFamily="18" charset="0"/>
            </a:rPr>
            <a:t>+10 991</a:t>
          </a:r>
        </a:p>
      </cdr:txBody>
    </cdr:sp>
  </cdr:relSizeAnchor>
  <cdr:relSizeAnchor xmlns:cdr="http://schemas.openxmlformats.org/drawingml/2006/chartDrawing">
    <cdr:from>
      <cdr:x>0.34088</cdr:x>
      <cdr:y>0.59588</cdr:y>
    </cdr:from>
    <cdr:to>
      <cdr:x>0.41995</cdr:x>
      <cdr:y>0.65065</cdr:y>
    </cdr:to>
    <cdr:sp macro="" textlink="">
      <cdr:nvSpPr>
        <cdr:cNvPr id="5" name="TextBox 1">
          <a:extLst xmlns:a="http://schemas.openxmlformats.org/drawingml/2006/main">
            <a:ext uri="{FF2B5EF4-FFF2-40B4-BE49-F238E27FC236}">
              <a16:creationId xmlns:a16="http://schemas.microsoft.com/office/drawing/2014/main" id="{558413F8-60B9-42B9-8454-1A204C461346}"/>
            </a:ext>
          </a:extLst>
        </cdr:cNvPr>
        <cdr:cNvSpPr txBox="1"/>
      </cdr:nvSpPr>
      <cdr:spPr>
        <a:xfrm xmlns:a="http://schemas.openxmlformats.org/drawingml/2006/main">
          <a:off x="3591781" y="3049632"/>
          <a:ext cx="833116" cy="280333"/>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lv-LV" sz="1000" b="1" dirty="0">
              <a:solidFill>
                <a:srgbClr val="C00000"/>
              </a:solidFill>
              <a:latin typeface="Verdana" panose="020B0604030504040204" pitchFamily="34" charset="0"/>
              <a:ea typeface="Verdana" panose="020B0604030504040204" pitchFamily="34" charset="0"/>
              <a:cs typeface="Times New Roman" panose="02020603050405020304" pitchFamily="18" charset="0"/>
            </a:rPr>
            <a:t>+3 523</a:t>
          </a:r>
        </a:p>
      </cdr:txBody>
    </cdr:sp>
  </cdr:relSizeAnchor>
  <cdr:relSizeAnchor xmlns:cdr="http://schemas.openxmlformats.org/drawingml/2006/chartDrawing">
    <cdr:from>
      <cdr:x>0.41421</cdr:x>
      <cdr:y>0.56163</cdr:y>
    </cdr:from>
    <cdr:to>
      <cdr:x>0.49328</cdr:x>
      <cdr:y>0.6164</cdr:y>
    </cdr:to>
    <cdr:sp macro="" textlink="">
      <cdr:nvSpPr>
        <cdr:cNvPr id="6" name="TextBox 1">
          <a:extLst xmlns:a="http://schemas.openxmlformats.org/drawingml/2006/main">
            <a:ext uri="{FF2B5EF4-FFF2-40B4-BE49-F238E27FC236}">
              <a16:creationId xmlns:a16="http://schemas.microsoft.com/office/drawing/2014/main" id="{4BDB136E-DC1D-4377-87E8-2035CD7E9FDE}"/>
            </a:ext>
          </a:extLst>
        </cdr:cNvPr>
        <cdr:cNvSpPr txBox="1"/>
      </cdr:nvSpPr>
      <cdr:spPr>
        <a:xfrm xmlns:a="http://schemas.openxmlformats.org/drawingml/2006/main">
          <a:off x="4364476" y="2874356"/>
          <a:ext cx="833116" cy="280333"/>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lv-LV" sz="1000" b="1" dirty="0">
              <a:solidFill>
                <a:srgbClr val="C00000"/>
              </a:solidFill>
              <a:latin typeface="Verdana" panose="020B0604030504040204" pitchFamily="34" charset="0"/>
              <a:ea typeface="Verdana" panose="020B0604030504040204" pitchFamily="34" charset="0"/>
              <a:cs typeface="Times New Roman" panose="02020603050405020304" pitchFamily="18" charset="0"/>
            </a:rPr>
            <a:t>+1 826</a:t>
          </a:r>
        </a:p>
      </cdr:txBody>
    </cdr:sp>
  </cdr:relSizeAnchor>
  <cdr:relSizeAnchor xmlns:cdr="http://schemas.openxmlformats.org/drawingml/2006/chartDrawing">
    <cdr:from>
      <cdr:x>0.49793</cdr:x>
      <cdr:y>0.59015</cdr:y>
    </cdr:from>
    <cdr:to>
      <cdr:x>0.54834</cdr:x>
      <cdr:y>0.64493</cdr:y>
    </cdr:to>
    <cdr:sp macro="" textlink="">
      <cdr:nvSpPr>
        <cdr:cNvPr id="7" name="TextBox 1">
          <a:extLst xmlns:a="http://schemas.openxmlformats.org/drawingml/2006/main">
            <a:ext uri="{FF2B5EF4-FFF2-40B4-BE49-F238E27FC236}">
              <a16:creationId xmlns:a16="http://schemas.microsoft.com/office/drawing/2014/main" id="{100C9064-3EFF-46A9-8A4B-5FEB8A6D1B72}"/>
            </a:ext>
          </a:extLst>
        </cdr:cNvPr>
        <cdr:cNvSpPr txBox="1"/>
      </cdr:nvSpPr>
      <cdr:spPr>
        <a:xfrm xmlns:a="http://schemas.openxmlformats.org/drawingml/2006/main">
          <a:off x="5246628" y="3020339"/>
          <a:ext cx="531153" cy="280333"/>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lv-LV" sz="1000" b="1" dirty="0">
              <a:solidFill>
                <a:srgbClr val="404040"/>
              </a:solidFill>
              <a:latin typeface="Verdana" panose="020B0604030504040204" pitchFamily="34" charset="0"/>
              <a:ea typeface="Verdana" panose="020B0604030504040204" pitchFamily="34" charset="0"/>
              <a:cs typeface="Times New Roman" panose="02020603050405020304" pitchFamily="18" charset="0"/>
            </a:rPr>
            <a:t>-268</a:t>
          </a:r>
        </a:p>
      </cdr:txBody>
    </cdr:sp>
  </cdr:relSizeAnchor>
  <cdr:relSizeAnchor xmlns:cdr="http://schemas.openxmlformats.org/drawingml/2006/chartDrawing">
    <cdr:from>
      <cdr:x>0.57104</cdr:x>
      <cdr:y>0.607</cdr:y>
    </cdr:from>
    <cdr:to>
      <cdr:x>0.6371</cdr:x>
      <cdr:y>0.66178</cdr:y>
    </cdr:to>
    <cdr:sp macro="" textlink="">
      <cdr:nvSpPr>
        <cdr:cNvPr id="8" name="TextBox 1">
          <a:extLst xmlns:a="http://schemas.openxmlformats.org/drawingml/2006/main">
            <a:ext uri="{FF2B5EF4-FFF2-40B4-BE49-F238E27FC236}">
              <a16:creationId xmlns:a16="http://schemas.microsoft.com/office/drawing/2014/main" id="{2FB16F23-DBCD-41B0-8728-FAD7C8AF7DF6}"/>
            </a:ext>
          </a:extLst>
        </cdr:cNvPr>
        <cdr:cNvSpPr txBox="1"/>
      </cdr:nvSpPr>
      <cdr:spPr>
        <a:xfrm xmlns:a="http://schemas.openxmlformats.org/drawingml/2006/main">
          <a:off x="6016954" y="3106563"/>
          <a:ext cx="696082" cy="280333"/>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lv-LV" sz="1000" b="1" dirty="0">
              <a:solidFill>
                <a:srgbClr val="404040"/>
              </a:solidFill>
              <a:latin typeface="Verdana" panose="020B0604030504040204" pitchFamily="34" charset="0"/>
              <a:ea typeface="Verdana" panose="020B0604030504040204" pitchFamily="34" charset="0"/>
              <a:cs typeface="Times New Roman" panose="02020603050405020304" pitchFamily="18" charset="0"/>
            </a:rPr>
            <a:t>-2 985</a:t>
          </a:r>
        </a:p>
      </cdr:txBody>
    </cdr:sp>
  </cdr:relSizeAnchor>
  <cdr:relSizeAnchor xmlns:cdr="http://schemas.openxmlformats.org/drawingml/2006/chartDrawing">
    <cdr:from>
      <cdr:x>0.6436</cdr:x>
      <cdr:y>0.62926</cdr:y>
    </cdr:from>
    <cdr:to>
      <cdr:x>0.70966</cdr:x>
      <cdr:y>0.68403</cdr:y>
    </cdr:to>
    <cdr:sp macro="" textlink="">
      <cdr:nvSpPr>
        <cdr:cNvPr id="9" name="TextBox 1">
          <a:extLst xmlns:a="http://schemas.openxmlformats.org/drawingml/2006/main">
            <a:ext uri="{FF2B5EF4-FFF2-40B4-BE49-F238E27FC236}">
              <a16:creationId xmlns:a16="http://schemas.microsoft.com/office/drawing/2014/main" id="{DEC6E59B-BAF8-4504-91B2-AA147AC58DBC}"/>
            </a:ext>
          </a:extLst>
        </cdr:cNvPr>
        <cdr:cNvSpPr txBox="1"/>
      </cdr:nvSpPr>
      <cdr:spPr>
        <a:xfrm xmlns:a="http://schemas.openxmlformats.org/drawingml/2006/main">
          <a:off x="6781504" y="3220461"/>
          <a:ext cx="696082" cy="280333"/>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lv-LV" sz="1000" b="1" dirty="0">
              <a:solidFill>
                <a:srgbClr val="404040"/>
              </a:solidFill>
              <a:latin typeface="Verdana" panose="020B0604030504040204" pitchFamily="34" charset="0"/>
              <a:ea typeface="Verdana" panose="020B0604030504040204" pitchFamily="34" charset="0"/>
              <a:cs typeface="Times New Roman" panose="02020603050405020304" pitchFamily="18" charset="0"/>
            </a:rPr>
            <a:t>-4 707</a:t>
          </a:r>
        </a:p>
      </cdr:txBody>
    </cdr:sp>
  </cdr:relSizeAnchor>
  <cdr:relSizeAnchor xmlns:cdr="http://schemas.openxmlformats.org/drawingml/2006/chartDrawing">
    <cdr:from>
      <cdr:x>0.72054</cdr:x>
      <cdr:y>0.64575</cdr:y>
    </cdr:from>
    <cdr:to>
      <cdr:x>0.7866</cdr:x>
      <cdr:y>0.70053</cdr:y>
    </cdr:to>
    <cdr:sp macro="" textlink="">
      <cdr:nvSpPr>
        <cdr:cNvPr id="10" name="TextBox 1">
          <a:extLst xmlns:a="http://schemas.openxmlformats.org/drawingml/2006/main">
            <a:ext uri="{FF2B5EF4-FFF2-40B4-BE49-F238E27FC236}">
              <a16:creationId xmlns:a16="http://schemas.microsoft.com/office/drawing/2014/main" id="{DB031C01-0190-4EFB-A25F-5607AD77E12D}"/>
            </a:ext>
          </a:extLst>
        </cdr:cNvPr>
        <cdr:cNvSpPr txBox="1"/>
      </cdr:nvSpPr>
      <cdr:spPr>
        <a:xfrm xmlns:a="http://schemas.openxmlformats.org/drawingml/2006/main">
          <a:off x="7592144" y="3304885"/>
          <a:ext cx="696082" cy="280333"/>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lv-LV" sz="1000" b="1" dirty="0">
              <a:solidFill>
                <a:srgbClr val="404040"/>
              </a:solidFill>
              <a:latin typeface="Verdana" panose="020B0604030504040204" pitchFamily="34" charset="0"/>
              <a:ea typeface="Verdana" panose="020B0604030504040204" pitchFamily="34" charset="0"/>
              <a:cs typeface="Times New Roman" panose="02020603050405020304" pitchFamily="18" charset="0"/>
            </a:rPr>
            <a:t>-3 182</a:t>
          </a:r>
        </a:p>
      </cdr:txBody>
    </cdr:sp>
  </cdr:relSizeAnchor>
  <cdr:relSizeAnchor xmlns:cdr="http://schemas.openxmlformats.org/drawingml/2006/chartDrawing">
    <cdr:from>
      <cdr:x>0.79786</cdr:x>
      <cdr:y>0.62934</cdr:y>
    </cdr:from>
    <cdr:to>
      <cdr:x>0.85415</cdr:x>
      <cdr:y>0.68403</cdr:y>
    </cdr:to>
    <cdr:sp macro="" textlink="">
      <cdr:nvSpPr>
        <cdr:cNvPr id="11" name="TextBox 1">
          <a:extLst xmlns:a="http://schemas.openxmlformats.org/drawingml/2006/main">
            <a:ext uri="{FF2B5EF4-FFF2-40B4-BE49-F238E27FC236}">
              <a16:creationId xmlns:a16="http://schemas.microsoft.com/office/drawing/2014/main" id="{552BD10D-AE1E-4EF5-BDC4-FFA793A3AA8F}"/>
            </a:ext>
          </a:extLst>
        </cdr:cNvPr>
        <cdr:cNvSpPr txBox="1"/>
      </cdr:nvSpPr>
      <cdr:spPr>
        <a:xfrm xmlns:a="http://schemas.openxmlformats.org/drawingml/2006/main">
          <a:off x="8406441" y="3221038"/>
          <a:ext cx="593095" cy="279896"/>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lv-LV" sz="1000" b="1" dirty="0">
              <a:solidFill>
                <a:srgbClr val="C00000"/>
              </a:solidFill>
              <a:latin typeface="Verdana" panose="020B0604030504040204" pitchFamily="34" charset="0"/>
              <a:ea typeface="Verdana" panose="020B0604030504040204" pitchFamily="34" charset="0"/>
              <a:cs typeface="Times New Roman" panose="02020603050405020304" pitchFamily="18" charset="0"/>
            </a:rPr>
            <a:t>+394</a:t>
          </a:r>
        </a:p>
      </cdr:txBody>
    </cdr:sp>
  </cdr:relSizeAnchor>
  <cdr:relSizeAnchor xmlns:cdr="http://schemas.openxmlformats.org/drawingml/2006/chartDrawing">
    <cdr:from>
      <cdr:x>0.87121</cdr:x>
      <cdr:y>0.607</cdr:y>
    </cdr:from>
    <cdr:to>
      <cdr:x>0.95028</cdr:x>
      <cdr:y>0.66178</cdr:y>
    </cdr:to>
    <cdr:sp macro="" textlink="">
      <cdr:nvSpPr>
        <cdr:cNvPr id="12" name="TextBox 1">
          <a:extLst xmlns:a="http://schemas.openxmlformats.org/drawingml/2006/main">
            <a:ext uri="{FF2B5EF4-FFF2-40B4-BE49-F238E27FC236}">
              <a16:creationId xmlns:a16="http://schemas.microsoft.com/office/drawing/2014/main" id="{041D5F02-DB04-4196-90D6-48058BDECA0C}"/>
            </a:ext>
          </a:extLst>
        </cdr:cNvPr>
        <cdr:cNvSpPr txBox="1"/>
      </cdr:nvSpPr>
      <cdr:spPr>
        <a:xfrm xmlns:a="http://schemas.openxmlformats.org/drawingml/2006/main">
          <a:off x="9179782" y="3106563"/>
          <a:ext cx="833116" cy="280333"/>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lv-LV" sz="1000" b="1" dirty="0">
              <a:solidFill>
                <a:srgbClr val="C00000"/>
              </a:solidFill>
              <a:latin typeface="Verdana" panose="020B0604030504040204" pitchFamily="34" charset="0"/>
              <a:ea typeface="Verdana" panose="020B0604030504040204" pitchFamily="34" charset="0"/>
              <a:cs typeface="Times New Roman" panose="02020603050405020304" pitchFamily="18" charset="0"/>
            </a:rPr>
            <a:t>+2 087</a:t>
          </a:r>
        </a:p>
      </cdr:txBody>
    </cdr:sp>
  </cdr:relSizeAnchor>
</c:userShapes>
</file>

<file path=ppt/drawings/drawing2.xml><?xml version="1.0" encoding="utf-8"?>
<c:userShapes xmlns:c="http://schemas.openxmlformats.org/drawingml/2006/chart">
  <cdr:relSizeAnchor xmlns:cdr="http://schemas.openxmlformats.org/drawingml/2006/chartDrawing">
    <cdr:from>
      <cdr:x>0.37447</cdr:x>
      <cdr:y>0.957</cdr:y>
    </cdr:from>
    <cdr:to>
      <cdr:x>0.40504</cdr:x>
      <cdr:y>0.9732</cdr:y>
    </cdr:to>
    <cdr:sp macro="" textlink="">
      <cdr:nvSpPr>
        <cdr:cNvPr id="2" name="Rectangle 1">
          <a:extLst xmlns:a="http://schemas.openxmlformats.org/drawingml/2006/main">
            <a:ext uri="{FF2B5EF4-FFF2-40B4-BE49-F238E27FC236}">
              <a16:creationId xmlns:a16="http://schemas.microsoft.com/office/drawing/2014/main" id="{00000000-0008-0000-0700-000004000000}"/>
            </a:ext>
          </a:extLst>
        </cdr:cNvPr>
        <cdr:cNvSpPr/>
      </cdr:nvSpPr>
      <cdr:spPr>
        <a:xfrm xmlns:a="http://schemas.openxmlformats.org/drawingml/2006/main">
          <a:off x="3516331" y="5442236"/>
          <a:ext cx="287057" cy="92125"/>
        </a:xfrm>
        <a:prstGeom xmlns:a="http://schemas.openxmlformats.org/drawingml/2006/main" prst="rect">
          <a:avLst/>
        </a:prstGeom>
        <a:solidFill xmlns:a="http://schemas.openxmlformats.org/drawingml/2006/main">
          <a:schemeClr val="accent5">
            <a:lumMod val="40000"/>
            <a:lumOff val="60000"/>
          </a:schemeClr>
        </a:solidFill>
        <a:ln xmlns:a="http://schemas.openxmlformats.org/drawingml/2006/main">
          <a:solidFill>
            <a:schemeClr val="accent5"/>
          </a:solid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rtlCol="0" anchor="t"/>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pPr algn="l"/>
          <a:endParaRPr lang="lv-LV" sz="1100"/>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lv-LV"/>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0939B32-81A2-43E0-AF58-21676D1E5282}" type="datetimeFigureOut">
              <a:rPr lang="lv-LV" smtClean="0"/>
              <a:t>02.02.2021</a:t>
            </a:fld>
            <a:endParaRPr lang="lv-LV"/>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lv-LV"/>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lv-LV"/>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lv-LV"/>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D76564D-03B0-45FC-B7E9-911D58EA6979}" type="slidenum">
              <a:rPr lang="lv-LV" smtClean="0"/>
              <a:t>‹#›</a:t>
            </a:fld>
            <a:endParaRPr lang="lv-LV"/>
          </a:p>
        </p:txBody>
      </p:sp>
    </p:spTree>
    <p:extLst>
      <p:ext uri="{BB962C8B-B14F-4D97-AF65-F5344CB8AC3E}">
        <p14:creationId xmlns:p14="http://schemas.microsoft.com/office/powerpoint/2010/main" val="33505599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0488" y="744538"/>
            <a:ext cx="6616700" cy="3722687"/>
          </a:xfrm>
        </p:spPr>
      </p:sp>
      <p:sp>
        <p:nvSpPr>
          <p:cNvPr id="3" name="Notes Placeholder 2"/>
          <p:cNvSpPr>
            <a:spLocks noGrp="1"/>
          </p:cNvSpPr>
          <p:nvPr>
            <p:ph type="body" idx="1"/>
          </p:nvPr>
        </p:nvSpPr>
        <p:spPr/>
        <p:txBody>
          <a:bodyPr/>
          <a:lstStyle/>
          <a:p>
            <a:endParaRPr lang="lv-LV" dirty="0"/>
          </a:p>
        </p:txBody>
      </p:sp>
      <p:sp>
        <p:nvSpPr>
          <p:cNvPr id="4" name="Slide Number Placeholder 3"/>
          <p:cNvSpPr>
            <a:spLocks noGrp="1"/>
          </p:cNvSpPr>
          <p:nvPr>
            <p:ph type="sldNum" sz="quarter" idx="10"/>
          </p:nvPr>
        </p:nvSpPr>
        <p:spPr/>
        <p:txBody>
          <a:bodyPr/>
          <a:lstStyle/>
          <a:p>
            <a:pPr lvl="0"/>
            <a:fld id="{7FC3ECF1-10EB-4862-A719-83FFEF64B804}" type="slidenum">
              <a:rPr lang="lv-LV" smtClean="0"/>
              <a:pPr lvl="0"/>
              <a:t>1</a:t>
            </a:fld>
            <a:endParaRPr lang="lv-LV"/>
          </a:p>
        </p:txBody>
      </p:sp>
    </p:spTree>
    <p:extLst>
      <p:ext uri="{BB962C8B-B14F-4D97-AF65-F5344CB8AC3E}">
        <p14:creationId xmlns:p14="http://schemas.microsoft.com/office/powerpoint/2010/main" val="357205964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Slide Image Placeholder 1">
            <a:extLst>
              <a:ext uri="{FF2B5EF4-FFF2-40B4-BE49-F238E27FC236}">
                <a16:creationId xmlns:a16="http://schemas.microsoft.com/office/drawing/2014/main" id="{189135FF-69D6-4C70-8D58-D1179BBC7F47}"/>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a:extLst>
              <a:ext uri="{FF2B5EF4-FFF2-40B4-BE49-F238E27FC236}">
                <a16:creationId xmlns:a16="http://schemas.microsoft.com/office/drawing/2014/main" id="{893F1334-CF14-4B21-8239-CEC4C2FD171F}"/>
              </a:ext>
            </a:extLst>
          </p:cNvPr>
          <p:cNvSpPr>
            <a:spLocks noGrp="1"/>
          </p:cNvSpPr>
          <p:nvPr>
            <p:ph type="body" idx="1"/>
          </p:nvPr>
        </p:nvSpPr>
        <p:spPr/>
        <p:txBody>
          <a:bodyPr/>
          <a:lstStyle/>
          <a:p>
            <a:pPr marL="171450" indent="-171450" eaLnBrk="1" fontAlgn="auto" hangingPunct="1">
              <a:spcBef>
                <a:spcPts val="0"/>
              </a:spcBef>
              <a:spcAft>
                <a:spcPts val="0"/>
              </a:spcAft>
              <a:buFont typeface="Arial" panose="020B0604020202020204" pitchFamily="34" charset="0"/>
              <a:buChar char="•"/>
              <a:defRPr/>
            </a:pPr>
            <a:r>
              <a:rPr lang="lv-LV" sz="1000" b="1" dirty="0"/>
              <a:t>2020.gada beigās</a:t>
            </a:r>
            <a:r>
              <a:rPr lang="lv-LV" sz="1000" dirty="0"/>
              <a:t> NVA bija reģistrētas </a:t>
            </a:r>
            <a:r>
              <a:rPr lang="lv-LV" sz="1000" b="1" dirty="0"/>
              <a:t>aktuālas 14 470 brīvās darba vietas</a:t>
            </a:r>
            <a:r>
              <a:rPr lang="lv-LV" sz="1000" dirty="0"/>
              <a:t> (salīdzinot ar iepriekšējo mēnesi, tas ir par 2 140 darba vietām mazāk, salīdzinot ar 2019.g. šo pašu periodu, tas ir par 18 003 darba vietām mazāk). 2019. gadā NVA darba devēji kopā reģistrējuši 106 397 jaunas brīvās darba vietas, </a:t>
            </a:r>
            <a:r>
              <a:rPr lang="lv-LV" sz="1000" b="1" dirty="0"/>
              <a:t>2020.gadā reģistrētas jaunas 76 226 brīvās darba vietas</a:t>
            </a:r>
            <a:r>
              <a:rPr lang="lv-LV" sz="1000" dirty="0"/>
              <a:t>, no kurām 68% darba vietu reģistrētas Rīgas reģionā.</a:t>
            </a:r>
          </a:p>
          <a:p>
            <a:pPr marL="171450" indent="-171450" eaLnBrk="1" fontAlgn="auto" hangingPunct="1">
              <a:spcBef>
                <a:spcPts val="0"/>
              </a:spcBef>
              <a:spcAft>
                <a:spcPts val="0"/>
              </a:spcAft>
              <a:buFont typeface="Arial" panose="020B0604020202020204" pitchFamily="34" charset="0"/>
              <a:buChar char="•"/>
              <a:defRPr/>
            </a:pPr>
            <a:endParaRPr lang="lv-LV" dirty="0"/>
          </a:p>
          <a:p>
            <a:pPr eaLnBrk="1" fontAlgn="auto" hangingPunct="1">
              <a:spcBef>
                <a:spcPts val="0"/>
              </a:spcBef>
              <a:spcAft>
                <a:spcPts val="0"/>
              </a:spcAft>
              <a:defRPr/>
            </a:pPr>
            <a:endParaRPr lang="lv-LV" dirty="0"/>
          </a:p>
        </p:txBody>
      </p:sp>
      <p:sp>
        <p:nvSpPr>
          <p:cNvPr id="6148" name="Slide Number Placeholder 3">
            <a:extLst>
              <a:ext uri="{FF2B5EF4-FFF2-40B4-BE49-F238E27FC236}">
                <a16:creationId xmlns:a16="http://schemas.microsoft.com/office/drawing/2014/main" id="{86A710E2-AB1D-4275-B119-C4079E6F9C59}"/>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F76E09BF-6103-44D8-8007-996EBFC58D47}" type="slidenum">
              <a:rPr lang="lv-LV" altLang="en-US" smtClean="0"/>
              <a:pPr fontAlgn="base">
                <a:spcBef>
                  <a:spcPct val="0"/>
                </a:spcBef>
                <a:spcAft>
                  <a:spcPct val="0"/>
                </a:spcAft>
              </a:pPr>
              <a:t>11</a:t>
            </a:fld>
            <a:endParaRPr lang="lv-LV"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lv-LV" dirty="0"/>
          </a:p>
        </p:txBody>
      </p:sp>
      <p:sp>
        <p:nvSpPr>
          <p:cNvPr id="4" name="Slide Number Placeholder 3"/>
          <p:cNvSpPr>
            <a:spLocks noGrp="1"/>
          </p:cNvSpPr>
          <p:nvPr>
            <p:ph type="sldNum" sz="quarter" idx="5"/>
          </p:nvPr>
        </p:nvSpPr>
        <p:spPr/>
        <p:txBody>
          <a:bodyPr/>
          <a:lstStyle/>
          <a:p>
            <a:fld id="{7D76564D-03B0-45FC-B7E9-911D58EA6979}" type="slidenum">
              <a:rPr lang="lv-LV" smtClean="0"/>
              <a:t>12</a:t>
            </a:fld>
            <a:endParaRPr lang="lv-LV"/>
          </a:p>
        </p:txBody>
      </p:sp>
    </p:spTree>
    <p:extLst>
      <p:ext uri="{BB962C8B-B14F-4D97-AF65-F5344CB8AC3E}">
        <p14:creationId xmlns:p14="http://schemas.microsoft.com/office/powerpoint/2010/main" val="265337803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lv-LV" dirty="0"/>
          </a:p>
        </p:txBody>
      </p:sp>
      <p:sp>
        <p:nvSpPr>
          <p:cNvPr id="4" name="Slide Number Placeholder 3"/>
          <p:cNvSpPr>
            <a:spLocks noGrp="1"/>
          </p:cNvSpPr>
          <p:nvPr>
            <p:ph type="sldNum" sz="quarter" idx="5"/>
          </p:nvPr>
        </p:nvSpPr>
        <p:spPr/>
        <p:txBody>
          <a:bodyPr/>
          <a:lstStyle/>
          <a:p>
            <a:fld id="{7D76564D-03B0-45FC-B7E9-911D58EA6979}" type="slidenum">
              <a:rPr lang="lv-LV" smtClean="0"/>
              <a:t>13</a:t>
            </a:fld>
            <a:endParaRPr lang="lv-LV"/>
          </a:p>
        </p:txBody>
      </p:sp>
    </p:spTree>
    <p:extLst>
      <p:ext uri="{BB962C8B-B14F-4D97-AF65-F5344CB8AC3E}">
        <p14:creationId xmlns:p14="http://schemas.microsoft.com/office/powerpoint/2010/main" val="252862555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lv-LV" sz="1200" b="1" dirty="0">
                <a:latin typeface="Verdana" panose="020B0604030504040204" pitchFamily="34" charset="0"/>
                <a:ea typeface="Verdana" panose="020B0604030504040204" pitchFamily="34" charset="0"/>
                <a:cs typeface="Times New Roman" panose="02020603050405020304" pitchFamily="18" charset="0"/>
              </a:rPr>
              <a:t>2016.gads 56 328 </a:t>
            </a:r>
            <a:r>
              <a:rPr lang="lv-LV" sz="1200" dirty="0">
                <a:latin typeface="Verdana" panose="020B0604030504040204" pitchFamily="34" charset="0"/>
                <a:ea typeface="Verdana" panose="020B0604030504040204" pitchFamily="34" charset="0"/>
                <a:cs typeface="Times New Roman" panose="02020603050405020304" pitchFamily="18" charset="0"/>
              </a:rPr>
              <a:t>vakances,</a:t>
            </a:r>
            <a:r>
              <a:rPr lang="lv-LV" sz="1200" b="1" dirty="0">
                <a:latin typeface="Verdana" panose="020B0604030504040204" pitchFamily="34" charset="0"/>
                <a:ea typeface="Verdana" panose="020B0604030504040204" pitchFamily="34" charset="0"/>
                <a:cs typeface="Times New Roman" panose="02020603050405020304" pitchFamily="18" charset="0"/>
              </a:rPr>
              <a:t>5 355</a:t>
            </a:r>
            <a:r>
              <a:rPr lang="lv-LV" sz="1200" dirty="0">
                <a:latin typeface="Verdana" panose="020B0604030504040204" pitchFamily="34" charset="0"/>
                <a:ea typeface="Verdana" panose="020B0604030504040204" pitchFamily="34" charset="0"/>
                <a:cs typeface="Times New Roman" panose="02020603050405020304" pitchFamily="18" charset="0"/>
              </a:rPr>
              <a:t> darba devēji</a:t>
            </a:r>
          </a:p>
          <a:p>
            <a:pPr lvl="0"/>
            <a:r>
              <a:rPr lang="lv-LV" sz="1200" b="1" dirty="0">
                <a:latin typeface="Verdana" panose="020B0604030504040204" pitchFamily="34" charset="0"/>
                <a:ea typeface="Verdana" panose="020B0604030504040204" pitchFamily="34" charset="0"/>
                <a:cs typeface="Times New Roman" panose="02020603050405020304" pitchFamily="18" charset="0"/>
              </a:rPr>
              <a:t>2017.gads -71 342  </a:t>
            </a:r>
            <a:r>
              <a:rPr lang="lv-LV" sz="1200" dirty="0">
                <a:latin typeface="Verdana" panose="020B0604030504040204" pitchFamily="34" charset="0"/>
                <a:ea typeface="Verdana" panose="020B0604030504040204" pitchFamily="34" charset="0"/>
                <a:cs typeface="Times New Roman" panose="02020603050405020304" pitchFamily="18" charset="0"/>
              </a:rPr>
              <a:t>vakances,</a:t>
            </a:r>
            <a:r>
              <a:rPr lang="lv-LV" sz="1200" b="1" dirty="0">
                <a:latin typeface="Verdana" panose="020B0604030504040204" pitchFamily="34" charset="0"/>
                <a:ea typeface="Verdana" panose="020B0604030504040204" pitchFamily="34" charset="0"/>
                <a:cs typeface="Times New Roman" panose="02020603050405020304" pitchFamily="18" charset="0"/>
              </a:rPr>
              <a:t>5 829</a:t>
            </a:r>
            <a:r>
              <a:rPr lang="lv-LV" sz="1200" dirty="0">
                <a:latin typeface="Verdana" panose="020B0604030504040204" pitchFamily="34" charset="0"/>
                <a:ea typeface="Verdana" panose="020B0604030504040204" pitchFamily="34" charset="0"/>
                <a:cs typeface="Times New Roman" panose="02020603050405020304" pitchFamily="18" charset="0"/>
              </a:rPr>
              <a:t>  darba devēji</a:t>
            </a:r>
          </a:p>
          <a:p>
            <a:pPr lvl="0"/>
            <a:r>
              <a:rPr lang="lv-LV" sz="1200" b="1" dirty="0">
                <a:latin typeface="Verdana" panose="020B0604030504040204" pitchFamily="34" charset="0"/>
                <a:ea typeface="Verdana" panose="020B0604030504040204" pitchFamily="34" charset="0"/>
                <a:cs typeface="Times New Roman" panose="02020603050405020304" pitchFamily="18" charset="0"/>
              </a:rPr>
              <a:t>2018.gads -88 492 </a:t>
            </a:r>
            <a:r>
              <a:rPr lang="lv-LV" sz="1200" dirty="0">
                <a:latin typeface="Verdana" panose="020B0604030504040204" pitchFamily="34" charset="0"/>
                <a:ea typeface="Verdana" panose="020B0604030504040204" pitchFamily="34" charset="0"/>
                <a:cs typeface="Times New Roman" panose="02020603050405020304" pitchFamily="18" charset="0"/>
              </a:rPr>
              <a:t>vakances, </a:t>
            </a:r>
            <a:r>
              <a:rPr lang="lv-LV" sz="1200" b="1" dirty="0">
                <a:latin typeface="Verdana" panose="020B0604030504040204" pitchFamily="34" charset="0"/>
                <a:ea typeface="Verdana" panose="020B0604030504040204" pitchFamily="34" charset="0"/>
                <a:cs typeface="Times New Roman" panose="02020603050405020304" pitchFamily="18" charset="0"/>
              </a:rPr>
              <a:t>6 830 </a:t>
            </a:r>
            <a:r>
              <a:rPr lang="lv-LV" sz="1200" dirty="0">
                <a:latin typeface="Verdana" panose="020B0604030504040204" pitchFamily="34" charset="0"/>
                <a:ea typeface="Verdana" panose="020B0604030504040204" pitchFamily="34" charset="0"/>
                <a:cs typeface="Times New Roman" panose="02020603050405020304" pitchFamily="18" charset="0"/>
              </a:rPr>
              <a:t>darba devēji</a:t>
            </a:r>
          </a:p>
          <a:p>
            <a:pPr lvl="0"/>
            <a:r>
              <a:rPr lang="lv-LV" sz="1200" b="1" dirty="0">
                <a:latin typeface="Verdana" panose="020B0604030504040204" pitchFamily="34" charset="0"/>
                <a:ea typeface="Verdana" panose="020B0604030504040204" pitchFamily="34" charset="0"/>
                <a:cs typeface="Times New Roman" panose="02020603050405020304" pitchFamily="18" charset="0"/>
              </a:rPr>
              <a:t>2019.gads -106 397 </a:t>
            </a:r>
            <a:r>
              <a:rPr lang="lv-LV" sz="1200" dirty="0">
                <a:latin typeface="Verdana" panose="020B0604030504040204" pitchFamily="34" charset="0"/>
                <a:ea typeface="Verdana" panose="020B0604030504040204" pitchFamily="34" charset="0"/>
                <a:cs typeface="Times New Roman" panose="02020603050405020304" pitchFamily="18" charset="0"/>
              </a:rPr>
              <a:t>vakances, </a:t>
            </a:r>
            <a:r>
              <a:rPr lang="lv-LV" sz="1200" b="1" dirty="0">
                <a:latin typeface="Verdana" panose="020B0604030504040204" pitchFamily="34" charset="0"/>
                <a:ea typeface="Verdana" panose="020B0604030504040204" pitchFamily="34" charset="0"/>
                <a:cs typeface="Times New Roman" panose="02020603050405020304" pitchFamily="18" charset="0"/>
              </a:rPr>
              <a:t>5 970 </a:t>
            </a:r>
            <a:r>
              <a:rPr lang="lv-LV" sz="1200" dirty="0">
                <a:latin typeface="Verdana" panose="020B0604030504040204" pitchFamily="34" charset="0"/>
                <a:ea typeface="Verdana" panose="020B0604030504040204" pitchFamily="34" charset="0"/>
                <a:cs typeface="Times New Roman" panose="02020603050405020304" pitchFamily="18" charset="0"/>
              </a:rPr>
              <a:t>darba devēji</a:t>
            </a:r>
          </a:p>
          <a:p>
            <a:pPr marL="0" marR="0" lvl="0" indent="0" algn="l" defTabSz="914400" rtl="0" eaLnBrk="1" fontAlgn="auto" latinLnBrk="0" hangingPunct="1">
              <a:lnSpc>
                <a:spcPct val="100000"/>
              </a:lnSpc>
              <a:spcBef>
                <a:spcPts val="0"/>
              </a:spcBef>
              <a:spcAft>
                <a:spcPts val="0"/>
              </a:spcAft>
              <a:buClrTx/>
              <a:buSzTx/>
              <a:buFontTx/>
              <a:buNone/>
              <a:tabLst/>
              <a:defRPr/>
            </a:pPr>
            <a:r>
              <a:rPr lang="lv-LV" sz="1200" b="1" dirty="0">
                <a:latin typeface="Verdana" panose="020B0604030504040204" pitchFamily="34" charset="0"/>
                <a:ea typeface="Verdana" panose="020B0604030504040204" pitchFamily="34" charset="0"/>
                <a:cs typeface="Times New Roman" panose="02020603050405020304" pitchFamily="18" charset="0"/>
              </a:rPr>
              <a:t>2020.gads -76 226 </a:t>
            </a:r>
            <a:r>
              <a:rPr lang="lv-LV" sz="1200" dirty="0">
                <a:latin typeface="Verdana" panose="020B0604030504040204" pitchFamily="34" charset="0"/>
                <a:ea typeface="Verdana" panose="020B0604030504040204" pitchFamily="34" charset="0"/>
                <a:cs typeface="Times New Roman" panose="02020603050405020304" pitchFamily="18" charset="0"/>
              </a:rPr>
              <a:t>vakances, </a:t>
            </a:r>
            <a:r>
              <a:rPr lang="lv-LV" sz="1200" b="1" dirty="0">
                <a:latin typeface="Verdana" panose="020B0604030504040204" pitchFamily="34" charset="0"/>
                <a:ea typeface="Verdana" panose="020B0604030504040204" pitchFamily="34" charset="0"/>
                <a:cs typeface="Times New Roman" panose="02020603050405020304" pitchFamily="18" charset="0"/>
              </a:rPr>
              <a:t>5 394 </a:t>
            </a:r>
            <a:r>
              <a:rPr lang="lv-LV" sz="1200" dirty="0">
                <a:latin typeface="Verdana" panose="020B0604030504040204" pitchFamily="34" charset="0"/>
                <a:ea typeface="Verdana" panose="020B0604030504040204" pitchFamily="34" charset="0"/>
                <a:cs typeface="Times New Roman" panose="02020603050405020304" pitchFamily="18" charset="0"/>
              </a:rPr>
              <a:t>darba devēji</a:t>
            </a:r>
          </a:p>
          <a:p>
            <a:pPr lvl="0"/>
            <a:endParaRPr lang="lv-LV" sz="1200" dirty="0">
              <a:latin typeface="Verdana" panose="020B0604030504040204" pitchFamily="34" charset="0"/>
              <a:ea typeface="Verdana" panose="020B0604030504040204" pitchFamily="34" charset="0"/>
              <a:cs typeface="Times New Roman" panose="02020603050405020304" pitchFamily="18" charset="0"/>
            </a:endParaRPr>
          </a:p>
          <a:p>
            <a:pPr lvl="0"/>
            <a:endParaRPr lang="lv-LV" sz="1200" dirty="0">
              <a:latin typeface="Verdana" panose="020B0604030504040204" pitchFamily="34" charset="0"/>
              <a:ea typeface="Verdana" panose="020B0604030504040204" pitchFamily="34" charset="0"/>
            </a:endParaRPr>
          </a:p>
          <a:p>
            <a:pPr lvl="0"/>
            <a:endParaRPr lang="lv-LV" sz="1200" dirty="0">
              <a:latin typeface="Verdana" panose="020B0604030504040204" pitchFamily="34" charset="0"/>
              <a:ea typeface="Verdana" panose="020B0604030504040204" pitchFamily="34" charset="0"/>
              <a:cs typeface="Times New Roman" panose="02020603050405020304" pitchFamily="18" charset="0"/>
            </a:endParaRPr>
          </a:p>
          <a:p>
            <a:pPr lvl="0"/>
            <a:endParaRPr lang="lv-LV" sz="1200" dirty="0">
              <a:latin typeface="Verdana" panose="020B0604030504040204" pitchFamily="34" charset="0"/>
              <a:ea typeface="Verdana" panose="020B0604030504040204" pitchFamily="34" charset="0"/>
              <a:cs typeface="Times New Roman" panose="02020603050405020304" pitchFamily="18" charset="0"/>
            </a:endParaRPr>
          </a:p>
          <a:p>
            <a:pPr lvl="0"/>
            <a:endParaRPr lang="lv-LV" sz="1200" dirty="0">
              <a:latin typeface="Verdana" panose="020B0604030504040204" pitchFamily="34" charset="0"/>
              <a:ea typeface="Verdana" panose="020B0604030504040204" pitchFamily="34" charset="0"/>
              <a:cs typeface="Times New Roman" panose="02020603050405020304" pitchFamily="18" charset="0"/>
            </a:endParaRPr>
          </a:p>
          <a:p>
            <a:pPr lvl="0"/>
            <a:endParaRPr lang="lv-LV" altLang="en-US" sz="1200" dirty="0">
              <a:latin typeface="Verdana" panose="020B0604030504040204" pitchFamily="34" charset="0"/>
              <a:ea typeface="Verdana" panose="020B0604030504040204" pitchFamily="34" charset="0"/>
              <a:cs typeface="Times New Roman" panose="02020603050405020304" pitchFamily="18" charset="0"/>
              <a:sym typeface="Wingdings 3" panose="05040102010807070707" pitchFamily="18" charset="2"/>
            </a:endParaRPr>
          </a:p>
          <a:p>
            <a:endParaRPr lang="lv-LV" dirty="0"/>
          </a:p>
        </p:txBody>
      </p:sp>
      <p:sp>
        <p:nvSpPr>
          <p:cNvPr id="4" name="Slide Number Placeholder 3"/>
          <p:cNvSpPr>
            <a:spLocks noGrp="1"/>
          </p:cNvSpPr>
          <p:nvPr>
            <p:ph type="sldNum" sz="quarter" idx="5"/>
          </p:nvPr>
        </p:nvSpPr>
        <p:spPr/>
        <p:txBody>
          <a:bodyPr/>
          <a:lstStyle/>
          <a:p>
            <a:fld id="{BF2E3959-DAA7-47D7-91F4-3997F076937C}" type="slidenum">
              <a:rPr lang="lv-LV" smtClean="0"/>
              <a:t>14</a:t>
            </a:fld>
            <a:endParaRPr lang="lv-LV"/>
          </a:p>
        </p:txBody>
      </p:sp>
    </p:spTree>
    <p:extLst>
      <p:ext uri="{BB962C8B-B14F-4D97-AF65-F5344CB8AC3E}">
        <p14:creationId xmlns:p14="http://schemas.microsoft.com/office/powerpoint/2010/main" val="223612397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Image Placeholder 1"/>
          <p:cNvSpPr>
            <a:spLocks noGrp="1" noRot="1" noChangeAspect="1" noTextEdit="1"/>
          </p:cNvSpPr>
          <p:nvPr>
            <p:ph type="sldImg"/>
          </p:nvPr>
        </p:nvSpPr>
        <p:spPr>
          <a:xfrm>
            <a:off x="90488" y="744538"/>
            <a:ext cx="6616700" cy="3722687"/>
          </a:xfrm>
          <a:ln/>
        </p:spPr>
      </p:sp>
      <p:sp>
        <p:nvSpPr>
          <p:cNvPr id="44035" name="Notes Placeholder 2"/>
          <p:cNvSpPr txBox="1">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numCol="1">
            <a:prstTxWarp prst="textNoShape">
              <a:avLst/>
            </a:prstTxWarp>
          </a:bodyPr>
          <a:lstStyle/>
          <a:p>
            <a:endParaRPr lang="lv-LV" altLang="lv-LV">
              <a:latin typeface="Calibri" panose="020F0502020204030204" pitchFamily="34" charset="0"/>
            </a:endParaRPr>
          </a:p>
        </p:txBody>
      </p:sp>
      <p:sp>
        <p:nvSpPr>
          <p:cNvPr id="4403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7738">
              <a:defRPr>
                <a:solidFill>
                  <a:schemeClr val="tx1"/>
                </a:solidFill>
                <a:latin typeface="Calibri" panose="020F0502020204030204" pitchFamily="34" charset="0"/>
              </a:defRPr>
            </a:lvl1pPr>
            <a:lvl2pPr marL="742950" indent="-285750" defTabSz="947738">
              <a:defRPr>
                <a:solidFill>
                  <a:schemeClr val="tx1"/>
                </a:solidFill>
                <a:latin typeface="Calibri" panose="020F0502020204030204" pitchFamily="34" charset="0"/>
              </a:defRPr>
            </a:lvl2pPr>
            <a:lvl3pPr marL="1143000" indent="-228600" defTabSz="947738">
              <a:defRPr>
                <a:solidFill>
                  <a:schemeClr val="tx1"/>
                </a:solidFill>
                <a:latin typeface="Calibri" panose="020F0502020204030204" pitchFamily="34" charset="0"/>
              </a:defRPr>
            </a:lvl3pPr>
            <a:lvl4pPr marL="1600200" indent="-228600" defTabSz="947738">
              <a:defRPr>
                <a:solidFill>
                  <a:schemeClr val="tx1"/>
                </a:solidFill>
                <a:latin typeface="Calibri" panose="020F0502020204030204" pitchFamily="34" charset="0"/>
              </a:defRPr>
            </a:lvl4pPr>
            <a:lvl5pPr marL="2057400" indent="-228600" defTabSz="947738">
              <a:defRPr>
                <a:solidFill>
                  <a:schemeClr val="tx1"/>
                </a:solidFill>
                <a:latin typeface="Calibri" panose="020F0502020204030204" pitchFamily="34" charset="0"/>
              </a:defRPr>
            </a:lvl5pPr>
            <a:lvl6pPr marL="2514600" indent="-228600" defTabSz="947738" eaLnBrk="0" fontAlgn="base" hangingPunct="0">
              <a:spcBef>
                <a:spcPct val="0"/>
              </a:spcBef>
              <a:spcAft>
                <a:spcPct val="0"/>
              </a:spcAft>
              <a:defRPr>
                <a:solidFill>
                  <a:schemeClr val="tx1"/>
                </a:solidFill>
                <a:latin typeface="Calibri" panose="020F0502020204030204" pitchFamily="34" charset="0"/>
              </a:defRPr>
            </a:lvl6pPr>
            <a:lvl7pPr marL="2971800" indent="-228600" defTabSz="947738" eaLnBrk="0" fontAlgn="base" hangingPunct="0">
              <a:spcBef>
                <a:spcPct val="0"/>
              </a:spcBef>
              <a:spcAft>
                <a:spcPct val="0"/>
              </a:spcAft>
              <a:defRPr>
                <a:solidFill>
                  <a:schemeClr val="tx1"/>
                </a:solidFill>
                <a:latin typeface="Calibri" panose="020F0502020204030204" pitchFamily="34" charset="0"/>
              </a:defRPr>
            </a:lvl7pPr>
            <a:lvl8pPr marL="3429000" indent="-228600" defTabSz="947738" eaLnBrk="0" fontAlgn="base" hangingPunct="0">
              <a:spcBef>
                <a:spcPct val="0"/>
              </a:spcBef>
              <a:spcAft>
                <a:spcPct val="0"/>
              </a:spcAft>
              <a:defRPr>
                <a:solidFill>
                  <a:schemeClr val="tx1"/>
                </a:solidFill>
                <a:latin typeface="Calibri" panose="020F0502020204030204" pitchFamily="34" charset="0"/>
              </a:defRPr>
            </a:lvl8pPr>
            <a:lvl9pPr marL="3886200" indent="-228600" defTabSz="947738" eaLnBrk="0" fontAlgn="base" hangingPunct="0">
              <a:spcBef>
                <a:spcPct val="0"/>
              </a:spcBef>
              <a:spcAft>
                <a:spcPct val="0"/>
              </a:spcAft>
              <a:defRPr>
                <a:solidFill>
                  <a:schemeClr val="tx1"/>
                </a:solidFill>
                <a:latin typeface="Calibri" panose="020F0502020204030204" pitchFamily="34" charset="0"/>
              </a:defRPr>
            </a:lvl9pPr>
          </a:lstStyle>
          <a:p>
            <a:fld id="{A12B411F-C4E7-482E-82F9-D6C331204691}" type="slidenum">
              <a:rPr lang="lv-LV" altLang="lv-LV">
                <a:solidFill>
                  <a:srgbClr val="000000"/>
                </a:solidFill>
              </a:rPr>
              <a:pPr/>
              <a:t>15</a:t>
            </a:fld>
            <a:endParaRPr lang="lv-LV" altLang="lv-LV">
              <a:solidFill>
                <a:srgbClr val="000000"/>
              </a:solidFill>
            </a:endParaRPr>
          </a:p>
        </p:txBody>
      </p:sp>
    </p:spTree>
    <p:extLst>
      <p:ext uri="{BB962C8B-B14F-4D97-AF65-F5344CB8AC3E}">
        <p14:creationId xmlns:p14="http://schemas.microsoft.com/office/powerpoint/2010/main" val="152679414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Image Placeholder 1">
            <a:extLst>
              <a:ext uri="{FF2B5EF4-FFF2-40B4-BE49-F238E27FC236}">
                <a16:creationId xmlns:a16="http://schemas.microsoft.com/office/drawing/2014/main" id="{E9F0B29E-1032-44F8-BD19-E0EE23C642D0}"/>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Notes Placeholder 2">
            <a:extLst>
              <a:ext uri="{FF2B5EF4-FFF2-40B4-BE49-F238E27FC236}">
                <a16:creationId xmlns:a16="http://schemas.microsoft.com/office/drawing/2014/main" id="{A32B09F1-494D-48AC-9020-3105E2E30550}"/>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lv-LV" altLang="lv-LV" dirty="0"/>
          </a:p>
        </p:txBody>
      </p:sp>
      <p:sp>
        <p:nvSpPr>
          <p:cNvPr id="4100" name="Slide Number Placeholder 3">
            <a:extLst>
              <a:ext uri="{FF2B5EF4-FFF2-40B4-BE49-F238E27FC236}">
                <a16:creationId xmlns:a16="http://schemas.microsoft.com/office/drawing/2014/main" id="{C3E175B9-60A8-48AF-BC91-AC12617C36C1}"/>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4AA9A7D3-8684-4E49-B6C2-1968DFA2010B}" type="slidenum">
              <a:rPr lang="lv-LV" altLang="lv-LV" smtClean="0"/>
              <a:pPr fontAlgn="base">
                <a:spcBef>
                  <a:spcPct val="0"/>
                </a:spcBef>
                <a:spcAft>
                  <a:spcPct val="0"/>
                </a:spcAft>
              </a:pPr>
              <a:t>2</a:t>
            </a:fld>
            <a:endParaRPr lang="lv-LV" altLang="lv-LV"/>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lv-LV" dirty="0"/>
          </a:p>
        </p:txBody>
      </p:sp>
      <p:sp>
        <p:nvSpPr>
          <p:cNvPr id="4" name="Slide Number Placeholder 3"/>
          <p:cNvSpPr>
            <a:spLocks noGrp="1"/>
          </p:cNvSpPr>
          <p:nvPr>
            <p:ph type="sldNum" sz="quarter" idx="5"/>
          </p:nvPr>
        </p:nvSpPr>
        <p:spPr/>
        <p:txBody>
          <a:bodyPr/>
          <a:lstStyle/>
          <a:p>
            <a:fld id="{7D76564D-03B0-45FC-B7E9-911D58EA6979}" type="slidenum">
              <a:rPr lang="lv-LV" smtClean="0"/>
              <a:t>3</a:t>
            </a:fld>
            <a:endParaRPr lang="lv-LV"/>
          </a:p>
        </p:txBody>
      </p:sp>
    </p:spTree>
    <p:extLst>
      <p:ext uri="{BB962C8B-B14F-4D97-AF65-F5344CB8AC3E}">
        <p14:creationId xmlns:p14="http://schemas.microsoft.com/office/powerpoint/2010/main" val="123566616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Slide Image Placeholder 1">
            <a:extLst>
              <a:ext uri="{FF2B5EF4-FFF2-40B4-BE49-F238E27FC236}">
                <a16:creationId xmlns:a16="http://schemas.microsoft.com/office/drawing/2014/main" id="{1E2A56D0-BD51-4144-A7DE-DCD271D09E65}"/>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195" name="Notes Placeholder 2">
            <a:extLst>
              <a:ext uri="{FF2B5EF4-FFF2-40B4-BE49-F238E27FC236}">
                <a16:creationId xmlns:a16="http://schemas.microsoft.com/office/drawing/2014/main" id="{F22B5CDA-C9B3-4C86-939C-7CCB8A5B87A6}"/>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8196" name="Slide Number Placeholder 3">
            <a:extLst>
              <a:ext uri="{FF2B5EF4-FFF2-40B4-BE49-F238E27FC236}">
                <a16:creationId xmlns:a16="http://schemas.microsoft.com/office/drawing/2014/main" id="{9AC636C8-1763-4044-9ED2-2B82F34D4560}"/>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F997D38C-37E0-4D6B-9813-E288DC96E24E}" type="slidenum">
              <a:rPr lang="lv-LV" altLang="en-US" smtClean="0"/>
              <a:pPr fontAlgn="base">
                <a:spcBef>
                  <a:spcPct val="0"/>
                </a:spcBef>
                <a:spcAft>
                  <a:spcPct val="0"/>
                </a:spcAft>
              </a:pPr>
              <a:t>4</a:t>
            </a:fld>
            <a:endParaRPr lang="lv-LV"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lv-LV" dirty="0"/>
          </a:p>
          <a:p>
            <a:endParaRPr lang="lv-LV" dirty="0"/>
          </a:p>
        </p:txBody>
      </p:sp>
      <p:sp>
        <p:nvSpPr>
          <p:cNvPr id="4" name="Slide Number Placeholder 3"/>
          <p:cNvSpPr>
            <a:spLocks noGrp="1"/>
          </p:cNvSpPr>
          <p:nvPr>
            <p:ph type="sldNum" sz="quarter" idx="5"/>
          </p:nvPr>
        </p:nvSpPr>
        <p:spPr/>
        <p:txBody>
          <a:bodyPr/>
          <a:lstStyle/>
          <a:p>
            <a:fld id="{7D76564D-03B0-45FC-B7E9-911D58EA6979}" type="slidenum">
              <a:rPr lang="lv-LV" smtClean="0"/>
              <a:t>6</a:t>
            </a:fld>
            <a:endParaRPr lang="lv-LV"/>
          </a:p>
        </p:txBody>
      </p:sp>
    </p:spTree>
    <p:extLst>
      <p:ext uri="{BB962C8B-B14F-4D97-AF65-F5344CB8AC3E}">
        <p14:creationId xmlns:p14="http://schemas.microsoft.com/office/powerpoint/2010/main" val="422965943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a:extLst>
              <a:ext uri="{FF2B5EF4-FFF2-40B4-BE49-F238E27FC236}">
                <a16:creationId xmlns:a16="http://schemas.microsoft.com/office/drawing/2014/main" id="{D336EEFC-A54B-4AE1-BEB0-38A01FFEE305}"/>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339" name="Notes Placeholder 2">
            <a:extLst>
              <a:ext uri="{FF2B5EF4-FFF2-40B4-BE49-F238E27FC236}">
                <a16:creationId xmlns:a16="http://schemas.microsoft.com/office/drawing/2014/main" id="{6F951E05-C7D4-4469-823D-DCFBA76A9485}"/>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lv-LV" altLang="lv-LV" dirty="0"/>
          </a:p>
        </p:txBody>
      </p:sp>
      <p:sp>
        <p:nvSpPr>
          <p:cNvPr id="14340" name="Slide Number Placeholder 3">
            <a:extLst>
              <a:ext uri="{FF2B5EF4-FFF2-40B4-BE49-F238E27FC236}">
                <a16:creationId xmlns:a16="http://schemas.microsoft.com/office/drawing/2014/main" id="{453B61A2-A55B-4164-A797-5C1FAE154CBE}"/>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700">
                <a:solidFill>
                  <a:schemeClr val="tx1"/>
                </a:solidFill>
                <a:latin typeface="Times New Roman" panose="02020603050405020304" pitchFamily="18" charset="0"/>
                <a:ea typeface="ＭＳ Ｐゴシック" panose="020B0600070205080204" pitchFamily="34" charset="-128"/>
              </a:defRPr>
            </a:lvl1pPr>
            <a:lvl2pPr marL="742950" indent="-285750">
              <a:defRPr sz="1700">
                <a:solidFill>
                  <a:schemeClr val="tx1"/>
                </a:solidFill>
                <a:latin typeface="Times New Roman" panose="02020603050405020304" pitchFamily="18" charset="0"/>
                <a:ea typeface="ＭＳ Ｐゴシック" panose="020B0600070205080204" pitchFamily="34" charset="-128"/>
              </a:defRPr>
            </a:lvl2pPr>
            <a:lvl3pPr marL="1143000" indent="-228600">
              <a:defRPr sz="1700">
                <a:solidFill>
                  <a:schemeClr val="tx1"/>
                </a:solidFill>
                <a:latin typeface="Times New Roman" panose="02020603050405020304" pitchFamily="18" charset="0"/>
                <a:ea typeface="ＭＳ Ｐゴシック" panose="020B0600070205080204" pitchFamily="34" charset="-128"/>
              </a:defRPr>
            </a:lvl3pPr>
            <a:lvl4pPr marL="1600200" indent="-228600">
              <a:defRPr sz="1700">
                <a:solidFill>
                  <a:schemeClr val="tx1"/>
                </a:solidFill>
                <a:latin typeface="Times New Roman" panose="02020603050405020304" pitchFamily="18" charset="0"/>
                <a:ea typeface="ＭＳ Ｐゴシック" panose="020B0600070205080204" pitchFamily="34" charset="-128"/>
              </a:defRPr>
            </a:lvl4pPr>
            <a:lvl5pPr marL="2057400" indent="-228600">
              <a:defRPr sz="1700">
                <a:solidFill>
                  <a:schemeClr val="tx1"/>
                </a:solidFill>
                <a:latin typeface="Times New Roman" panose="02020603050405020304" pitchFamily="18" charset="0"/>
                <a:ea typeface="ＭＳ Ｐゴシック" panose="020B0600070205080204" pitchFamily="34" charset="-128"/>
              </a:defRPr>
            </a:lvl5pPr>
            <a:lvl6pPr marL="2514600" indent="-228600" defTabSz="938213" eaLnBrk="0" fontAlgn="base" hangingPunct="0">
              <a:spcBef>
                <a:spcPct val="0"/>
              </a:spcBef>
              <a:spcAft>
                <a:spcPct val="0"/>
              </a:spcAft>
              <a:defRPr sz="1700">
                <a:solidFill>
                  <a:schemeClr val="tx1"/>
                </a:solidFill>
                <a:latin typeface="Times New Roman" panose="02020603050405020304" pitchFamily="18" charset="0"/>
                <a:ea typeface="ＭＳ Ｐゴシック" panose="020B0600070205080204" pitchFamily="34" charset="-128"/>
              </a:defRPr>
            </a:lvl6pPr>
            <a:lvl7pPr marL="2971800" indent="-228600" defTabSz="938213" eaLnBrk="0" fontAlgn="base" hangingPunct="0">
              <a:spcBef>
                <a:spcPct val="0"/>
              </a:spcBef>
              <a:spcAft>
                <a:spcPct val="0"/>
              </a:spcAft>
              <a:defRPr sz="1700">
                <a:solidFill>
                  <a:schemeClr val="tx1"/>
                </a:solidFill>
                <a:latin typeface="Times New Roman" panose="02020603050405020304" pitchFamily="18" charset="0"/>
                <a:ea typeface="ＭＳ Ｐゴシック" panose="020B0600070205080204" pitchFamily="34" charset="-128"/>
              </a:defRPr>
            </a:lvl7pPr>
            <a:lvl8pPr marL="3429000" indent="-228600" defTabSz="938213" eaLnBrk="0" fontAlgn="base" hangingPunct="0">
              <a:spcBef>
                <a:spcPct val="0"/>
              </a:spcBef>
              <a:spcAft>
                <a:spcPct val="0"/>
              </a:spcAft>
              <a:defRPr sz="1700">
                <a:solidFill>
                  <a:schemeClr val="tx1"/>
                </a:solidFill>
                <a:latin typeface="Times New Roman" panose="02020603050405020304" pitchFamily="18" charset="0"/>
                <a:ea typeface="ＭＳ Ｐゴシック" panose="020B0600070205080204" pitchFamily="34" charset="-128"/>
              </a:defRPr>
            </a:lvl8pPr>
            <a:lvl9pPr marL="3886200" indent="-228600" defTabSz="938213" eaLnBrk="0" fontAlgn="base" hangingPunct="0">
              <a:spcBef>
                <a:spcPct val="0"/>
              </a:spcBef>
              <a:spcAft>
                <a:spcPct val="0"/>
              </a:spcAft>
              <a:defRPr sz="1700">
                <a:solidFill>
                  <a:schemeClr val="tx1"/>
                </a:solidFill>
                <a:latin typeface="Times New Roman" panose="02020603050405020304" pitchFamily="18" charset="0"/>
                <a:ea typeface="ＭＳ Ｐゴシック" panose="020B0600070205080204" pitchFamily="34" charset="-128"/>
              </a:defRPr>
            </a:lvl9pPr>
          </a:lstStyle>
          <a:p>
            <a:fld id="{3F506D68-123F-4C24-92C2-B7EBA9784A4D}" type="slidenum">
              <a:rPr lang="lv-LV" altLang="lv-LV" sz="1200" smtClean="0">
                <a:latin typeface="Calibri" panose="020F0502020204030204" pitchFamily="34" charset="0"/>
              </a:rPr>
              <a:pPr/>
              <a:t>7</a:t>
            </a:fld>
            <a:endParaRPr lang="lv-LV" altLang="lv-LV" sz="1200">
              <a:latin typeface="Calibri" panose="020F0502020204030204" pitchFamily="34" charset="0"/>
            </a:endParaRPr>
          </a:p>
        </p:txBody>
      </p:sp>
    </p:spTree>
    <p:extLst>
      <p:ext uri="{BB962C8B-B14F-4D97-AF65-F5344CB8AC3E}">
        <p14:creationId xmlns:p14="http://schemas.microsoft.com/office/powerpoint/2010/main" val="208976369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lv-LV" dirty="0"/>
          </a:p>
        </p:txBody>
      </p:sp>
      <p:sp>
        <p:nvSpPr>
          <p:cNvPr id="4" name="Slide Number Placeholder 3"/>
          <p:cNvSpPr>
            <a:spLocks noGrp="1"/>
          </p:cNvSpPr>
          <p:nvPr>
            <p:ph type="sldNum" sz="quarter" idx="5"/>
          </p:nvPr>
        </p:nvSpPr>
        <p:spPr/>
        <p:txBody>
          <a:bodyPr/>
          <a:lstStyle/>
          <a:p>
            <a:fld id="{BF2E3959-DAA7-47D7-91F4-3997F076937C}" type="slidenum">
              <a:rPr lang="lv-LV" smtClean="0"/>
              <a:t>8</a:t>
            </a:fld>
            <a:endParaRPr lang="lv-LV"/>
          </a:p>
        </p:txBody>
      </p:sp>
    </p:spTree>
    <p:extLst>
      <p:ext uri="{BB962C8B-B14F-4D97-AF65-F5344CB8AC3E}">
        <p14:creationId xmlns:p14="http://schemas.microsoft.com/office/powerpoint/2010/main" val="411329762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lv-LV" dirty="0"/>
              <a:t>Dati salīdzināšanai: 2008.gada 31.decembris un 2020.gada 31.decembris</a:t>
            </a:r>
          </a:p>
        </p:txBody>
      </p:sp>
      <p:sp>
        <p:nvSpPr>
          <p:cNvPr id="4" name="Slide Number Placeholder 3"/>
          <p:cNvSpPr>
            <a:spLocks noGrp="1"/>
          </p:cNvSpPr>
          <p:nvPr>
            <p:ph type="sldNum" sz="quarter" idx="5"/>
          </p:nvPr>
        </p:nvSpPr>
        <p:spPr/>
        <p:txBody>
          <a:bodyPr/>
          <a:lstStyle/>
          <a:p>
            <a:fld id="{7D76564D-03B0-45FC-B7E9-911D58EA6979}" type="slidenum">
              <a:rPr lang="lv-LV" smtClean="0"/>
              <a:t>9</a:t>
            </a:fld>
            <a:endParaRPr lang="lv-LV"/>
          </a:p>
        </p:txBody>
      </p:sp>
    </p:spTree>
    <p:extLst>
      <p:ext uri="{BB962C8B-B14F-4D97-AF65-F5344CB8AC3E}">
        <p14:creationId xmlns:p14="http://schemas.microsoft.com/office/powerpoint/2010/main" val="109696345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lv-LV" dirty="0"/>
              <a:t>Dati salīdzināšanai: 2008.gada 31.decembris un 2020.gada 31.decembris</a:t>
            </a:r>
          </a:p>
          <a:p>
            <a:endParaRPr lang="lv-LV" dirty="0"/>
          </a:p>
        </p:txBody>
      </p:sp>
      <p:sp>
        <p:nvSpPr>
          <p:cNvPr id="4" name="Slide Number Placeholder 3"/>
          <p:cNvSpPr>
            <a:spLocks noGrp="1"/>
          </p:cNvSpPr>
          <p:nvPr>
            <p:ph type="sldNum" sz="quarter" idx="5"/>
          </p:nvPr>
        </p:nvSpPr>
        <p:spPr/>
        <p:txBody>
          <a:bodyPr/>
          <a:lstStyle/>
          <a:p>
            <a:fld id="{7D76564D-03B0-45FC-B7E9-911D58EA6979}" type="slidenum">
              <a:rPr lang="lv-LV" smtClean="0"/>
              <a:t>10</a:t>
            </a:fld>
            <a:endParaRPr lang="lv-LV"/>
          </a:p>
        </p:txBody>
      </p:sp>
    </p:spTree>
    <p:extLst>
      <p:ext uri="{BB962C8B-B14F-4D97-AF65-F5344CB8AC3E}">
        <p14:creationId xmlns:p14="http://schemas.microsoft.com/office/powerpoint/2010/main" val="310090861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1FB7CA-BFBB-4F4B-8B1A-EEE13A4778A3}"/>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lv-LV"/>
          </a:p>
        </p:txBody>
      </p:sp>
      <p:sp>
        <p:nvSpPr>
          <p:cNvPr id="3" name="Subtitle 2">
            <a:extLst>
              <a:ext uri="{FF2B5EF4-FFF2-40B4-BE49-F238E27FC236}">
                <a16:creationId xmlns:a16="http://schemas.microsoft.com/office/drawing/2014/main" id="{0B138FE0-A3E0-4AA4-89DC-5714A9888E2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lv-LV"/>
          </a:p>
        </p:txBody>
      </p:sp>
      <p:sp>
        <p:nvSpPr>
          <p:cNvPr id="4" name="Date Placeholder 3">
            <a:extLst>
              <a:ext uri="{FF2B5EF4-FFF2-40B4-BE49-F238E27FC236}">
                <a16:creationId xmlns:a16="http://schemas.microsoft.com/office/drawing/2014/main" id="{9CD53EB5-8A8E-4FC9-A39C-B115A590B762}"/>
              </a:ext>
            </a:extLst>
          </p:cNvPr>
          <p:cNvSpPr>
            <a:spLocks noGrp="1"/>
          </p:cNvSpPr>
          <p:nvPr>
            <p:ph type="dt" sz="half" idx="10"/>
          </p:nvPr>
        </p:nvSpPr>
        <p:spPr/>
        <p:txBody>
          <a:bodyPr/>
          <a:lstStyle/>
          <a:p>
            <a:fld id="{3ED35D15-82A6-4590-8A4F-943CE3E25D4D}" type="datetimeFigureOut">
              <a:rPr lang="lv-LV" smtClean="0"/>
              <a:t>02.02.2021</a:t>
            </a:fld>
            <a:endParaRPr lang="lv-LV"/>
          </a:p>
        </p:txBody>
      </p:sp>
      <p:sp>
        <p:nvSpPr>
          <p:cNvPr id="5" name="Footer Placeholder 4">
            <a:extLst>
              <a:ext uri="{FF2B5EF4-FFF2-40B4-BE49-F238E27FC236}">
                <a16:creationId xmlns:a16="http://schemas.microsoft.com/office/drawing/2014/main" id="{5FFDD6B3-47CA-4DEC-BD7B-0E100735EB0B}"/>
              </a:ext>
            </a:extLst>
          </p:cNvPr>
          <p:cNvSpPr>
            <a:spLocks noGrp="1"/>
          </p:cNvSpPr>
          <p:nvPr>
            <p:ph type="ftr" sz="quarter" idx="11"/>
          </p:nvPr>
        </p:nvSpPr>
        <p:spPr/>
        <p:txBody>
          <a:bodyPr/>
          <a:lstStyle/>
          <a:p>
            <a:endParaRPr lang="lv-LV"/>
          </a:p>
        </p:txBody>
      </p:sp>
      <p:sp>
        <p:nvSpPr>
          <p:cNvPr id="6" name="Slide Number Placeholder 5">
            <a:extLst>
              <a:ext uri="{FF2B5EF4-FFF2-40B4-BE49-F238E27FC236}">
                <a16:creationId xmlns:a16="http://schemas.microsoft.com/office/drawing/2014/main" id="{88FEDE6A-8BA9-4C66-8E74-A701E76E3B3B}"/>
              </a:ext>
            </a:extLst>
          </p:cNvPr>
          <p:cNvSpPr>
            <a:spLocks noGrp="1"/>
          </p:cNvSpPr>
          <p:nvPr>
            <p:ph type="sldNum" sz="quarter" idx="12"/>
          </p:nvPr>
        </p:nvSpPr>
        <p:spPr/>
        <p:txBody>
          <a:bodyPr/>
          <a:lstStyle/>
          <a:p>
            <a:fld id="{A829C781-DB5A-4C6C-B356-56CB8FAAA32B}" type="slidenum">
              <a:rPr lang="lv-LV" smtClean="0"/>
              <a:t>‹#›</a:t>
            </a:fld>
            <a:endParaRPr lang="lv-LV"/>
          </a:p>
        </p:txBody>
      </p:sp>
    </p:spTree>
    <p:extLst>
      <p:ext uri="{BB962C8B-B14F-4D97-AF65-F5344CB8AC3E}">
        <p14:creationId xmlns:p14="http://schemas.microsoft.com/office/powerpoint/2010/main" val="303635005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8704C3-DF52-4FE1-A79B-72AF9784F1DF}"/>
              </a:ext>
            </a:extLst>
          </p:cNvPr>
          <p:cNvSpPr>
            <a:spLocks noGrp="1"/>
          </p:cNvSpPr>
          <p:nvPr>
            <p:ph type="title"/>
          </p:nvPr>
        </p:nvSpPr>
        <p:spPr/>
        <p:txBody>
          <a:bodyPr/>
          <a:lstStyle/>
          <a:p>
            <a:r>
              <a:rPr lang="en-US"/>
              <a:t>Click to edit Master title style</a:t>
            </a:r>
            <a:endParaRPr lang="lv-LV"/>
          </a:p>
        </p:txBody>
      </p:sp>
      <p:sp>
        <p:nvSpPr>
          <p:cNvPr id="3" name="Vertical Text Placeholder 2">
            <a:extLst>
              <a:ext uri="{FF2B5EF4-FFF2-40B4-BE49-F238E27FC236}">
                <a16:creationId xmlns:a16="http://schemas.microsoft.com/office/drawing/2014/main" id="{2E3E7C0A-6EB5-4410-A603-5059D74317D6}"/>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lv-LV"/>
          </a:p>
        </p:txBody>
      </p:sp>
      <p:sp>
        <p:nvSpPr>
          <p:cNvPr id="4" name="Date Placeholder 3">
            <a:extLst>
              <a:ext uri="{FF2B5EF4-FFF2-40B4-BE49-F238E27FC236}">
                <a16:creationId xmlns:a16="http://schemas.microsoft.com/office/drawing/2014/main" id="{091FABA9-53F3-4A01-AB3E-B9DD91F80E56}"/>
              </a:ext>
            </a:extLst>
          </p:cNvPr>
          <p:cNvSpPr>
            <a:spLocks noGrp="1"/>
          </p:cNvSpPr>
          <p:nvPr>
            <p:ph type="dt" sz="half" idx="10"/>
          </p:nvPr>
        </p:nvSpPr>
        <p:spPr/>
        <p:txBody>
          <a:bodyPr/>
          <a:lstStyle/>
          <a:p>
            <a:fld id="{3ED35D15-82A6-4590-8A4F-943CE3E25D4D}" type="datetimeFigureOut">
              <a:rPr lang="lv-LV" smtClean="0"/>
              <a:t>02.02.2021</a:t>
            </a:fld>
            <a:endParaRPr lang="lv-LV"/>
          </a:p>
        </p:txBody>
      </p:sp>
      <p:sp>
        <p:nvSpPr>
          <p:cNvPr id="5" name="Footer Placeholder 4">
            <a:extLst>
              <a:ext uri="{FF2B5EF4-FFF2-40B4-BE49-F238E27FC236}">
                <a16:creationId xmlns:a16="http://schemas.microsoft.com/office/drawing/2014/main" id="{356EB65C-924C-4E67-8828-45843481DA5F}"/>
              </a:ext>
            </a:extLst>
          </p:cNvPr>
          <p:cNvSpPr>
            <a:spLocks noGrp="1"/>
          </p:cNvSpPr>
          <p:nvPr>
            <p:ph type="ftr" sz="quarter" idx="11"/>
          </p:nvPr>
        </p:nvSpPr>
        <p:spPr/>
        <p:txBody>
          <a:bodyPr/>
          <a:lstStyle/>
          <a:p>
            <a:endParaRPr lang="lv-LV"/>
          </a:p>
        </p:txBody>
      </p:sp>
      <p:sp>
        <p:nvSpPr>
          <p:cNvPr id="6" name="Slide Number Placeholder 5">
            <a:extLst>
              <a:ext uri="{FF2B5EF4-FFF2-40B4-BE49-F238E27FC236}">
                <a16:creationId xmlns:a16="http://schemas.microsoft.com/office/drawing/2014/main" id="{594CC147-F92B-4782-BE6D-89584E419A65}"/>
              </a:ext>
            </a:extLst>
          </p:cNvPr>
          <p:cNvSpPr>
            <a:spLocks noGrp="1"/>
          </p:cNvSpPr>
          <p:nvPr>
            <p:ph type="sldNum" sz="quarter" idx="12"/>
          </p:nvPr>
        </p:nvSpPr>
        <p:spPr/>
        <p:txBody>
          <a:bodyPr/>
          <a:lstStyle/>
          <a:p>
            <a:fld id="{A829C781-DB5A-4C6C-B356-56CB8FAAA32B}" type="slidenum">
              <a:rPr lang="lv-LV" smtClean="0"/>
              <a:t>‹#›</a:t>
            </a:fld>
            <a:endParaRPr lang="lv-LV"/>
          </a:p>
        </p:txBody>
      </p:sp>
    </p:spTree>
    <p:extLst>
      <p:ext uri="{BB962C8B-B14F-4D97-AF65-F5344CB8AC3E}">
        <p14:creationId xmlns:p14="http://schemas.microsoft.com/office/powerpoint/2010/main" val="385876066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8585D73-C23D-43C8-879A-4998FF0F6398}"/>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lv-LV"/>
          </a:p>
        </p:txBody>
      </p:sp>
      <p:sp>
        <p:nvSpPr>
          <p:cNvPr id="3" name="Vertical Text Placeholder 2">
            <a:extLst>
              <a:ext uri="{FF2B5EF4-FFF2-40B4-BE49-F238E27FC236}">
                <a16:creationId xmlns:a16="http://schemas.microsoft.com/office/drawing/2014/main" id="{6CA053D5-E00B-484D-9DA9-FCB5BEC20553}"/>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lv-LV"/>
          </a:p>
        </p:txBody>
      </p:sp>
      <p:sp>
        <p:nvSpPr>
          <p:cNvPr id="4" name="Date Placeholder 3">
            <a:extLst>
              <a:ext uri="{FF2B5EF4-FFF2-40B4-BE49-F238E27FC236}">
                <a16:creationId xmlns:a16="http://schemas.microsoft.com/office/drawing/2014/main" id="{76F076B4-9208-40FE-9972-DA98BD458922}"/>
              </a:ext>
            </a:extLst>
          </p:cNvPr>
          <p:cNvSpPr>
            <a:spLocks noGrp="1"/>
          </p:cNvSpPr>
          <p:nvPr>
            <p:ph type="dt" sz="half" idx="10"/>
          </p:nvPr>
        </p:nvSpPr>
        <p:spPr/>
        <p:txBody>
          <a:bodyPr/>
          <a:lstStyle/>
          <a:p>
            <a:fld id="{3ED35D15-82A6-4590-8A4F-943CE3E25D4D}" type="datetimeFigureOut">
              <a:rPr lang="lv-LV" smtClean="0"/>
              <a:t>02.02.2021</a:t>
            </a:fld>
            <a:endParaRPr lang="lv-LV"/>
          </a:p>
        </p:txBody>
      </p:sp>
      <p:sp>
        <p:nvSpPr>
          <p:cNvPr id="5" name="Footer Placeholder 4">
            <a:extLst>
              <a:ext uri="{FF2B5EF4-FFF2-40B4-BE49-F238E27FC236}">
                <a16:creationId xmlns:a16="http://schemas.microsoft.com/office/drawing/2014/main" id="{D6AABF46-15D0-46B6-8E36-ED49F3357008}"/>
              </a:ext>
            </a:extLst>
          </p:cNvPr>
          <p:cNvSpPr>
            <a:spLocks noGrp="1"/>
          </p:cNvSpPr>
          <p:nvPr>
            <p:ph type="ftr" sz="quarter" idx="11"/>
          </p:nvPr>
        </p:nvSpPr>
        <p:spPr/>
        <p:txBody>
          <a:bodyPr/>
          <a:lstStyle/>
          <a:p>
            <a:endParaRPr lang="lv-LV"/>
          </a:p>
        </p:txBody>
      </p:sp>
      <p:sp>
        <p:nvSpPr>
          <p:cNvPr id="6" name="Slide Number Placeholder 5">
            <a:extLst>
              <a:ext uri="{FF2B5EF4-FFF2-40B4-BE49-F238E27FC236}">
                <a16:creationId xmlns:a16="http://schemas.microsoft.com/office/drawing/2014/main" id="{8110DA67-ED5C-49CA-A3A7-A2A5E90AEF77}"/>
              </a:ext>
            </a:extLst>
          </p:cNvPr>
          <p:cNvSpPr>
            <a:spLocks noGrp="1"/>
          </p:cNvSpPr>
          <p:nvPr>
            <p:ph type="sldNum" sz="quarter" idx="12"/>
          </p:nvPr>
        </p:nvSpPr>
        <p:spPr/>
        <p:txBody>
          <a:bodyPr/>
          <a:lstStyle/>
          <a:p>
            <a:fld id="{A829C781-DB5A-4C6C-B356-56CB8FAAA32B}" type="slidenum">
              <a:rPr lang="lv-LV" smtClean="0"/>
              <a:t>‹#›</a:t>
            </a:fld>
            <a:endParaRPr lang="lv-LV"/>
          </a:p>
        </p:txBody>
      </p:sp>
    </p:spTree>
    <p:extLst>
      <p:ext uri="{BB962C8B-B14F-4D97-AF65-F5344CB8AC3E}">
        <p14:creationId xmlns:p14="http://schemas.microsoft.com/office/powerpoint/2010/main" val="301707031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pic>
        <p:nvPicPr>
          <p:cNvPr id="6" name="Picture 6">
            <a:extLst>
              <a:ext uri="{FF2B5EF4-FFF2-40B4-BE49-F238E27FC236}">
                <a16:creationId xmlns:a16="http://schemas.microsoft.com/office/drawing/2014/main" id="{2FF2994D-243D-4A02-A1A2-C7BB7DCDB4A3}"/>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95818" y="0"/>
            <a:ext cx="2347383" cy="1957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3454400" y="381000"/>
            <a:ext cx="8128000" cy="1036642"/>
          </a:xfrm>
        </p:spPr>
        <p:txBody>
          <a:bodyPr anchor="t">
            <a:normAutofit/>
          </a:bodyPr>
          <a:lstStyle>
            <a:lvl1pPr algn="l">
              <a:defRPr sz="2400" b="1">
                <a:latin typeface="Verdana" panose="020B0604030504040204" pitchFamily="34" charset="0"/>
                <a:ea typeface="Verdana" panose="020B0604030504040204" pitchFamily="34" charset="0"/>
                <a:cs typeface="Verdana" panose="020B0604030504040204" pitchFamily="34" charset="0"/>
              </a:defRPr>
            </a:lvl1pPr>
          </a:lstStyle>
          <a:p>
            <a:r>
              <a:rPr lang="en-US"/>
              <a:t>Click to edit Master title style</a:t>
            </a:r>
            <a:endParaRPr lang="en-US" dirty="0"/>
          </a:p>
        </p:txBody>
      </p:sp>
      <p:sp>
        <p:nvSpPr>
          <p:cNvPr id="3" name="Content Placeholder 2"/>
          <p:cNvSpPr>
            <a:spLocks noGrp="1"/>
          </p:cNvSpPr>
          <p:nvPr>
            <p:ph idx="1"/>
          </p:nvPr>
        </p:nvSpPr>
        <p:spPr>
          <a:xfrm>
            <a:off x="3454400" y="1752601"/>
            <a:ext cx="8128000" cy="4373573"/>
          </a:xfrm>
        </p:spPr>
        <p:txBody>
          <a:bodyPr>
            <a:normAutofit/>
          </a:bodyPr>
          <a:lstStyle>
            <a:lvl1pPr marL="0" indent="0">
              <a:buNone/>
              <a:defRPr sz="2000">
                <a:latin typeface="Verdana" panose="020B0604030504040204" pitchFamily="34" charset="0"/>
                <a:ea typeface="Verdana" panose="020B0604030504040204" pitchFamily="34" charset="0"/>
                <a:cs typeface="Verdana" panose="020B0604030504040204" pitchFamily="34" charset="0"/>
              </a:defRPr>
            </a:lvl1pPr>
            <a:lvl2pPr>
              <a:defRPr sz="2000">
                <a:latin typeface="Times New Roman" panose="02020603050405020304" pitchFamily="18" charset="0"/>
                <a:cs typeface="Times New Roman" panose="02020603050405020304" pitchFamily="18" charset="0"/>
              </a:defRPr>
            </a:lvl2pPr>
            <a:lvl3pPr>
              <a:defRPr sz="2000">
                <a:latin typeface="Times New Roman" panose="02020603050405020304" pitchFamily="18" charset="0"/>
                <a:cs typeface="Times New Roman" panose="02020603050405020304" pitchFamily="18" charset="0"/>
              </a:defRPr>
            </a:lvl3pPr>
            <a:lvl4pPr>
              <a:defRPr sz="2000">
                <a:latin typeface="Times New Roman" panose="02020603050405020304" pitchFamily="18" charset="0"/>
                <a:cs typeface="Times New Roman" panose="02020603050405020304" pitchFamily="18" charset="0"/>
              </a:defRPr>
            </a:lvl4pPr>
            <a:lvl5pPr>
              <a:defRPr sz="2000">
                <a:latin typeface="Times New Roman" panose="02020603050405020304" pitchFamily="18" charset="0"/>
                <a:cs typeface="Times New Roman" panose="02020603050405020304" pitchFamily="18" charset="0"/>
              </a:defRPr>
            </a:lvl5pPr>
          </a:lstStyle>
          <a:p>
            <a:pPr lvl="0"/>
            <a:r>
              <a:rPr lang="en-US"/>
              <a:t>Click to edit Master text styles</a:t>
            </a:r>
          </a:p>
        </p:txBody>
      </p:sp>
      <p:sp>
        <p:nvSpPr>
          <p:cNvPr id="24" name="Text Placeholder 15"/>
          <p:cNvSpPr>
            <a:spLocks noGrp="1"/>
          </p:cNvSpPr>
          <p:nvPr>
            <p:ph type="body" sz="quarter" idx="10"/>
          </p:nvPr>
        </p:nvSpPr>
        <p:spPr>
          <a:xfrm>
            <a:off x="3454400" y="6324600"/>
            <a:ext cx="2641600" cy="304800"/>
          </a:xfrm>
        </p:spPr>
        <p:txBody>
          <a:bodyPr>
            <a:normAutofit/>
          </a:bodyPr>
          <a:lstStyle>
            <a:lvl1pPr marL="0" indent="0">
              <a:buNone/>
              <a:defRPr sz="1000">
                <a:latin typeface="Verdana" panose="020B0604030504040204" pitchFamily="34" charset="0"/>
                <a:ea typeface="Verdana" panose="020B0604030504040204" pitchFamily="34" charset="0"/>
                <a:cs typeface="Verdana" panose="020B0604030504040204" pitchFamily="34" charset="0"/>
              </a:defRPr>
            </a:lvl1pPr>
          </a:lstStyle>
          <a:p>
            <a:pPr lvl="0"/>
            <a:r>
              <a:rPr lang="en-US"/>
              <a:t>Click to edit Master text styles</a:t>
            </a:r>
          </a:p>
        </p:txBody>
      </p:sp>
      <p:sp>
        <p:nvSpPr>
          <p:cNvPr id="25" name="Text Placeholder 19"/>
          <p:cNvSpPr>
            <a:spLocks noGrp="1"/>
          </p:cNvSpPr>
          <p:nvPr>
            <p:ph type="body" sz="quarter" idx="12"/>
          </p:nvPr>
        </p:nvSpPr>
        <p:spPr>
          <a:xfrm>
            <a:off x="6502400" y="6324600"/>
            <a:ext cx="4876800" cy="304800"/>
          </a:xfrm>
        </p:spPr>
        <p:txBody>
          <a:bodyPr>
            <a:normAutofit/>
          </a:bodyPr>
          <a:lstStyle>
            <a:lvl1pPr marL="0" indent="0" algn="r">
              <a:buNone/>
              <a:defRPr sz="1000" baseline="0">
                <a:latin typeface="Verdana" panose="020B0604030504040204" pitchFamily="34" charset="0"/>
                <a:ea typeface="Verdana" panose="020B0604030504040204" pitchFamily="34" charset="0"/>
                <a:cs typeface="Verdana" panose="020B0604030504040204" pitchFamily="34" charset="0"/>
              </a:defRPr>
            </a:lvl1pPr>
          </a:lstStyle>
          <a:p>
            <a:pPr lvl="0"/>
            <a:r>
              <a:rPr lang="en-US"/>
              <a:t>Click to edit Master text styles</a:t>
            </a:r>
          </a:p>
        </p:txBody>
      </p:sp>
      <p:sp>
        <p:nvSpPr>
          <p:cNvPr id="7" name="Slide Number Placeholder 22">
            <a:extLst>
              <a:ext uri="{FF2B5EF4-FFF2-40B4-BE49-F238E27FC236}">
                <a16:creationId xmlns:a16="http://schemas.microsoft.com/office/drawing/2014/main" id="{B81E5BBA-2C9F-454C-BF69-0F90176C253B}"/>
              </a:ext>
            </a:extLst>
          </p:cNvPr>
          <p:cNvSpPr>
            <a:spLocks noGrp="1"/>
          </p:cNvSpPr>
          <p:nvPr>
            <p:ph type="sldNum" sz="quarter" idx="13"/>
          </p:nvPr>
        </p:nvSpPr>
        <p:spPr>
          <a:xfrm>
            <a:off x="11379200" y="6324600"/>
            <a:ext cx="406400" cy="304800"/>
          </a:xfrm>
        </p:spPr>
        <p:txBody>
          <a:bodyPr/>
          <a:lstStyle>
            <a:lvl1pPr>
              <a:defRPr sz="1000">
                <a:latin typeface="Verdana" panose="020B0604030504040204" pitchFamily="34" charset="0"/>
              </a:defRPr>
            </a:lvl1pPr>
          </a:lstStyle>
          <a:p>
            <a:pPr>
              <a:defRPr/>
            </a:pPr>
            <a:fld id="{DE0928EB-DE09-48B1-938E-8D71A04360B1}" type="slidenum">
              <a:rPr lang="en-US" altLang="lv-LV"/>
              <a:pPr>
                <a:defRPr/>
              </a:pPr>
              <a:t>‹#›</a:t>
            </a:fld>
            <a:endParaRPr lang="en-US" altLang="lv-LV"/>
          </a:p>
        </p:txBody>
      </p:sp>
    </p:spTree>
    <p:extLst>
      <p:ext uri="{BB962C8B-B14F-4D97-AF65-F5344CB8AC3E}">
        <p14:creationId xmlns:p14="http://schemas.microsoft.com/office/powerpoint/2010/main" val="6645912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3648BE-76A7-46A3-9275-5B5B2CDEB982}"/>
              </a:ext>
            </a:extLst>
          </p:cNvPr>
          <p:cNvSpPr>
            <a:spLocks noGrp="1"/>
          </p:cNvSpPr>
          <p:nvPr>
            <p:ph type="title"/>
          </p:nvPr>
        </p:nvSpPr>
        <p:spPr/>
        <p:txBody>
          <a:bodyPr/>
          <a:lstStyle/>
          <a:p>
            <a:r>
              <a:rPr lang="en-US"/>
              <a:t>Click to edit Master title style</a:t>
            </a:r>
            <a:endParaRPr lang="lv-LV"/>
          </a:p>
        </p:txBody>
      </p:sp>
      <p:sp>
        <p:nvSpPr>
          <p:cNvPr id="3" name="Content Placeholder 2">
            <a:extLst>
              <a:ext uri="{FF2B5EF4-FFF2-40B4-BE49-F238E27FC236}">
                <a16:creationId xmlns:a16="http://schemas.microsoft.com/office/drawing/2014/main" id="{06EB5AE2-9494-48A0-AF27-09B99AB90AFE}"/>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lv-LV"/>
          </a:p>
        </p:txBody>
      </p:sp>
      <p:sp>
        <p:nvSpPr>
          <p:cNvPr id="4" name="Date Placeholder 3">
            <a:extLst>
              <a:ext uri="{FF2B5EF4-FFF2-40B4-BE49-F238E27FC236}">
                <a16:creationId xmlns:a16="http://schemas.microsoft.com/office/drawing/2014/main" id="{C2DCB6AC-3BAE-47A6-819D-FB5E16756D0D}"/>
              </a:ext>
            </a:extLst>
          </p:cNvPr>
          <p:cNvSpPr>
            <a:spLocks noGrp="1"/>
          </p:cNvSpPr>
          <p:nvPr>
            <p:ph type="dt" sz="half" idx="10"/>
          </p:nvPr>
        </p:nvSpPr>
        <p:spPr/>
        <p:txBody>
          <a:bodyPr/>
          <a:lstStyle/>
          <a:p>
            <a:fld id="{3ED35D15-82A6-4590-8A4F-943CE3E25D4D}" type="datetimeFigureOut">
              <a:rPr lang="lv-LV" smtClean="0"/>
              <a:t>02.02.2021</a:t>
            </a:fld>
            <a:endParaRPr lang="lv-LV"/>
          </a:p>
        </p:txBody>
      </p:sp>
      <p:sp>
        <p:nvSpPr>
          <p:cNvPr id="5" name="Footer Placeholder 4">
            <a:extLst>
              <a:ext uri="{FF2B5EF4-FFF2-40B4-BE49-F238E27FC236}">
                <a16:creationId xmlns:a16="http://schemas.microsoft.com/office/drawing/2014/main" id="{09CEE578-2952-499B-8854-BE153BF5FD47}"/>
              </a:ext>
            </a:extLst>
          </p:cNvPr>
          <p:cNvSpPr>
            <a:spLocks noGrp="1"/>
          </p:cNvSpPr>
          <p:nvPr>
            <p:ph type="ftr" sz="quarter" idx="11"/>
          </p:nvPr>
        </p:nvSpPr>
        <p:spPr/>
        <p:txBody>
          <a:bodyPr/>
          <a:lstStyle/>
          <a:p>
            <a:endParaRPr lang="lv-LV"/>
          </a:p>
        </p:txBody>
      </p:sp>
      <p:sp>
        <p:nvSpPr>
          <p:cNvPr id="6" name="Slide Number Placeholder 5">
            <a:extLst>
              <a:ext uri="{FF2B5EF4-FFF2-40B4-BE49-F238E27FC236}">
                <a16:creationId xmlns:a16="http://schemas.microsoft.com/office/drawing/2014/main" id="{F97C92AB-AF89-4442-BC66-D8337516C6DB}"/>
              </a:ext>
            </a:extLst>
          </p:cNvPr>
          <p:cNvSpPr>
            <a:spLocks noGrp="1"/>
          </p:cNvSpPr>
          <p:nvPr>
            <p:ph type="sldNum" sz="quarter" idx="12"/>
          </p:nvPr>
        </p:nvSpPr>
        <p:spPr/>
        <p:txBody>
          <a:bodyPr/>
          <a:lstStyle/>
          <a:p>
            <a:fld id="{A829C781-DB5A-4C6C-B356-56CB8FAAA32B}" type="slidenum">
              <a:rPr lang="lv-LV" smtClean="0"/>
              <a:t>‹#›</a:t>
            </a:fld>
            <a:endParaRPr lang="lv-LV"/>
          </a:p>
        </p:txBody>
      </p:sp>
    </p:spTree>
    <p:extLst>
      <p:ext uri="{BB962C8B-B14F-4D97-AF65-F5344CB8AC3E}">
        <p14:creationId xmlns:p14="http://schemas.microsoft.com/office/powerpoint/2010/main" val="106393729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33CD45-7362-44AA-9198-A4B937849B07}"/>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lv-LV"/>
          </a:p>
        </p:txBody>
      </p:sp>
      <p:sp>
        <p:nvSpPr>
          <p:cNvPr id="3" name="Text Placeholder 2">
            <a:extLst>
              <a:ext uri="{FF2B5EF4-FFF2-40B4-BE49-F238E27FC236}">
                <a16:creationId xmlns:a16="http://schemas.microsoft.com/office/drawing/2014/main" id="{DC83FAC0-680B-4846-BEC6-3E9F6B6DE81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211D9456-976B-49DB-8166-F83E40810619}"/>
              </a:ext>
            </a:extLst>
          </p:cNvPr>
          <p:cNvSpPr>
            <a:spLocks noGrp="1"/>
          </p:cNvSpPr>
          <p:nvPr>
            <p:ph type="dt" sz="half" idx="10"/>
          </p:nvPr>
        </p:nvSpPr>
        <p:spPr/>
        <p:txBody>
          <a:bodyPr/>
          <a:lstStyle/>
          <a:p>
            <a:fld id="{3ED35D15-82A6-4590-8A4F-943CE3E25D4D}" type="datetimeFigureOut">
              <a:rPr lang="lv-LV" smtClean="0"/>
              <a:t>02.02.2021</a:t>
            </a:fld>
            <a:endParaRPr lang="lv-LV"/>
          </a:p>
        </p:txBody>
      </p:sp>
      <p:sp>
        <p:nvSpPr>
          <p:cNvPr id="5" name="Footer Placeholder 4">
            <a:extLst>
              <a:ext uri="{FF2B5EF4-FFF2-40B4-BE49-F238E27FC236}">
                <a16:creationId xmlns:a16="http://schemas.microsoft.com/office/drawing/2014/main" id="{1B7C8132-5079-4A39-ACAB-7799FE235C5E}"/>
              </a:ext>
            </a:extLst>
          </p:cNvPr>
          <p:cNvSpPr>
            <a:spLocks noGrp="1"/>
          </p:cNvSpPr>
          <p:nvPr>
            <p:ph type="ftr" sz="quarter" idx="11"/>
          </p:nvPr>
        </p:nvSpPr>
        <p:spPr/>
        <p:txBody>
          <a:bodyPr/>
          <a:lstStyle/>
          <a:p>
            <a:endParaRPr lang="lv-LV"/>
          </a:p>
        </p:txBody>
      </p:sp>
      <p:sp>
        <p:nvSpPr>
          <p:cNvPr id="6" name="Slide Number Placeholder 5">
            <a:extLst>
              <a:ext uri="{FF2B5EF4-FFF2-40B4-BE49-F238E27FC236}">
                <a16:creationId xmlns:a16="http://schemas.microsoft.com/office/drawing/2014/main" id="{D0F58273-9573-4946-9FAD-3C332116FB23}"/>
              </a:ext>
            </a:extLst>
          </p:cNvPr>
          <p:cNvSpPr>
            <a:spLocks noGrp="1"/>
          </p:cNvSpPr>
          <p:nvPr>
            <p:ph type="sldNum" sz="quarter" idx="12"/>
          </p:nvPr>
        </p:nvSpPr>
        <p:spPr/>
        <p:txBody>
          <a:bodyPr/>
          <a:lstStyle/>
          <a:p>
            <a:fld id="{A829C781-DB5A-4C6C-B356-56CB8FAAA32B}" type="slidenum">
              <a:rPr lang="lv-LV" smtClean="0"/>
              <a:t>‹#›</a:t>
            </a:fld>
            <a:endParaRPr lang="lv-LV"/>
          </a:p>
        </p:txBody>
      </p:sp>
    </p:spTree>
    <p:extLst>
      <p:ext uri="{BB962C8B-B14F-4D97-AF65-F5344CB8AC3E}">
        <p14:creationId xmlns:p14="http://schemas.microsoft.com/office/powerpoint/2010/main" val="49151116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B0977C-FE37-4F4C-A84F-EE10E1EC974F}"/>
              </a:ext>
            </a:extLst>
          </p:cNvPr>
          <p:cNvSpPr>
            <a:spLocks noGrp="1"/>
          </p:cNvSpPr>
          <p:nvPr>
            <p:ph type="title"/>
          </p:nvPr>
        </p:nvSpPr>
        <p:spPr/>
        <p:txBody>
          <a:bodyPr/>
          <a:lstStyle/>
          <a:p>
            <a:r>
              <a:rPr lang="en-US"/>
              <a:t>Click to edit Master title style</a:t>
            </a:r>
            <a:endParaRPr lang="lv-LV"/>
          </a:p>
        </p:txBody>
      </p:sp>
      <p:sp>
        <p:nvSpPr>
          <p:cNvPr id="3" name="Content Placeholder 2">
            <a:extLst>
              <a:ext uri="{FF2B5EF4-FFF2-40B4-BE49-F238E27FC236}">
                <a16:creationId xmlns:a16="http://schemas.microsoft.com/office/drawing/2014/main" id="{89457BF2-B87B-41C4-8F9F-757A4802F2CC}"/>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lv-LV"/>
          </a:p>
        </p:txBody>
      </p:sp>
      <p:sp>
        <p:nvSpPr>
          <p:cNvPr id="4" name="Content Placeholder 3">
            <a:extLst>
              <a:ext uri="{FF2B5EF4-FFF2-40B4-BE49-F238E27FC236}">
                <a16:creationId xmlns:a16="http://schemas.microsoft.com/office/drawing/2014/main" id="{4F60DFD9-9ECE-4566-BE41-01DAAC1EED78}"/>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lv-LV"/>
          </a:p>
        </p:txBody>
      </p:sp>
      <p:sp>
        <p:nvSpPr>
          <p:cNvPr id="5" name="Date Placeholder 4">
            <a:extLst>
              <a:ext uri="{FF2B5EF4-FFF2-40B4-BE49-F238E27FC236}">
                <a16:creationId xmlns:a16="http://schemas.microsoft.com/office/drawing/2014/main" id="{48ACD933-B305-421E-A145-89F8E343BB74}"/>
              </a:ext>
            </a:extLst>
          </p:cNvPr>
          <p:cNvSpPr>
            <a:spLocks noGrp="1"/>
          </p:cNvSpPr>
          <p:nvPr>
            <p:ph type="dt" sz="half" idx="10"/>
          </p:nvPr>
        </p:nvSpPr>
        <p:spPr/>
        <p:txBody>
          <a:bodyPr/>
          <a:lstStyle/>
          <a:p>
            <a:fld id="{3ED35D15-82A6-4590-8A4F-943CE3E25D4D}" type="datetimeFigureOut">
              <a:rPr lang="lv-LV" smtClean="0"/>
              <a:t>02.02.2021</a:t>
            </a:fld>
            <a:endParaRPr lang="lv-LV"/>
          </a:p>
        </p:txBody>
      </p:sp>
      <p:sp>
        <p:nvSpPr>
          <p:cNvPr id="6" name="Footer Placeholder 5">
            <a:extLst>
              <a:ext uri="{FF2B5EF4-FFF2-40B4-BE49-F238E27FC236}">
                <a16:creationId xmlns:a16="http://schemas.microsoft.com/office/drawing/2014/main" id="{DD68E368-9C27-4A15-BFA3-926249E0F7AC}"/>
              </a:ext>
            </a:extLst>
          </p:cNvPr>
          <p:cNvSpPr>
            <a:spLocks noGrp="1"/>
          </p:cNvSpPr>
          <p:nvPr>
            <p:ph type="ftr" sz="quarter" idx="11"/>
          </p:nvPr>
        </p:nvSpPr>
        <p:spPr/>
        <p:txBody>
          <a:bodyPr/>
          <a:lstStyle/>
          <a:p>
            <a:endParaRPr lang="lv-LV"/>
          </a:p>
        </p:txBody>
      </p:sp>
      <p:sp>
        <p:nvSpPr>
          <p:cNvPr id="7" name="Slide Number Placeholder 6">
            <a:extLst>
              <a:ext uri="{FF2B5EF4-FFF2-40B4-BE49-F238E27FC236}">
                <a16:creationId xmlns:a16="http://schemas.microsoft.com/office/drawing/2014/main" id="{198EF486-FEDF-4578-91EE-2FB21F28FE9D}"/>
              </a:ext>
            </a:extLst>
          </p:cNvPr>
          <p:cNvSpPr>
            <a:spLocks noGrp="1"/>
          </p:cNvSpPr>
          <p:nvPr>
            <p:ph type="sldNum" sz="quarter" idx="12"/>
          </p:nvPr>
        </p:nvSpPr>
        <p:spPr/>
        <p:txBody>
          <a:bodyPr/>
          <a:lstStyle/>
          <a:p>
            <a:fld id="{A829C781-DB5A-4C6C-B356-56CB8FAAA32B}" type="slidenum">
              <a:rPr lang="lv-LV" smtClean="0"/>
              <a:t>‹#›</a:t>
            </a:fld>
            <a:endParaRPr lang="lv-LV"/>
          </a:p>
        </p:txBody>
      </p:sp>
    </p:spTree>
    <p:extLst>
      <p:ext uri="{BB962C8B-B14F-4D97-AF65-F5344CB8AC3E}">
        <p14:creationId xmlns:p14="http://schemas.microsoft.com/office/powerpoint/2010/main" val="223972494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882207-EB4A-4086-A510-4410FAB386A5}"/>
              </a:ext>
            </a:extLst>
          </p:cNvPr>
          <p:cNvSpPr>
            <a:spLocks noGrp="1"/>
          </p:cNvSpPr>
          <p:nvPr>
            <p:ph type="title"/>
          </p:nvPr>
        </p:nvSpPr>
        <p:spPr>
          <a:xfrm>
            <a:off x="839788" y="365125"/>
            <a:ext cx="10515600" cy="1325563"/>
          </a:xfrm>
        </p:spPr>
        <p:txBody>
          <a:bodyPr/>
          <a:lstStyle/>
          <a:p>
            <a:r>
              <a:rPr lang="en-US"/>
              <a:t>Click to edit Master title style</a:t>
            </a:r>
            <a:endParaRPr lang="lv-LV"/>
          </a:p>
        </p:txBody>
      </p:sp>
      <p:sp>
        <p:nvSpPr>
          <p:cNvPr id="3" name="Text Placeholder 2">
            <a:extLst>
              <a:ext uri="{FF2B5EF4-FFF2-40B4-BE49-F238E27FC236}">
                <a16:creationId xmlns:a16="http://schemas.microsoft.com/office/drawing/2014/main" id="{3FA9F69A-AC6F-4452-87F0-EA33862A6EA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C4F11CD9-A479-4134-8B29-A98C9493548E}"/>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lv-LV"/>
          </a:p>
        </p:txBody>
      </p:sp>
      <p:sp>
        <p:nvSpPr>
          <p:cNvPr id="5" name="Text Placeholder 4">
            <a:extLst>
              <a:ext uri="{FF2B5EF4-FFF2-40B4-BE49-F238E27FC236}">
                <a16:creationId xmlns:a16="http://schemas.microsoft.com/office/drawing/2014/main" id="{55A1AFFF-0BD0-4914-A17E-BB35EDC4496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6FBEB24F-E59C-4C26-9193-C14E7780A10B}"/>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lv-LV"/>
          </a:p>
        </p:txBody>
      </p:sp>
      <p:sp>
        <p:nvSpPr>
          <p:cNvPr id="7" name="Date Placeholder 6">
            <a:extLst>
              <a:ext uri="{FF2B5EF4-FFF2-40B4-BE49-F238E27FC236}">
                <a16:creationId xmlns:a16="http://schemas.microsoft.com/office/drawing/2014/main" id="{4B6F10C6-BB67-46E2-8A38-0CB6F7082281}"/>
              </a:ext>
            </a:extLst>
          </p:cNvPr>
          <p:cNvSpPr>
            <a:spLocks noGrp="1"/>
          </p:cNvSpPr>
          <p:nvPr>
            <p:ph type="dt" sz="half" idx="10"/>
          </p:nvPr>
        </p:nvSpPr>
        <p:spPr/>
        <p:txBody>
          <a:bodyPr/>
          <a:lstStyle/>
          <a:p>
            <a:fld id="{3ED35D15-82A6-4590-8A4F-943CE3E25D4D}" type="datetimeFigureOut">
              <a:rPr lang="lv-LV" smtClean="0"/>
              <a:t>02.02.2021</a:t>
            </a:fld>
            <a:endParaRPr lang="lv-LV"/>
          </a:p>
        </p:txBody>
      </p:sp>
      <p:sp>
        <p:nvSpPr>
          <p:cNvPr id="8" name="Footer Placeholder 7">
            <a:extLst>
              <a:ext uri="{FF2B5EF4-FFF2-40B4-BE49-F238E27FC236}">
                <a16:creationId xmlns:a16="http://schemas.microsoft.com/office/drawing/2014/main" id="{F8DB4C8D-7890-4815-A94E-E2B9B108C791}"/>
              </a:ext>
            </a:extLst>
          </p:cNvPr>
          <p:cNvSpPr>
            <a:spLocks noGrp="1"/>
          </p:cNvSpPr>
          <p:nvPr>
            <p:ph type="ftr" sz="quarter" idx="11"/>
          </p:nvPr>
        </p:nvSpPr>
        <p:spPr/>
        <p:txBody>
          <a:bodyPr/>
          <a:lstStyle/>
          <a:p>
            <a:endParaRPr lang="lv-LV"/>
          </a:p>
        </p:txBody>
      </p:sp>
      <p:sp>
        <p:nvSpPr>
          <p:cNvPr id="9" name="Slide Number Placeholder 8">
            <a:extLst>
              <a:ext uri="{FF2B5EF4-FFF2-40B4-BE49-F238E27FC236}">
                <a16:creationId xmlns:a16="http://schemas.microsoft.com/office/drawing/2014/main" id="{A3AE5756-7C26-42DA-888D-75948751D4D9}"/>
              </a:ext>
            </a:extLst>
          </p:cNvPr>
          <p:cNvSpPr>
            <a:spLocks noGrp="1"/>
          </p:cNvSpPr>
          <p:nvPr>
            <p:ph type="sldNum" sz="quarter" idx="12"/>
          </p:nvPr>
        </p:nvSpPr>
        <p:spPr/>
        <p:txBody>
          <a:bodyPr/>
          <a:lstStyle/>
          <a:p>
            <a:fld id="{A829C781-DB5A-4C6C-B356-56CB8FAAA32B}" type="slidenum">
              <a:rPr lang="lv-LV" smtClean="0"/>
              <a:t>‹#›</a:t>
            </a:fld>
            <a:endParaRPr lang="lv-LV"/>
          </a:p>
        </p:txBody>
      </p:sp>
    </p:spTree>
    <p:extLst>
      <p:ext uri="{BB962C8B-B14F-4D97-AF65-F5344CB8AC3E}">
        <p14:creationId xmlns:p14="http://schemas.microsoft.com/office/powerpoint/2010/main" val="3552688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D7699C-EC37-41F5-944C-B82BED071CAD}"/>
              </a:ext>
            </a:extLst>
          </p:cNvPr>
          <p:cNvSpPr>
            <a:spLocks noGrp="1"/>
          </p:cNvSpPr>
          <p:nvPr>
            <p:ph type="title"/>
          </p:nvPr>
        </p:nvSpPr>
        <p:spPr/>
        <p:txBody>
          <a:bodyPr/>
          <a:lstStyle/>
          <a:p>
            <a:r>
              <a:rPr lang="en-US"/>
              <a:t>Click to edit Master title style</a:t>
            </a:r>
            <a:endParaRPr lang="lv-LV"/>
          </a:p>
        </p:txBody>
      </p:sp>
      <p:sp>
        <p:nvSpPr>
          <p:cNvPr id="3" name="Date Placeholder 2">
            <a:extLst>
              <a:ext uri="{FF2B5EF4-FFF2-40B4-BE49-F238E27FC236}">
                <a16:creationId xmlns:a16="http://schemas.microsoft.com/office/drawing/2014/main" id="{EF56919A-3131-4161-8652-B09BD043A109}"/>
              </a:ext>
            </a:extLst>
          </p:cNvPr>
          <p:cNvSpPr>
            <a:spLocks noGrp="1"/>
          </p:cNvSpPr>
          <p:nvPr>
            <p:ph type="dt" sz="half" idx="10"/>
          </p:nvPr>
        </p:nvSpPr>
        <p:spPr/>
        <p:txBody>
          <a:bodyPr/>
          <a:lstStyle/>
          <a:p>
            <a:fld id="{3ED35D15-82A6-4590-8A4F-943CE3E25D4D}" type="datetimeFigureOut">
              <a:rPr lang="lv-LV" smtClean="0"/>
              <a:t>02.02.2021</a:t>
            </a:fld>
            <a:endParaRPr lang="lv-LV"/>
          </a:p>
        </p:txBody>
      </p:sp>
      <p:sp>
        <p:nvSpPr>
          <p:cNvPr id="4" name="Footer Placeholder 3">
            <a:extLst>
              <a:ext uri="{FF2B5EF4-FFF2-40B4-BE49-F238E27FC236}">
                <a16:creationId xmlns:a16="http://schemas.microsoft.com/office/drawing/2014/main" id="{20590FF4-BCC3-486A-89CC-D3B74112EF9E}"/>
              </a:ext>
            </a:extLst>
          </p:cNvPr>
          <p:cNvSpPr>
            <a:spLocks noGrp="1"/>
          </p:cNvSpPr>
          <p:nvPr>
            <p:ph type="ftr" sz="quarter" idx="11"/>
          </p:nvPr>
        </p:nvSpPr>
        <p:spPr/>
        <p:txBody>
          <a:bodyPr/>
          <a:lstStyle/>
          <a:p>
            <a:endParaRPr lang="lv-LV"/>
          </a:p>
        </p:txBody>
      </p:sp>
      <p:sp>
        <p:nvSpPr>
          <p:cNvPr id="5" name="Slide Number Placeholder 4">
            <a:extLst>
              <a:ext uri="{FF2B5EF4-FFF2-40B4-BE49-F238E27FC236}">
                <a16:creationId xmlns:a16="http://schemas.microsoft.com/office/drawing/2014/main" id="{3FA343E8-56E5-4BEF-B251-4D69C53F89B0}"/>
              </a:ext>
            </a:extLst>
          </p:cNvPr>
          <p:cNvSpPr>
            <a:spLocks noGrp="1"/>
          </p:cNvSpPr>
          <p:nvPr>
            <p:ph type="sldNum" sz="quarter" idx="12"/>
          </p:nvPr>
        </p:nvSpPr>
        <p:spPr/>
        <p:txBody>
          <a:bodyPr/>
          <a:lstStyle/>
          <a:p>
            <a:fld id="{A829C781-DB5A-4C6C-B356-56CB8FAAA32B}" type="slidenum">
              <a:rPr lang="lv-LV" smtClean="0"/>
              <a:t>‹#›</a:t>
            </a:fld>
            <a:endParaRPr lang="lv-LV"/>
          </a:p>
        </p:txBody>
      </p:sp>
    </p:spTree>
    <p:extLst>
      <p:ext uri="{BB962C8B-B14F-4D97-AF65-F5344CB8AC3E}">
        <p14:creationId xmlns:p14="http://schemas.microsoft.com/office/powerpoint/2010/main" val="28193558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A5891A3-1600-42CC-BED7-A9CAF6614A3B}"/>
              </a:ext>
            </a:extLst>
          </p:cNvPr>
          <p:cNvSpPr>
            <a:spLocks noGrp="1"/>
          </p:cNvSpPr>
          <p:nvPr>
            <p:ph type="dt" sz="half" idx="10"/>
          </p:nvPr>
        </p:nvSpPr>
        <p:spPr/>
        <p:txBody>
          <a:bodyPr/>
          <a:lstStyle/>
          <a:p>
            <a:fld id="{3ED35D15-82A6-4590-8A4F-943CE3E25D4D}" type="datetimeFigureOut">
              <a:rPr lang="lv-LV" smtClean="0"/>
              <a:t>02.02.2021</a:t>
            </a:fld>
            <a:endParaRPr lang="lv-LV"/>
          </a:p>
        </p:txBody>
      </p:sp>
      <p:sp>
        <p:nvSpPr>
          <p:cNvPr id="3" name="Footer Placeholder 2">
            <a:extLst>
              <a:ext uri="{FF2B5EF4-FFF2-40B4-BE49-F238E27FC236}">
                <a16:creationId xmlns:a16="http://schemas.microsoft.com/office/drawing/2014/main" id="{FBEA9660-3FB4-4C9B-9A30-0F382E3F3EE3}"/>
              </a:ext>
            </a:extLst>
          </p:cNvPr>
          <p:cNvSpPr>
            <a:spLocks noGrp="1"/>
          </p:cNvSpPr>
          <p:nvPr>
            <p:ph type="ftr" sz="quarter" idx="11"/>
          </p:nvPr>
        </p:nvSpPr>
        <p:spPr/>
        <p:txBody>
          <a:bodyPr/>
          <a:lstStyle/>
          <a:p>
            <a:endParaRPr lang="lv-LV"/>
          </a:p>
        </p:txBody>
      </p:sp>
      <p:sp>
        <p:nvSpPr>
          <p:cNvPr id="4" name="Slide Number Placeholder 3">
            <a:extLst>
              <a:ext uri="{FF2B5EF4-FFF2-40B4-BE49-F238E27FC236}">
                <a16:creationId xmlns:a16="http://schemas.microsoft.com/office/drawing/2014/main" id="{876ABFA1-0020-4E61-A960-ECCC58FF7688}"/>
              </a:ext>
            </a:extLst>
          </p:cNvPr>
          <p:cNvSpPr>
            <a:spLocks noGrp="1"/>
          </p:cNvSpPr>
          <p:nvPr>
            <p:ph type="sldNum" sz="quarter" idx="12"/>
          </p:nvPr>
        </p:nvSpPr>
        <p:spPr/>
        <p:txBody>
          <a:bodyPr/>
          <a:lstStyle/>
          <a:p>
            <a:fld id="{A829C781-DB5A-4C6C-B356-56CB8FAAA32B}" type="slidenum">
              <a:rPr lang="lv-LV" smtClean="0"/>
              <a:t>‹#›</a:t>
            </a:fld>
            <a:endParaRPr lang="lv-LV"/>
          </a:p>
        </p:txBody>
      </p:sp>
    </p:spTree>
    <p:extLst>
      <p:ext uri="{BB962C8B-B14F-4D97-AF65-F5344CB8AC3E}">
        <p14:creationId xmlns:p14="http://schemas.microsoft.com/office/powerpoint/2010/main" val="210860644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1D09D9-F520-4D9C-B50E-E81153D2BC8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lv-LV"/>
          </a:p>
        </p:txBody>
      </p:sp>
      <p:sp>
        <p:nvSpPr>
          <p:cNvPr id="3" name="Content Placeholder 2">
            <a:extLst>
              <a:ext uri="{FF2B5EF4-FFF2-40B4-BE49-F238E27FC236}">
                <a16:creationId xmlns:a16="http://schemas.microsoft.com/office/drawing/2014/main" id="{3595362D-86F1-4990-8E2E-F5891CFC63E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lv-LV"/>
          </a:p>
        </p:txBody>
      </p:sp>
      <p:sp>
        <p:nvSpPr>
          <p:cNvPr id="4" name="Text Placeholder 3">
            <a:extLst>
              <a:ext uri="{FF2B5EF4-FFF2-40B4-BE49-F238E27FC236}">
                <a16:creationId xmlns:a16="http://schemas.microsoft.com/office/drawing/2014/main" id="{44E0FBD0-B0EF-4FCE-AFFC-4452D1C6AEB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62022030-E517-4C8C-BE0D-91C571DA5C34}"/>
              </a:ext>
            </a:extLst>
          </p:cNvPr>
          <p:cNvSpPr>
            <a:spLocks noGrp="1"/>
          </p:cNvSpPr>
          <p:nvPr>
            <p:ph type="dt" sz="half" idx="10"/>
          </p:nvPr>
        </p:nvSpPr>
        <p:spPr/>
        <p:txBody>
          <a:bodyPr/>
          <a:lstStyle/>
          <a:p>
            <a:fld id="{3ED35D15-82A6-4590-8A4F-943CE3E25D4D}" type="datetimeFigureOut">
              <a:rPr lang="lv-LV" smtClean="0"/>
              <a:t>02.02.2021</a:t>
            </a:fld>
            <a:endParaRPr lang="lv-LV"/>
          </a:p>
        </p:txBody>
      </p:sp>
      <p:sp>
        <p:nvSpPr>
          <p:cNvPr id="6" name="Footer Placeholder 5">
            <a:extLst>
              <a:ext uri="{FF2B5EF4-FFF2-40B4-BE49-F238E27FC236}">
                <a16:creationId xmlns:a16="http://schemas.microsoft.com/office/drawing/2014/main" id="{2FED1B61-4FD8-4EA2-84D7-A3D545BA578B}"/>
              </a:ext>
            </a:extLst>
          </p:cNvPr>
          <p:cNvSpPr>
            <a:spLocks noGrp="1"/>
          </p:cNvSpPr>
          <p:nvPr>
            <p:ph type="ftr" sz="quarter" idx="11"/>
          </p:nvPr>
        </p:nvSpPr>
        <p:spPr/>
        <p:txBody>
          <a:bodyPr/>
          <a:lstStyle/>
          <a:p>
            <a:endParaRPr lang="lv-LV"/>
          </a:p>
        </p:txBody>
      </p:sp>
      <p:sp>
        <p:nvSpPr>
          <p:cNvPr id="7" name="Slide Number Placeholder 6">
            <a:extLst>
              <a:ext uri="{FF2B5EF4-FFF2-40B4-BE49-F238E27FC236}">
                <a16:creationId xmlns:a16="http://schemas.microsoft.com/office/drawing/2014/main" id="{D9C4B240-3238-4F9D-9682-556E5658265B}"/>
              </a:ext>
            </a:extLst>
          </p:cNvPr>
          <p:cNvSpPr>
            <a:spLocks noGrp="1"/>
          </p:cNvSpPr>
          <p:nvPr>
            <p:ph type="sldNum" sz="quarter" idx="12"/>
          </p:nvPr>
        </p:nvSpPr>
        <p:spPr/>
        <p:txBody>
          <a:bodyPr/>
          <a:lstStyle/>
          <a:p>
            <a:fld id="{A829C781-DB5A-4C6C-B356-56CB8FAAA32B}" type="slidenum">
              <a:rPr lang="lv-LV" smtClean="0"/>
              <a:t>‹#›</a:t>
            </a:fld>
            <a:endParaRPr lang="lv-LV"/>
          </a:p>
        </p:txBody>
      </p:sp>
    </p:spTree>
    <p:extLst>
      <p:ext uri="{BB962C8B-B14F-4D97-AF65-F5344CB8AC3E}">
        <p14:creationId xmlns:p14="http://schemas.microsoft.com/office/powerpoint/2010/main" val="195471176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06CC0F-8CB8-4695-BC30-6A8FC3D8F3A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lv-LV"/>
          </a:p>
        </p:txBody>
      </p:sp>
      <p:sp>
        <p:nvSpPr>
          <p:cNvPr id="3" name="Picture Placeholder 2">
            <a:extLst>
              <a:ext uri="{FF2B5EF4-FFF2-40B4-BE49-F238E27FC236}">
                <a16:creationId xmlns:a16="http://schemas.microsoft.com/office/drawing/2014/main" id="{A5D6774E-7AE4-46C8-B909-ECA5E198EEB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lv-LV"/>
          </a:p>
        </p:txBody>
      </p:sp>
      <p:sp>
        <p:nvSpPr>
          <p:cNvPr id="4" name="Text Placeholder 3">
            <a:extLst>
              <a:ext uri="{FF2B5EF4-FFF2-40B4-BE49-F238E27FC236}">
                <a16:creationId xmlns:a16="http://schemas.microsoft.com/office/drawing/2014/main" id="{2A56C95C-9153-48F6-89B6-47F05FF2B44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C0D73440-88D7-4014-848E-FF5E68BDC79F}"/>
              </a:ext>
            </a:extLst>
          </p:cNvPr>
          <p:cNvSpPr>
            <a:spLocks noGrp="1"/>
          </p:cNvSpPr>
          <p:nvPr>
            <p:ph type="dt" sz="half" idx="10"/>
          </p:nvPr>
        </p:nvSpPr>
        <p:spPr/>
        <p:txBody>
          <a:bodyPr/>
          <a:lstStyle/>
          <a:p>
            <a:fld id="{3ED35D15-82A6-4590-8A4F-943CE3E25D4D}" type="datetimeFigureOut">
              <a:rPr lang="lv-LV" smtClean="0"/>
              <a:t>02.02.2021</a:t>
            </a:fld>
            <a:endParaRPr lang="lv-LV"/>
          </a:p>
        </p:txBody>
      </p:sp>
      <p:sp>
        <p:nvSpPr>
          <p:cNvPr id="6" name="Footer Placeholder 5">
            <a:extLst>
              <a:ext uri="{FF2B5EF4-FFF2-40B4-BE49-F238E27FC236}">
                <a16:creationId xmlns:a16="http://schemas.microsoft.com/office/drawing/2014/main" id="{CE174FCF-98DD-4EFA-B0D5-05425F4D3A59}"/>
              </a:ext>
            </a:extLst>
          </p:cNvPr>
          <p:cNvSpPr>
            <a:spLocks noGrp="1"/>
          </p:cNvSpPr>
          <p:nvPr>
            <p:ph type="ftr" sz="quarter" idx="11"/>
          </p:nvPr>
        </p:nvSpPr>
        <p:spPr/>
        <p:txBody>
          <a:bodyPr/>
          <a:lstStyle/>
          <a:p>
            <a:endParaRPr lang="lv-LV"/>
          </a:p>
        </p:txBody>
      </p:sp>
      <p:sp>
        <p:nvSpPr>
          <p:cNvPr id="7" name="Slide Number Placeholder 6">
            <a:extLst>
              <a:ext uri="{FF2B5EF4-FFF2-40B4-BE49-F238E27FC236}">
                <a16:creationId xmlns:a16="http://schemas.microsoft.com/office/drawing/2014/main" id="{6CC1F9C4-C28A-4B19-AD81-F4B98F3F4471}"/>
              </a:ext>
            </a:extLst>
          </p:cNvPr>
          <p:cNvSpPr>
            <a:spLocks noGrp="1"/>
          </p:cNvSpPr>
          <p:nvPr>
            <p:ph type="sldNum" sz="quarter" idx="12"/>
          </p:nvPr>
        </p:nvSpPr>
        <p:spPr/>
        <p:txBody>
          <a:bodyPr/>
          <a:lstStyle/>
          <a:p>
            <a:fld id="{A829C781-DB5A-4C6C-B356-56CB8FAAA32B}" type="slidenum">
              <a:rPr lang="lv-LV" smtClean="0"/>
              <a:t>‹#›</a:t>
            </a:fld>
            <a:endParaRPr lang="lv-LV"/>
          </a:p>
        </p:txBody>
      </p:sp>
    </p:spTree>
    <p:extLst>
      <p:ext uri="{BB962C8B-B14F-4D97-AF65-F5344CB8AC3E}">
        <p14:creationId xmlns:p14="http://schemas.microsoft.com/office/powerpoint/2010/main" val="283268737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0A59080-D20B-47E1-B8E7-06C91342C92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lv-LV"/>
          </a:p>
        </p:txBody>
      </p:sp>
      <p:sp>
        <p:nvSpPr>
          <p:cNvPr id="3" name="Text Placeholder 2">
            <a:extLst>
              <a:ext uri="{FF2B5EF4-FFF2-40B4-BE49-F238E27FC236}">
                <a16:creationId xmlns:a16="http://schemas.microsoft.com/office/drawing/2014/main" id="{99198006-EF98-4F2F-93FA-43E6FFEA77D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lv-LV"/>
          </a:p>
        </p:txBody>
      </p:sp>
      <p:sp>
        <p:nvSpPr>
          <p:cNvPr id="4" name="Date Placeholder 3">
            <a:extLst>
              <a:ext uri="{FF2B5EF4-FFF2-40B4-BE49-F238E27FC236}">
                <a16:creationId xmlns:a16="http://schemas.microsoft.com/office/drawing/2014/main" id="{318FCE88-F72A-4EB4-B9C0-FCACDDB7BFB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ED35D15-82A6-4590-8A4F-943CE3E25D4D}" type="datetimeFigureOut">
              <a:rPr lang="lv-LV" smtClean="0"/>
              <a:t>02.02.2021</a:t>
            </a:fld>
            <a:endParaRPr lang="lv-LV"/>
          </a:p>
        </p:txBody>
      </p:sp>
      <p:sp>
        <p:nvSpPr>
          <p:cNvPr id="5" name="Footer Placeholder 4">
            <a:extLst>
              <a:ext uri="{FF2B5EF4-FFF2-40B4-BE49-F238E27FC236}">
                <a16:creationId xmlns:a16="http://schemas.microsoft.com/office/drawing/2014/main" id="{BAFAF823-1526-4A49-BCFF-3EFD26837FD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lv-LV"/>
          </a:p>
        </p:txBody>
      </p:sp>
      <p:sp>
        <p:nvSpPr>
          <p:cNvPr id="6" name="Slide Number Placeholder 5">
            <a:extLst>
              <a:ext uri="{FF2B5EF4-FFF2-40B4-BE49-F238E27FC236}">
                <a16:creationId xmlns:a16="http://schemas.microsoft.com/office/drawing/2014/main" id="{F43997EC-2EB2-4B7E-A68C-7378D9D3641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829C781-DB5A-4C6C-B356-56CB8FAAA32B}" type="slidenum">
              <a:rPr lang="lv-LV" smtClean="0"/>
              <a:t>‹#›</a:t>
            </a:fld>
            <a:endParaRPr lang="lv-LV"/>
          </a:p>
        </p:txBody>
      </p:sp>
    </p:spTree>
    <p:extLst>
      <p:ext uri="{BB962C8B-B14F-4D97-AF65-F5344CB8AC3E}">
        <p14:creationId xmlns:p14="http://schemas.microsoft.com/office/powerpoint/2010/main" val="409704662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lv-LV"/>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8" Type="http://schemas.openxmlformats.org/officeDocument/2006/relationships/chart" Target="../charts/chart17.xml"/><Relationship Id="rId3" Type="http://schemas.openxmlformats.org/officeDocument/2006/relationships/image" Target="../media/image14.jpeg"/><Relationship Id="rId7" Type="http://schemas.openxmlformats.org/officeDocument/2006/relationships/chart" Target="../charts/chart16.xm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chart" Target="../charts/chart15.xml"/><Relationship Id="rId5" Type="http://schemas.openxmlformats.org/officeDocument/2006/relationships/chart" Target="../charts/chart14.xml"/><Relationship Id="rId4" Type="http://schemas.openxmlformats.org/officeDocument/2006/relationships/chart" Target="../charts/chart13.xml"/><Relationship Id="rId9" Type="http://schemas.openxmlformats.org/officeDocument/2006/relationships/chart" Target="../charts/chart18.xml"/></Relationships>
</file>

<file path=ppt/slides/_rels/slide11.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chart" Target="../charts/chart19.xml"/></Relationships>
</file>

<file path=ppt/slides/_rels/slide12.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chart" Target="../charts/chart20.xml"/><Relationship Id="rId4" Type="http://schemas.openxmlformats.org/officeDocument/2006/relationships/image" Target="../media/image20.jpg"/></Relationships>
</file>

<file path=ppt/slides/_rels/slide13.xml.rels><?xml version="1.0" encoding="UTF-8" standalone="yes"?>
<Relationships xmlns="http://schemas.openxmlformats.org/package/2006/relationships"><Relationship Id="rId8" Type="http://schemas.openxmlformats.org/officeDocument/2006/relationships/image" Target="../media/image25.emf"/><Relationship Id="rId3" Type="http://schemas.openxmlformats.org/officeDocument/2006/relationships/image" Target="../media/image21.emf"/><Relationship Id="rId7" Type="http://schemas.openxmlformats.org/officeDocument/2006/relationships/image" Target="../media/image24.pn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23.svg"/><Relationship Id="rId5" Type="http://schemas.openxmlformats.org/officeDocument/2006/relationships/image" Target="../media/image22.png"/><Relationship Id="rId4" Type="http://schemas.openxmlformats.org/officeDocument/2006/relationships/image" Target="../media/image14.jpeg"/></Relationships>
</file>

<file path=ppt/slides/_rels/slide1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image" Target="../media/image27.png"/><Relationship Id="rId4" Type="http://schemas.openxmlformats.org/officeDocument/2006/relationships/image" Target="../media/image14.jpeg"/></Relationships>
</file>

<file path=ppt/slides/_rels/slide1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4.xml"/><Relationship Id="rId1" Type="http://schemas.openxmlformats.org/officeDocument/2006/relationships/slideLayout" Target="../slideLayouts/slideLayout1.xml"/><Relationship Id="rId4" Type="http://schemas.openxmlformats.org/officeDocument/2006/relationships/image" Target="../media/image28.jpeg"/></Relationships>
</file>

<file path=ppt/slides/_rels/slide2.xml.rels><?xml version="1.0" encoding="UTF-8" standalone="yes"?>
<Relationships xmlns="http://schemas.openxmlformats.org/package/2006/relationships"><Relationship Id="rId8" Type="http://schemas.openxmlformats.org/officeDocument/2006/relationships/image" Target="../media/image9.png"/><Relationship Id="rId13" Type="http://schemas.openxmlformats.org/officeDocument/2006/relationships/chart" Target="../charts/chart1.xml"/><Relationship Id="rId3" Type="http://schemas.openxmlformats.org/officeDocument/2006/relationships/image" Target="../media/image4.jpeg"/><Relationship Id="rId7" Type="http://schemas.openxmlformats.org/officeDocument/2006/relationships/image" Target="../media/image8.png"/><Relationship Id="rId12" Type="http://schemas.openxmlformats.org/officeDocument/2006/relationships/image" Target="../media/image13.png"/><Relationship Id="rId17" Type="http://schemas.openxmlformats.org/officeDocument/2006/relationships/chart" Target="../charts/chart5.xml"/><Relationship Id="rId2" Type="http://schemas.openxmlformats.org/officeDocument/2006/relationships/notesSlide" Target="../notesSlides/notesSlide2.xml"/><Relationship Id="rId16" Type="http://schemas.openxmlformats.org/officeDocument/2006/relationships/chart" Target="../charts/chart4.xml"/><Relationship Id="rId1" Type="http://schemas.openxmlformats.org/officeDocument/2006/relationships/slideLayout" Target="../slideLayouts/slideLayout2.xml"/><Relationship Id="rId6" Type="http://schemas.openxmlformats.org/officeDocument/2006/relationships/image" Target="../media/image7.png"/><Relationship Id="rId11" Type="http://schemas.openxmlformats.org/officeDocument/2006/relationships/image" Target="../media/image12.png"/><Relationship Id="rId5" Type="http://schemas.openxmlformats.org/officeDocument/2006/relationships/image" Target="../media/image6.png"/><Relationship Id="rId15" Type="http://schemas.openxmlformats.org/officeDocument/2006/relationships/chart" Target="../charts/chart3.xml"/><Relationship Id="rId10" Type="http://schemas.openxmlformats.org/officeDocument/2006/relationships/image" Target="../media/image11.emf"/><Relationship Id="rId4" Type="http://schemas.openxmlformats.org/officeDocument/2006/relationships/image" Target="../media/image5.png"/><Relationship Id="rId9" Type="http://schemas.openxmlformats.org/officeDocument/2006/relationships/image" Target="../media/image10.png"/><Relationship Id="rId14" Type="http://schemas.openxmlformats.org/officeDocument/2006/relationships/chart" Target="../charts/chart2.xml"/></Relationships>
</file>

<file path=ppt/slides/_rels/slide3.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chart" Target="../charts/chart6.xml"/></Relationships>
</file>

<file path=ppt/slides/_rels/slide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chart" Target="../charts/chart7.xml"/></Relationships>
</file>

<file path=ppt/slides/_rels/slide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8" Type="http://schemas.openxmlformats.org/officeDocument/2006/relationships/diagramColors" Target="../diagrams/colors1.xml"/><Relationship Id="rId3" Type="http://schemas.openxmlformats.org/officeDocument/2006/relationships/image" Target="../media/image14.jpeg"/><Relationship Id="rId7" Type="http://schemas.openxmlformats.org/officeDocument/2006/relationships/diagramQuickStyle" Target="../diagrams/quickStyle1.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Layout" Target="../diagrams/layout1.xml"/><Relationship Id="rId5" Type="http://schemas.openxmlformats.org/officeDocument/2006/relationships/diagramData" Target="../diagrams/data1.xml"/><Relationship Id="rId4" Type="http://schemas.openxmlformats.org/officeDocument/2006/relationships/chart" Target="../charts/chart8.xml"/><Relationship Id="rId9" Type="http://schemas.microsoft.com/office/2007/relationships/diagramDrawing" Target="../diagrams/drawing1.xml"/></Relationships>
</file>

<file path=ppt/slides/_rels/slide7.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notesSlide" Target="../notesSlides/notesSlide6.xml"/><Relationship Id="rId1" Type="http://schemas.openxmlformats.org/officeDocument/2006/relationships/slideLayout" Target="../slideLayouts/slideLayout12.xml"/><Relationship Id="rId4" Type="http://schemas.openxmlformats.org/officeDocument/2006/relationships/image" Target="../media/image14.jpeg"/></Relationships>
</file>

<file path=ppt/slides/_rels/slide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chart" Target="../charts/chart10.xml"/></Relationships>
</file>

<file path=ppt/slides/_rels/slide9.xml.rels><?xml version="1.0" encoding="UTF-8" standalone="yes"?>
<Relationships xmlns="http://schemas.openxmlformats.org/package/2006/relationships"><Relationship Id="rId8" Type="http://schemas.openxmlformats.org/officeDocument/2006/relationships/chart" Target="../charts/chart11.xml"/><Relationship Id="rId3" Type="http://schemas.openxmlformats.org/officeDocument/2006/relationships/image" Target="../media/image14.jpeg"/><Relationship Id="rId7" Type="http://schemas.openxmlformats.org/officeDocument/2006/relationships/image" Target="../media/image19.sv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18.png"/><Relationship Id="rId5" Type="http://schemas.openxmlformats.org/officeDocument/2006/relationships/image" Target="../media/image17.svg"/><Relationship Id="rId4" Type="http://schemas.openxmlformats.org/officeDocument/2006/relationships/image" Target="../media/image16.png"/><Relationship Id="rId9" Type="http://schemas.openxmlformats.org/officeDocument/2006/relationships/chart" Target="../charts/char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3"/>
          <p:cNvPicPr>
            <a:picLocks noChangeAspect="1"/>
          </p:cNvPicPr>
          <p:nvPr/>
        </p:nvPicPr>
        <p:blipFill>
          <a:blip r:embed="rId3" cstate="print"/>
          <a:stretch>
            <a:fillRect/>
          </a:stretch>
        </p:blipFill>
        <p:spPr>
          <a:xfrm>
            <a:off x="4207174" y="-954"/>
            <a:ext cx="3777633" cy="4166170"/>
          </a:xfrm>
          <a:prstGeom prst="rect">
            <a:avLst/>
          </a:prstGeom>
          <a:noFill/>
          <a:ln cap="flat">
            <a:noFill/>
          </a:ln>
        </p:spPr>
      </p:pic>
      <p:sp>
        <p:nvSpPr>
          <p:cNvPr id="3" name="Subtitle 2"/>
          <p:cNvSpPr txBox="1"/>
          <p:nvPr/>
        </p:nvSpPr>
        <p:spPr>
          <a:xfrm>
            <a:off x="3994827" y="5393706"/>
            <a:ext cx="7315199" cy="609603"/>
          </a:xfrm>
          <a:prstGeom prst="rect">
            <a:avLst/>
          </a:prstGeom>
          <a:noFill/>
          <a:ln cap="flat">
            <a:noFill/>
          </a:ln>
        </p:spPr>
        <p:txBody>
          <a:bodyPr vert="horz" wrap="square" lIns="93954" tIns="46981" rIns="93954" bIns="46981" anchor="t" anchorCtr="1" compatLnSpc="1">
            <a:noAutofit/>
          </a:bodyPr>
          <a:lstStyle/>
          <a:p>
            <a:pPr algn="r">
              <a:spcBef>
                <a:spcPts val="300"/>
              </a:spcBef>
              <a:defRPr sz="1800" b="0" i="0" u="none" strike="noStrike" kern="0" cap="none" spc="0" baseline="0">
                <a:solidFill>
                  <a:srgbClr val="000000"/>
                </a:solidFill>
                <a:uFillTx/>
              </a:defRPr>
            </a:pPr>
            <a:endParaRPr lang="lv-LV" sz="1400" dirty="0">
              <a:solidFill>
                <a:srgbClr val="000000"/>
              </a:solidFill>
              <a:latin typeface="Times New Roman" pitchFamily="18"/>
              <a:cs typeface="Times New Roman" pitchFamily="18"/>
            </a:endParaRPr>
          </a:p>
          <a:p>
            <a:pPr algn="r">
              <a:spcBef>
                <a:spcPts val="300"/>
              </a:spcBef>
              <a:defRPr sz="1800" b="0" i="0" u="none" strike="noStrike" kern="0" cap="none" spc="0" baseline="0">
                <a:solidFill>
                  <a:srgbClr val="000000"/>
                </a:solidFill>
                <a:uFillTx/>
              </a:defRPr>
            </a:pPr>
            <a:endParaRPr lang="lv-LV" sz="1400" dirty="0">
              <a:solidFill>
                <a:srgbClr val="000000"/>
              </a:solidFill>
              <a:latin typeface="Times New Roman" pitchFamily="18"/>
              <a:cs typeface="Times New Roman" pitchFamily="18"/>
            </a:endParaRPr>
          </a:p>
          <a:p>
            <a:pPr algn="r">
              <a:spcBef>
                <a:spcPts val="300"/>
              </a:spcBef>
              <a:defRPr sz="1800" b="0" i="0" u="none" strike="noStrike" kern="0" cap="none" spc="0" baseline="0">
                <a:solidFill>
                  <a:srgbClr val="000000"/>
                </a:solidFill>
                <a:uFillTx/>
              </a:defRPr>
            </a:pPr>
            <a:endParaRPr lang="lv-LV" sz="1400" dirty="0">
              <a:solidFill>
                <a:srgbClr val="000000"/>
              </a:solidFill>
              <a:latin typeface="Times New Roman" pitchFamily="18"/>
              <a:cs typeface="Times New Roman" pitchFamily="18"/>
            </a:endParaRPr>
          </a:p>
        </p:txBody>
      </p:sp>
      <p:pic>
        <p:nvPicPr>
          <p:cNvPr id="4" name="Picture 6"/>
          <p:cNvPicPr>
            <a:picLocks noChangeAspect="1"/>
          </p:cNvPicPr>
          <p:nvPr/>
        </p:nvPicPr>
        <p:blipFill>
          <a:blip r:embed="rId4"/>
          <a:stretch>
            <a:fillRect/>
          </a:stretch>
        </p:blipFill>
        <p:spPr>
          <a:xfrm>
            <a:off x="0" y="6622194"/>
            <a:ext cx="12192000" cy="244656"/>
          </a:xfrm>
          <a:prstGeom prst="rect">
            <a:avLst/>
          </a:prstGeom>
          <a:noFill/>
          <a:ln cap="flat">
            <a:noFill/>
          </a:ln>
        </p:spPr>
      </p:pic>
      <p:sp>
        <p:nvSpPr>
          <p:cNvPr id="5" name="Rectangle 4">
            <a:extLst>
              <a:ext uri="{FF2B5EF4-FFF2-40B4-BE49-F238E27FC236}">
                <a16:creationId xmlns:a16="http://schemas.microsoft.com/office/drawing/2014/main" id="{0F2561E9-70C9-4A47-91F6-2A973DD8E7A3}"/>
              </a:ext>
            </a:extLst>
          </p:cNvPr>
          <p:cNvSpPr/>
          <p:nvPr/>
        </p:nvSpPr>
        <p:spPr>
          <a:xfrm>
            <a:off x="1469985" y="3094261"/>
            <a:ext cx="9988952" cy="646331"/>
          </a:xfrm>
          <a:prstGeom prst="rect">
            <a:avLst/>
          </a:prstGeom>
        </p:spPr>
        <p:txBody>
          <a:bodyPr wrap="square">
            <a:spAutoFit/>
          </a:bodyPr>
          <a:lstStyle/>
          <a:p>
            <a:pPr algn="ctr"/>
            <a:r>
              <a:rPr lang="lv-LV" sz="3600" b="1" dirty="0">
                <a:solidFill>
                  <a:srgbClr val="385723"/>
                </a:solidFill>
                <a:latin typeface="Verdana" panose="020B0604030504040204" pitchFamily="34" charset="0"/>
                <a:ea typeface="Verdana" panose="020B0604030504040204" pitchFamily="34" charset="0"/>
              </a:rPr>
              <a:t>Darba tirgus situācija</a:t>
            </a:r>
            <a:endParaRPr lang="lv-LV" sz="3600" dirty="0">
              <a:latin typeface="Verdana" panose="020B0604030504040204" pitchFamily="34" charset="0"/>
              <a:ea typeface="Verdana" panose="020B0604030504040204" pitchFamily="34" charset="0"/>
            </a:endParaRPr>
          </a:p>
        </p:txBody>
      </p:sp>
      <p:sp>
        <p:nvSpPr>
          <p:cNvPr id="6" name="Rectangle 5">
            <a:extLst>
              <a:ext uri="{FF2B5EF4-FFF2-40B4-BE49-F238E27FC236}">
                <a16:creationId xmlns:a16="http://schemas.microsoft.com/office/drawing/2014/main" id="{58467E49-58DF-480A-BEB1-77B295CF1E0D}"/>
              </a:ext>
            </a:extLst>
          </p:cNvPr>
          <p:cNvSpPr/>
          <p:nvPr/>
        </p:nvSpPr>
        <p:spPr>
          <a:xfrm>
            <a:off x="5336488" y="6252862"/>
            <a:ext cx="2247603" cy="307777"/>
          </a:xfrm>
          <a:prstGeom prst="rect">
            <a:avLst/>
          </a:prstGeom>
        </p:spPr>
        <p:txBody>
          <a:bodyPr wrap="none">
            <a:spAutoFit/>
          </a:bodyPr>
          <a:lstStyle/>
          <a:p>
            <a:pPr>
              <a:spcBef>
                <a:spcPts val="300"/>
              </a:spcBef>
            </a:pPr>
            <a:r>
              <a:rPr lang="lv-LV" altLang="en-US" sz="1400" dirty="0">
                <a:latin typeface="Verdana" panose="020B0604030504040204" pitchFamily="34" charset="0"/>
                <a:ea typeface="Verdana" panose="020B0604030504040204" pitchFamily="34" charset="0"/>
              </a:rPr>
              <a:t>2021. gada 27. janvārī</a:t>
            </a:r>
          </a:p>
        </p:txBody>
      </p:sp>
      <p:sp>
        <p:nvSpPr>
          <p:cNvPr id="7" name="Rectangle 6">
            <a:extLst>
              <a:ext uri="{FF2B5EF4-FFF2-40B4-BE49-F238E27FC236}">
                <a16:creationId xmlns:a16="http://schemas.microsoft.com/office/drawing/2014/main" id="{466E4FC2-37EA-4CC6-90DE-9E4FEE52815B}"/>
              </a:ext>
            </a:extLst>
          </p:cNvPr>
          <p:cNvSpPr/>
          <p:nvPr/>
        </p:nvSpPr>
        <p:spPr>
          <a:xfrm>
            <a:off x="7112860" y="5209040"/>
            <a:ext cx="4773743" cy="815608"/>
          </a:xfrm>
          <a:prstGeom prst="rect">
            <a:avLst/>
          </a:prstGeom>
        </p:spPr>
        <p:txBody>
          <a:bodyPr wrap="none">
            <a:spAutoFit/>
          </a:bodyPr>
          <a:lstStyle/>
          <a:p>
            <a:pPr algn="r">
              <a:spcBef>
                <a:spcPts val="300"/>
              </a:spcBef>
            </a:pPr>
            <a:r>
              <a:rPr lang="lv-LV" altLang="en-US" sz="1400" dirty="0">
                <a:latin typeface="Verdana" panose="020B0604030504040204" pitchFamily="34" charset="0"/>
                <a:ea typeface="Verdana" panose="020B0604030504040204" pitchFamily="34" charset="0"/>
              </a:rPr>
              <a:t>Nodarbinātības valsts aģentūras</a:t>
            </a:r>
          </a:p>
          <a:p>
            <a:pPr algn="r">
              <a:spcBef>
                <a:spcPts val="300"/>
              </a:spcBef>
            </a:pPr>
            <a:r>
              <a:rPr lang="lv-LV" sz="1400" dirty="0">
                <a:latin typeface="Verdana" panose="020B0604030504040204" pitchFamily="34" charset="0"/>
                <a:ea typeface="Verdana" panose="020B0604030504040204" pitchFamily="34" charset="0"/>
              </a:rPr>
              <a:t>Klientu apkalpošanas vadības un attīstības nodaļa</a:t>
            </a:r>
          </a:p>
          <a:p>
            <a:pPr algn="r">
              <a:spcBef>
                <a:spcPts val="300"/>
              </a:spcBef>
            </a:pPr>
            <a:r>
              <a:rPr lang="lv-LV" sz="1400" dirty="0">
                <a:latin typeface="Verdana" panose="020B0604030504040204" pitchFamily="34" charset="0"/>
                <a:ea typeface="Verdana" panose="020B0604030504040204" pitchFamily="34" charset="0"/>
              </a:rPr>
              <a:t> </a:t>
            </a:r>
            <a:endParaRPr lang="lv-LV" altLang="en-US" sz="1400"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2ED642-6B7A-4D7A-903F-72E686D9FC73}"/>
              </a:ext>
            </a:extLst>
          </p:cNvPr>
          <p:cNvSpPr>
            <a:spLocks noGrp="1"/>
          </p:cNvSpPr>
          <p:nvPr>
            <p:ph type="title"/>
          </p:nvPr>
        </p:nvSpPr>
        <p:spPr>
          <a:xfrm>
            <a:off x="1963790" y="232084"/>
            <a:ext cx="9478270" cy="1325563"/>
          </a:xfrm>
        </p:spPr>
        <p:txBody>
          <a:bodyPr>
            <a:normAutofit fontScale="90000"/>
          </a:bodyPr>
          <a:lstStyle/>
          <a:p>
            <a:pPr algn="ctr"/>
            <a:r>
              <a:rPr lang="lv-LV" sz="3100" b="1" dirty="0">
                <a:solidFill>
                  <a:srgbClr val="385723"/>
                </a:solidFill>
                <a:latin typeface="Verdana" panose="020B0604030504040204" pitchFamily="34" charset="0"/>
                <a:ea typeface="Verdana" panose="020B0604030504040204" pitchFamily="34" charset="0"/>
              </a:rPr>
              <a:t>Reģistrēto bezdarbnieku statistiskais portrets</a:t>
            </a:r>
            <a:br>
              <a:rPr lang="lv-LV" dirty="0"/>
            </a:br>
            <a:endParaRPr lang="lv-LV" dirty="0"/>
          </a:p>
        </p:txBody>
      </p:sp>
      <p:pic>
        <p:nvPicPr>
          <p:cNvPr id="4" name="Picture 2">
            <a:extLst>
              <a:ext uri="{FF2B5EF4-FFF2-40B4-BE49-F238E27FC236}">
                <a16:creationId xmlns:a16="http://schemas.microsoft.com/office/drawing/2014/main" id="{3214F667-6FB8-430C-84FF-6881D30DF0A1}"/>
              </a:ext>
            </a:extLst>
          </p:cNvPr>
          <p:cNvPicPr>
            <a:picLocks noChangeAspect="1"/>
          </p:cNvPicPr>
          <p:nvPr/>
        </p:nvPicPr>
        <p:blipFill rotWithShape="1">
          <a:blip r:embed="rId3" cstate="print"/>
          <a:srcRect l="11634" r="13286" b="14969"/>
          <a:stretch/>
        </p:blipFill>
        <p:spPr bwMode="auto">
          <a:xfrm>
            <a:off x="553708" y="5592"/>
            <a:ext cx="1321822" cy="1664393"/>
          </a:xfrm>
          <a:prstGeom prst="rect">
            <a:avLst/>
          </a:prstGeom>
          <a:noFill/>
          <a:ln w="9525">
            <a:noFill/>
            <a:miter lim="800000"/>
            <a:headEnd/>
            <a:tailEnd/>
          </a:ln>
        </p:spPr>
      </p:pic>
      <p:sp>
        <p:nvSpPr>
          <p:cNvPr id="82" name="Rectangle 81">
            <a:extLst>
              <a:ext uri="{FF2B5EF4-FFF2-40B4-BE49-F238E27FC236}">
                <a16:creationId xmlns:a16="http://schemas.microsoft.com/office/drawing/2014/main" id="{0AEB8003-1C12-49B0-B142-DAEA184C431D}"/>
              </a:ext>
            </a:extLst>
          </p:cNvPr>
          <p:cNvSpPr/>
          <p:nvPr/>
        </p:nvSpPr>
        <p:spPr>
          <a:xfrm>
            <a:off x="5970923" y="2847612"/>
            <a:ext cx="1003800" cy="369332"/>
          </a:xfrm>
          <a:prstGeom prst="rect">
            <a:avLst/>
          </a:prstGeom>
        </p:spPr>
        <p:txBody>
          <a:bodyPr wrap="none">
            <a:spAutoFit/>
          </a:bodyPr>
          <a:lstStyle/>
          <a:p>
            <a:pPr algn="ctr"/>
            <a:r>
              <a:rPr lang="lv-LV" dirty="0">
                <a:solidFill>
                  <a:schemeClr val="bg1"/>
                </a:solidFill>
                <a:latin typeface="Verdana" panose="020B0604030504040204" pitchFamily="34" charset="0"/>
                <a:ea typeface="Verdana" panose="020B0604030504040204" pitchFamily="34" charset="0"/>
              </a:rPr>
              <a:t>52 595</a:t>
            </a:r>
          </a:p>
        </p:txBody>
      </p:sp>
      <p:sp>
        <p:nvSpPr>
          <p:cNvPr id="7" name="TextBox 6">
            <a:extLst>
              <a:ext uri="{FF2B5EF4-FFF2-40B4-BE49-F238E27FC236}">
                <a16:creationId xmlns:a16="http://schemas.microsoft.com/office/drawing/2014/main" id="{20181E1F-A674-4734-9D39-FAA73493AF8E}"/>
              </a:ext>
            </a:extLst>
          </p:cNvPr>
          <p:cNvSpPr txBox="1"/>
          <p:nvPr/>
        </p:nvSpPr>
        <p:spPr>
          <a:xfrm>
            <a:off x="5446672" y="1184932"/>
            <a:ext cx="599749" cy="400110"/>
          </a:xfrm>
          <a:prstGeom prst="rect">
            <a:avLst/>
          </a:prstGeom>
          <a:noFill/>
        </p:spPr>
        <p:txBody>
          <a:bodyPr wrap="square" rtlCol="0">
            <a:spAutoFit/>
          </a:bodyPr>
          <a:lstStyle/>
          <a:p>
            <a:r>
              <a:rPr lang="lv-LV" sz="2000" dirty="0">
                <a:solidFill>
                  <a:schemeClr val="bg1"/>
                </a:solidFill>
                <a:latin typeface="Verdana" panose="020B0604030504040204" pitchFamily="34" charset="0"/>
                <a:ea typeface="Verdana" panose="020B0604030504040204" pitchFamily="34" charset="0"/>
              </a:rPr>
              <a:t>un</a:t>
            </a:r>
          </a:p>
        </p:txBody>
      </p:sp>
      <p:sp>
        <p:nvSpPr>
          <p:cNvPr id="110" name="TextBox 109">
            <a:extLst>
              <a:ext uri="{FF2B5EF4-FFF2-40B4-BE49-F238E27FC236}">
                <a16:creationId xmlns:a16="http://schemas.microsoft.com/office/drawing/2014/main" id="{ED31DBC6-CFB3-48CA-A095-629E05CF6B7D}"/>
              </a:ext>
            </a:extLst>
          </p:cNvPr>
          <p:cNvSpPr txBox="1"/>
          <p:nvPr/>
        </p:nvSpPr>
        <p:spPr>
          <a:xfrm>
            <a:off x="4904898" y="1830192"/>
            <a:ext cx="4915965" cy="261610"/>
          </a:xfrm>
          <a:prstGeom prst="rect">
            <a:avLst/>
          </a:prstGeom>
          <a:noFill/>
        </p:spPr>
        <p:txBody>
          <a:bodyPr wrap="square" rtlCol="0">
            <a:spAutoFit/>
          </a:bodyPr>
          <a:lstStyle/>
          <a:p>
            <a:r>
              <a:rPr lang="lv-LV" sz="1100" b="1" dirty="0">
                <a:solidFill>
                  <a:schemeClr val="tx1">
                    <a:lumMod val="65000"/>
                    <a:lumOff val="35000"/>
                  </a:schemeClr>
                </a:solidFill>
                <a:latin typeface="Verdana" panose="020B0604030504040204" pitchFamily="34" charset="0"/>
                <a:ea typeface="Verdana" panose="020B0604030504040204" pitchFamily="34" charset="0"/>
              </a:rPr>
              <a:t>Izglītības līmenis</a:t>
            </a:r>
          </a:p>
        </p:txBody>
      </p:sp>
      <p:sp>
        <p:nvSpPr>
          <p:cNvPr id="111" name="TextBox 110">
            <a:extLst>
              <a:ext uri="{FF2B5EF4-FFF2-40B4-BE49-F238E27FC236}">
                <a16:creationId xmlns:a16="http://schemas.microsoft.com/office/drawing/2014/main" id="{3CE4D892-2494-45D4-B082-68CDC2C373EF}"/>
              </a:ext>
            </a:extLst>
          </p:cNvPr>
          <p:cNvSpPr txBox="1"/>
          <p:nvPr/>
        </p:nvSpPr>
        <p:spPr>
          <a:xfrm>
            <a:off x="3378541" y="4276135"/>
            <a:ext cx="4915965" cy="276999"/>
          </a:xfrm>
          <a:prstGeom prst="rect">
            <a:avLst/>
          </a:prstGeom>
          <a:noFill/>
        </p:spPr>
        <p:txBody>
          <a:bodyPr wrap="square" rtlCol="0">
            <a:spAutoFit/>
          </a:bodyPr>
          <a:lstStyle/>
          <a:p>
            <a:pPr algn="ctr"/>
            <a:r>
              <a:rPr lang="lv-LV" sz="1200" b="1" dirty="0">
                <a:solidFill>
                  <a:schemeClr val="accent2"/>
                </a:solidFill>
                <a:latin typeface="Verdana" panose="020B0604030504040204" pitchFamily="34" charset="0"/>
                <a:ea typeface="Verdana" panose="020B0604030504040204" pitchFamily="34" charset="0"/>
              </a:rPr>
              <a:t>Bezdarba ilgums</a:t>
            </a:r>
          </a:p>
        </p:txBody>
      </p:sp>
      <p:sp>
        <p:nvSpPr>
          <p:cNvPr id="112" name="Rectangle 111">
            <a:extLst>
              <a:ext uri="{FF2B5EF4-FFF2-40B4-BE49-F238E27FC236}">
                <a16:creationId xmlns:a16="http://schemas.microsoft.com/office/drawing/2014/main" id="{C34C49DD-8FB3-47FC-8A1F-188DF6A0C940}"/>
              </a:ext>
            </a:extLst>
          </p:cNvPr>
          <p:cNvSpPr/>
          <p:nvPr/>
        </p:nvSpPr>
        <p:spPr>
          <a:xfrm>
            <a:off x="5934722" y="2927936"/>
            <a:ext cx="1003800" cy="369332"/>
          </a:xfrm>
          <a:prstGeom prst="rect">
            <a:avLst/>
          </a:prstGeom>
        </p:spPr>
        <p:txBody>
          <a:bodyPr wrap="none">
            <a:spAutoFit/>
          </a:bodyPr>
          <a:lstStyle/>
          <a:p>
            <a:pPr algn="ctr"/>
            <a:r>
              <a:rPr lang="lv-LV" dirty="0">
                <a:solidFill>
                  <a:schemeClr val="bg1"/>
                </a:solidFill>
                <a:latin typeface="Verdana" panose="020B0604030504040204" pitchFamily="34" charset="0"/>
                <a:ea typeface="Verdana" panose="020B0604030504040204" pitchFamily="34" charset="0"/>
              </a:rPr>
              <a:t>52 595</a:t>
            </a:r>
          </a:p>
        </p:txBody>
      </p:sp>
      <p:sp>
        <p:nvSpPr>
          <p:cNvPr id="113" name="Rectangle 112">
            <a:extLst>
              <a:ext uri="{FF2B5EF4-FFF2-40B4-BE49-F238E27FC236}">
                <a16:creationId xmlns:a16="http://schemas.microsoft.com/office/drawing/2014/main" id="{89F5A832-6D8A-4B23-8068-60957F57EB6B}"/>
              </a:ext>
            </a:extLst>
          </p:cNvPr>
          <p:cNvSpPr/>
          <p:nvPr/>
        </p:nvSpPr>
        <p:spPr>
          <a:xfrm>
            <a:off x="5961689" y="2150220"/>
            <a:ext cx="5790165" cy="1964347"/>
          </a:xfrm>
          <a:prstGeom prst="rect">
            <a:avLst/>
          </a:prstGeom>
          <a:solidFill>
            <a:srgbClr val="D9D9D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dirty="0"/>
          </a:p>
        </p:txBody>
      </p:sp>
      <p:sp>
        <p:nvSpPr>
          <p:cNvPr id="120" name="Rectangle 119">
            <a:extLst>
              <a:ext uri="{FF2B5EF4-FFF2-40B4-BE49-F238E27FC236}">
                <a16:creationId xmlns:a16="http://schemas.microsoft.com/office/drawing/2014/main" id="{4997F45D-7CF8-4E51-815C-913EAC988219}"/>
              </a:ext>
            </a:extLst>
          </p:cNvPr>
          <p:cNvSpPr/>
          <p:nvPr/>
        </p:nvSpPr>
        <p:spPr>
          <a:xfrm>
            <a:off x="10895152" y="2184887"/>
            <a:ext cx="810575" cy="313211"/>
          </a:xfrm>
          <a:prstGeom prst="rect">
            <a:avLst/>
          </a:prstGeom>
          <a:solidFill>
            <a:schemeClr val="bg2">
              <a:lumMod val="90000"/>
            </a:schemeClr>
          </a:solidFill>
          <a:ln>
            <a:solidFill>
              <a:srgbClr val="59595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v-LV" dirty="0">
                <a:solidFill>
                  <a:schemeClr val="bg2">
                    <a:lumMod val="25000"/>
                  </a:schemeClr>
                </a:solidFill>
                <a:latin typeface="Verdana" panose="020B0604030504040204" pitchFamily="34" charset="0"/>
                <a:ea typeface="Verdana" panose="020B0604030504040204" pitchFamily="34" charset="0"/>
              </a:rPr>
              <a:t>2020</a:t>
            </a:r>
          </a:p>
        </p:txBody>
      </p:sp>
      <p:sp>
        <p:nvSpPr>
          <p:cNvPr id="121" name="Rectangle 120">
            <a:extLst>
              <a:ext uri="{FF2B5EF4-FFF2-40B4-BE49-F238E27FC236}">
                <a16:creationId xmlns:a16="http://schemas.microsoft.com/office/drawing/2014/main" id="{6B519C44-ABD2-4418-9E65-DDE02A766529}"/>
              </a:ext>
            </a:extLst>
          </p:cNvPr>
          <p:cNvSpPr/>
          <p:nvPr/>
        </p:nvSpPr>
        <p:spPr>
          <a:xfrm>
            <a:off x="5984379" y="2171045"/>
            <a:ext cx="810575" cy="313211"/>
          </a:xfrm>
          <a:prstGeom prst="rect">
            <a:avLst/>
          </a:prstGeom>
          <a:solidFill>
            <a:schemeClr val="bg2">
              <a:lumMod val="90000"/>
            </a:schemeClr>
          </a:solidFill>
          <a:ln>
            <a:solidFill>
              <a:srgbClr val="59595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v-LV" dirty="0">
                <a:solidFill>
                  <a:schemeClr val="bg2">
                    <a:lumMod val="25000"/>
                  </a:schemeClr>
                </a:solidFill>
                <a:latin typeface="Verdana" panose="020B0604030504040204" pitchFamily="34" charset="0"/>
                <a:ea typeface="Verdana" panose="020B0604030504040204" pitchFamily="34" charset="0"/>
              </a:rPr>
              <a:t>2008</a:t>
            </a:r>
          </a:p>
        </p:txBody>
      </p:sp>
      <p:sp>
        <p:nvSpPr>
          <p:cNvPr id="128" name="Rectangle 127">
            <a:extLst>
              <a:ext uri="{FF2B5EF4-FFF2-40B4-BE49-F238E27FC236}">
                <a16:creationId xmlns:a16="http://schemas.microsoft.com/office/drawing/2014/main" id="{BEAF24DB-287D-4600-A7EE-BD33FE8EBBA7}"/>
              </a:ext>
            </a:extLst>
          </p:cNvPr>
          <p:cNvSpPr/>
          <p:nvPr/>
        </p:nvSpPr>
        <p:spPr>
          <a:xfrm>
            <a:off x="3790828" y="1261704"/>
            <a:ext cx="1721223" cy="317565"/>
          </a:xfrm>
          <a:prstGeom prst="rect">
            <a:avLst/>
          </a:prstGeom>
          <a:solidFill>
            <a:srgbClr val="385723"/>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v-LV" dirty="0">
                <a:latin typeface="Verdana" panose="020B0604030504040204" pitchFamily="34" charset="0"/>
                <a:ea typeface="Verdana" panose="020B0604030504040204" pitchFamily="34" charset="0"/>
              </a:rPr>
              <a:t>Valstī</a:t>
            </a:r>
          </a:p>
        </p:txBody>
      </p:sp>
      <p:sp>
        <p:nvSpPr>
          <p:cNvPr id="129" name="Rectangle 128">
            <a:extLst>
              <a:ext uri="{FF2B5EF4-FFF2-40B4-BE49-F238E27FC236}">
                <a16:creationId xmlns:a16="http://schemas.microsoft.com/office/drawing/2014/main" id="{5A780C42-EB9D-4F16-9187-22C8A45121BA}"/>
              </a:ext>
            </a:extLst>
          </p:cNvPr>
          <p:cNvSpPr/>
          <p:nvPr/>
        </p:nvSpPr>
        <p:spPr>
          <a:xfrm>
            <a:off x="5883754" y="1486761"/>
            <a:ext cx="2318271" cy="317565"/>
          </a:xfrm>
          <a:prstGeom prst="rect">
            <a:avLst/>
          </a:prstGeom>
          <a:solidFill>
            <a:schemeClr val="tx1">
              <a:lumMod val="50000"/>
              <a:lumOff val="50000"/>
            </a:schemeClr>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v-LV" dirty="0">
                <a:latin typeface="Verdana" panose="020B0604030504040204" pitchFamily="34" charset="0"/>
                <a:ea typeface="Verdana" panose="020B0604030504040204" pitchFamily="34" charset="0"/>
              </a:rPr>
              <a:t>Rīgas reģionā</a:t>
            </a:r>
          </a:p>
        </p:txBody>
      </p:sp>
      <p:sp>
        <p:nvSpPr>
          <p:cNvPr id="130" name="Oval 129">
            <a:extLst>
              <a:ext uri="{FF2B5EF4-FFF2-40B4-BE49-F238E27FC236}">
                <a16:creationId xmlns:a16="http://schemas.microsoft.com/office/drawing/2014/main" id="{EC5C9536-40DB-47ED-9FC1-A320556A9251}"/>
              </a:ext>
            </a:extLst>
          </p:cNvPr>
          <p:cNvSpPr/>
          <p:nvPr/>
        </p:nvSpPr>
        <p:spPr>
          <a:xfrm>
            <a:off x="5361940" y="1184932"/>
            <a:ext cx="599749" cy="581305"/>
          </a:xfrm>
          <a:prstGeom prst="ellipse">
            <a:avLst/>
          </a:prstGeom>
          <a:solidFill>
            <a:schemeClr val="bg2">
              <a:lumMod val="7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a:p>
        </p:txBody>
      </p:sp>
      <p:sp>
        <p:nvSpPr>
          <p:cNvPr id="131" name="TextBox 130">
            <a:extLst>
              <a:ext uri="{FF2B5EF4-FFF2-40B4-BE49-F238E27FC236}">
                <a16:creationId xmlns:a16="http://schemas.microsoft.com/office/drawing/2014/main" id="{87F3D1A9-FC8C-4CFD-8B1F-5CEAA54806D0}"/>
              </a:ext>
            </a:extLst>
          </p:cNvPr>
          <p:cNvSpPr txBox="1"/>
          <p:nvPr/>
        </p:nvSpPr>
        <p:spPr>
          <a:xfrm>
            <a:off x="5410471" y="1265256"/>
            <a:ext cx="599749" cy="400110"/>
          </a:xfrm>
          <a:prstGeom prst="rect">
            <a:avLst/>
          </a:prstGeom>
          <a:noFill/>
        </p:spPr>
        <p:txBody>
          <a:bodyPr wrap="square" rtlCol="0">
            <a:spAutoFit/>
          </a:bodyPr>
          <a:lstStyle/>
          <a:p>
            <a:r>
              <a:rPr lang="lv-LV" sz="2000" dirty="0">
                <a:solidFill>
                  <a:schemeClr val="bg1"/>
                </a:solidFill>
                <a:latin typeface="Verdana" panose="020B0604030504040204" pitchFamily="34" charset="0"/>
                <a:ea typeface="Verdana" panose="020B0604030504040204" pitchFamily="34" charset="0"/>
              </a:rPr>
              <a:t>un</a:t>
            </a:r>
          </a:p>
        </p:txBody>
      </p:sp>
      <p:sp>
        <p:nvSpPr>
          <p:cNvPr id="164" name="Rectangle 163">
            <a:extLst>
              <a:ext uri="{FF2B5EF4-FFF2-40B4-BE49-F238E27FC236}">
                <a16:creationId xmlns:a16="http://schemas.microsoft.com/office/drawing/2014/main" id="{48B7A296-489E-4158-8DBA-5C9A5E700DA9}"/>
              </a:ext>
            </a:extLst>
          </p:cNvPr>
          <p:cNvSpPr/>
          <p:nvPr/>
        </p:nvSpPr>
        <p:spPr>
          <a:xfrm>
            <a:off x="360614" y="2125878"/>
            <a:ext cx="5475910" cy="2003932"/>
          </a:xfrm>
          <a:prstGeom prst="rect">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dirty="0"/>
          </a:p>
        </p:txBody>
      </p:sp>
      <p:sp>
        <p:nvSpPr>
          <p:cNvPr id="170" name="Rectangle 169">
            <a:extLst>
              <a:ext uri="{FF2B5EF4-FFF2-40B4-BE49-F238E27FC236}">
                <a16:creationId xmlns:a16="http://schemas.microsoft.com/office/drawing/2014/main" id="{2D8402D5-C6BD-4238-8367-ECF764A64069}"/>
              </a:ext>
            </a:extLst>
          </p:cNvPr>
          <p:cNvSpPr/>
          <p:nvPr/>
        </p:nvSpPr>
        <p:spPr>
          <a:xfrm>
            <a:off x="4952422" y="2180976"/>
            <a:ext cx="833477" cy="317565"/>
          </a:xfrm>
          <a:prstGeom prst="rect">
            <a:avLst/>
          </a:prstGeom>
          <a:noFill/>
          <a:ln>
            <a:solidFill>
              <a:srgbClr val="96A22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v-LV" dirty="0">
                <a:latin typeface="Verdana" panose="020B0604030504040204" pitchFamily="34" charset="0"/>
                <a:ea typeface="Verdana" panose="020B0604030504040204" pitchFamily="34" charset="0"/>
              </a:rPr>
              <a:t>2020</a:t>
            </a:r>
          </a:p>
        </p:txBody>
      </p:sp>
      <p:sp>
        <p:nvSpPr>
          <p:cNvPr id="172" name="Rectangle 171">
            <a:extLst>
              <a:ext uri="{FF2B5EF4-FFF2-40B4-BE49-F238E27FC236}">
                <a16:creationId xmlns:a16="http://schemas.microsoft.com/office/drawing/2014/main" id="{27E96F14-2B91-46BC-9FAB-F054288A58F1}"/>
              </a:ext>
            </a:extLst>
          </p:cNvPr>
          <p:cNvSpPr/>
          <p:nvPr/>
        </p:nvSpPr>
        <p:spPr>
          <a:xfrm>
            <a:off x="413740" y="2171045"/>
            <a:ext cx="833477" cy="317565"/>
          </a:xfrm>
          <a:prstGeom prst="rect">
            <a:avLst/>
          </a:prstGeom>
          <a:noFill/>
          <a:ln>
            <a:solidFill>
              <a:srgbClr val="96A22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v-LV" dirty="0">
                <a:latin typeface="Verdana" panose="020B0604030504040204" pitchFamily="34" charset="0"/>
                <a:ea typeface="Verdana" panose="020B0604030504040204" pitchFamily="34" charset="0"/>
              </a:rPr>
              <a:t>2008</a:t>
            </a:r>
          </a:p>
        </p:txBody>
      </p:sp>
      <p:sp>
        <p:nvSpPr>
          <p:cNvPr id="133" name="Rectangle 132">
            <a:extLst>
              <a:ext uri="{FF2B5EF4-FFF2-40B4-BE49-F238E27FC236}">
                <a16:creationId xmlns:a16="http://schemas.microsoft.com/office/drawing/2014/main" id="{33232768-8B6F-4087-921F-534EE6419C35}"/>
              </a:ext>
            </a:extLst>
          </p:cNvPr>
          <p:cNvSpPr/>
          <p:nvPr/>
        </p:nvSpPr>
        <p:spPr>
          <a:xfrm>
            <a:off x="5934722" y="4574095"/>
            <a:ext cx="5862474" cy="2032693"/>
          </a:xfrm>
          <a:prstGeom prst="rect">
            <a:avLst/>
          </a:prstGeom>
          <a:solidFill>
            <a:srgbClr val="D9D9D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dirty="0"/>
          </a:p>
        </p:txBody>
      </p:sp>
      <p:grpSp>
        <p:nvGrpSpPr>
          <p:cNvPr id="5" name="Group 4">
            <a:extLst>
              <a:ext uri="{FF2B5EF4-FFF2-40B4-BE49-F238E27FC236}">
                <a16:creationId xmlns:a16="http://schemas.microsoft.com/office/drawing/2014/main" id="{9C155A83-0DDE-4628-A980-33CC40C6CCE2}"/>
              </a:ext>
            </a:extLst>
          </p:cNvPr>
          <p:cNvGrpSpPr/>
          <p:nvPr/>
        </p:nvGrpSpPr>
        <p:grpSpPr>
          <a:xfrm>
            <a:off x="367744" y="4579721"/>
            <a:ext cx="5462204" cy="2032693"/>
            <a:chOff x="367744" y="4579721"/>
            <a:chExt cx="5462204" cy="2032693"/>
          </a:xfrm>
        </p:grpSpPr>
        <p:sp>
          <p:nvSpPr>
            <p:cNvPr id="154" name="Rectangle 153">
              <a:extLst>
                <a:ext uri="{FF2B5EF4-FFF2-40B4-BE49-F238E27FC236}">
                  <a16:creationId xmlns:a16="http://schemas.microsoft.com/office/drawing/2014/main" id="{8C8EAFE9-CA70-4184-A827-B9C4D2FCFDB1}"/>
                </a:ext>
              </a:extLst>
            </p:cNvPr>
            <p:cNvSpPr/>
            <p:nvPr/>
          </p:nvSpPr>
          <p:spPr>
            <a:xfrm>
              <a:off x="367744" y="4579721"/>
              <a:ext cx="5462204" cy="2032693"/>
            </a:xfrm>
            <a:prstGeom prst="rect">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dirty="0"/>
            </a:p>
          </p:txBody>
        </p:sp>
        <p:graphicFrame>
          <p:nvGraphicFramePr>
            <p:cNvPr id="155" name="Chart 154">
              <a:extLst>
                <a:ext uri="{FF2B5EF4-FFF2-40B4-BE49-F238E27FC236}">
                  <a16:creationId xmlns:a16="http://schemas.microsoft.com/office/drawing/2014/main" id="{5481866E-3856-4ED6-96B3-9BF09E4616C0}"/>
                </a:ext>
              </a:extLst>
            </p:cNvPr>
            <p:cNvGraphicFramePr>
              <a:graphicFrameLocks/>
            </p:cNvGraphicFramePr>
            <p:nvPr>
              <p:extLst>
                <p:ext uri="{D42A27DB-BD31-4B8C-83A1-F6EECF244321}">
                  <p14:modId xmlns:p14="http://schemas.microsoft.com/office/powerpoint/2010/main" val="2239272187"/>
                </p:ext>
              </p:extLst>
            </p:nvPr>
          </p:nvGraphicFramePr>
          <p:xfrm>
            <a:off x="369167" y="4591939"/>
            <a:ext cx="5381625" cy="1949181"/>
          </p:xfrm>
          <a:graphic>
            <a:graphicData uri="http://schemas.openxmlformats.org/drawingml/2006/chart">
              <c:chart xmlns:c="http://schemas.openxmlformats.org/drawingml/2006/chart" xmlns:r="http://schemas.openxmlformats.org/officeDocument/2006/relationships" r:id="rId4"/>
            </a:graphicData>
          </a:graphic>
        </p:graphicFrame>
      </p:grpSp>
      <p:graphicFrame>
        <p:nvGraphicFramePr>
          <p:cNvPr id="136" name="Chart 135">
            <a:extLst>
              <a:ext uri="{FF2B5EF4-FFF2-40B4-BE49-F238E27FC236}">
                <a16:creationId xmlns:a16="http://schemas.microsoft.com/office/drawing/2014/main" id="{8DAAABDB-93B5-40F3-A9EF-8C564B5A4A0D}"/>
              </a:ext>
            </a:extLst>
          </p:cNvPr>
          <p:cNvGraphicFramePr>
            <a:graphicFrameLocks/>
          </p:cNvGraphicFramePr>
          <p:nvPr>
            <p:extLst>
              <p:ext uri="{D42A27DB-BD31-4B8C-83A1-F6EECF244321}">
                <p14:modId xmlns:p14="http://schemas.microsoft.com/office/powerpoint/2010/main" val="827735112"/>
              </p:ext>
            </p:extLst>
          </p:nvPr>
        </p:nvGraphicFramePr>
        <p:xfrm>
          <a:off x="5887552" y="4451564"/>
          <a:ext cx="4572000" cy="2340545"/>
        </p:xfrm>
        <a:graphic>
          <a:graphicData uri="http://schemas.openxmlformats.org/drawingml/2006/chart">
            <c:chart xmlns:c="http://schemas.openxmlformats.org/drawingml/2006/chart" xmlns:r="http://schemas.openxmlformats.org/officeDocument/2006/relationships" r:id="rId5"/>
          </a:graphicData>
        </a:graphic>
      </p:graphicFrame>
      <p:sp>
        <p:nvSpPr>
          <p:cNvPr id="141" name="Rectangle 140">
            <a:extLst>
              <a:ext uri="{FF2B5EF4-FFF2-40B4-BE49-F238E27FC236}">
                <a16:creationId xmlns:a16="http://schemas.microsoft.com/office/drawing/2014/main" id="{AD82E081-62A9-42AC-8766-DF9DBB1E8E54}"/>
              </a:ext>
            </a:extLst>
          </p:cNvPr>
          <p:cNvSpPr/>
          <p:nvPr/>
        </p:nvSpPr>
        <p:spPr>
          <a:xfrm>
            <a:off x="413740" y="4617717"/>
            <a:ext cx="833477" cy="317565"/>
          </a:xfrm>
          <a:prstGeom prst="rect">
            <a:avLst/>
          </a:prstGeom>
          <a:noFill/>
          <a:ln>
            <a:solidFill>
              <a:srgbClr val="96A22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v-LV" dirty="0">
                <a:latin typeface="Verdana" panose="020B0604030504040204" pitchFamily="34" charset="0"/>
                <a:ea typeface="Verdana" panose="020B0604030504040204" pitchFamily="34" charset="0"/>
              </a:rPr>
              <a:t>2008</a:t>
            </a:r>
          </a:p>
        </p:txBody>
      </p:sp>
      <p:sp>
        <p:nvSpPr>
          <p:cNvPr id="142" name="Rectangle 141">
            <a:extLst>
              <a:ext uri="{FF2B5EF4-FFF2-40B4-BE49-F238E27FC236}">
                <a16:creationId xmlns:a16="http://schemas.microsoft.com/office/drawing/2014/main" id="{C8B29E23-562A-48FB-BBF5-81E029C1A728}"/>
              </a:ext>
            </a:extLst>
          </p:cNvPr>
          <p:cNvSpPr/>
          <p:nvPr/>
        </p:nvSpPr>
        <p:spPr>
          <a:xfrm>
            <a:off x="4934051" y="4635393"/>
            <a:ext cx="833477" cy="317565"/>
          </a:xfrm>
          <a:prstGeom prst="rect">
            <a:avLst/>
          </a:prstGeom>
          <a:noFill/>
          <a:ln>
            <a:solidFill>
              <a:srgbClr val="96A22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v-LV" dirty="0">
                <a:latin typeface="Verdana" panose="020B0604030504040204" pitchFamily="34" charset="0"/>
                <a:ea typeface="Verdana" panose="020B0604030504040204" pitchFamily="34" charset="0"/>
              </a:rPr>
              <a:t>2020</a:t>
            </a:r>
          </a:p>
        </p:txBody>
      </p:sp>
      <p:sp>
        <p:nvSpPr>
          <p:cNvPr id="144" name="Rectangle 143">
            <a:extLst>
              <a:ext uri="{FF2B5EF4-FFF2-40B4-BE49-F238E27FC236}">
                <a16:creationId xmlns:a16="http://schemas.microsoft.com/office/drawing/2014/main" id="{55E354D7-D5EA-4755-9D00-B5EA75AB8B8F}"/>
              </a:ext>
            </a:extLst>
          </p:cNvPr>
          <p:cNvSpPr/>
          <p:nvPr/>
        </p:nvSpPr>
        <p:spPr>
          <a:xfrm>
            <a:off x="5968622" y="4637623"/>
            <a:ext cx="810575" cy="313211"/>
          </a:xfrm>
          <a:prstGeom prst="rect">
            <a:avLst/>
          </a:prstGeom>
          <a:solidFill>
            <a:schemeClr val="bg2">
              <a:lumMod val="90000"/>
            </a:schemeClr>
          </a:solidFill>
          <a:ln>
            <a:solidFill>
              <a:srgbClr val="59595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v-LV" dirty="0">
                <a:solidFill>
                  <a:schemeClr val="bg2">
                    <a:lumMod val="25000"/>
                  </a:schemeClr>
                </a:solidFill>
                <a:latin typeface="Verdana" panose="020B0604030504040204" pitchFamily="34" charset="0"/>
                <a:ea typeface="Verdana" panose="020B0604030504040204" pitchFamily="34" charset="0"/>
              </a:rPr>
              <a:t>2008</a:t>
            </a:r>
          </a:p>
        </p:txBody>
      </p:sp>
      <p:sp>
        <p:nvSpPr>
          <p:cNvPr id="145" name="Rectangle 144">
            <a:extLst>
              <a:ext uri="{FF2B5EF4-FFF2-40B4-BE49-F238E27FC236}">
                <a16:creationId xmlns:a16="http://schemas.microsoft.com/office/drawing/2014/main" id="{880E50A8-AA9D-44A0-8C54-5BA3BB4846B7}"/>
              </a:ext>
            </a:extLst>
          </p:cNvPr>
          <p:cNvSpPr/>
          <p:nvPr/>
        </p:nvSpPr>
        <p:spPr>
          <a:xfrm>
            <a:off x="10922496" y="4612618"/>
            <a:ext cx="810575" cy="313211"/>
          </a:xfrm>
          <a:prstGeom prst="rect">
            <a:avLst/>
          </a:prstGeom>
          <a:solidFill>
            <a:schemeClr val="bg2">
              <a:lumMod val="90000"/>
            </a:schemeClr>
          </a:solidFill>
          <a:ln>
            <a:solidFill>
              <a:srgbClr val="59595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v-LV" dirty="0">
                <a:solidFill>
                  <a:srgbClr val="3B3838"/>
                </a:solidFill>
                <a:latin typeface="Verdana" panose="020B0604030504040204" pitchFamily="34" charset="0"/>
                <a:ea typeface="Verdana" panose="020B0604030504040204" pitchFamily="34" charset="0"/>
              </a:rPr>
              <a:t>2020</a:t>
            </a:r>
          </a:p>
        </p:txBody>
      </p:sp>
      <p:graphicFrame>
        <p:nvGraphicFramePr>
          <p:cNvPr id="13" name="Table 12">
            <a:extLst>
              <a:ext uri="{FF2B5EF4-FFF2-40B4-BE49-F238E27FC236}">
                <a16:creationId xmlns:a16="http://schemas.microsoft.com/office/drawing/2014/main" id="{B8AD4014-573F-4210-9946-3E76236B0168}"/>
              </a:ext>
            </a:extLst>
          </p:cNvPr>
          <p:cNvGraphicFramePr>
            <a:graphicFrameLocks noGrp="1"/>
          </p:cNvGraphicFramePr>
          <p:nvPr>
            <p:extLst>
              <p:ext uri="{D42A27DB-BD31-4B8C-83A1-F6EECF244321}">
                <p14:modId xmlns:p14="http://schemas.microsoft.com/office/powerpoint/2010/main" val="3973369297"/>
              </p:ext>
            </p:extLst>
          </p:nvPr>
        </p:nvGraphicFramePr>
        <p:xfrm>
          <a:off x="1963790" y="5123716"/>
          <a:ext cx="2246260" cy="1030605"/>
        </p:xfrm>
        <a:graphic>
          <a:graphicData uri="http://schemas.openxmlformats.org/drawingml/2006/table">
            <a:tbl>
              <a:tblPr>
                <a:tableStyleId>{9D7B26C5-4107-4FEC-AEDC-1716B250A1EF}</a:tableStyleId>
              </a:tblPr>
              <a:tblGrid>
                <a:gridCol w="2246260">
                  <a:extLst>
                    <a:ext uri="{9D8B030D-6E8A-4147-A177-3AD203B41FA5}">
                      <a16:colId xmlns:a16="http://schemas.microsoft.com/office/drawing/2014/main" val="3409685227"/>
                    </a:ext>
                  </a:extLst>
                </a:gridCol>
              </a:tblGrid>
              <a:tr h="190500">
                <a:tc>
                  <a:txBody>
                    <a:bodyPr/>
                    <a:lstStyle/>
                    <a:p>
                      <a:pPr algn="ctr" fontAlgn="b"/>
                      <a:r>
                        <a:rPr lang="lv-LV" sz="1400" u="none" strike="noStrike" dirty="0">
                          <a:solidFill>
                            <a:schemeClr val="accent2"/>
                          </a:solidFill>
                          <a:effectLst/>
                          <a:latin typeface="Verdana" panose="020B0604030504040204" pitchFamily="34" charset="0"/>
                          <a:ea typeface="Verdana" panose="020B0604030504040204" pitchFamily="34" charset="0"/>
                        </a:rPr>
                        <a:t>līdz 6 mēnešiem</a:t>
                      </a:r>
                      <a:endParaRPr lang="lv-LV" sz="1400" b="1" i="0" u="none" strike="noStrike" dirty="0">
                        <a:solidFill>
                          <a:schemeClr val="accent2"/>
                        </a:solidFill>
                        <a:effectLst/>
                        <a:latin typeface="Verdana" panose="020B0604030504040204" pitchFamily="34" charset="0"/>
                        <a:ea typeface="Verdana" panose="020B0604030504040204" pitchFamily="34" charset="0"/>
                      </a:endParaRP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021188244"/>
                  </a:ext>
                </a:extLst>
              </a:tr>
              <a:tr h="190500">
                <a:tc>
                  <a:txBody>
                    <a:bodyPr/>
                    <a:lstStyle/>
                    <a:p>
                      <a:pPr algn="ctr" fontAlgn="b"/>
                      <a:r>
                        <a:rPr lang="lv-LV" sz="1400" u="none" strike="noStrike" dirty="0">
                          <a:solidFill>
                            <a:schemeClr val="bg1"/>
                          </a:solidFill>
                          <a:effectLst/>
                          <a:latin typeface="Verdana" panose="020B0604030504040204" pitchFamily="34" charset="0"/>
                          <a:ea typeface="Verdana" panose="020B0604030504040204" pitchFamily="34" charset="0"/>
                        </a:rPr>
                        <a:t>no 6 līdz 12 mēnešiem</a:t>
                      </a:r>
                      <a:endParaRPr lang="lv-LV" sz="1400" b="1" i="0" u="none" strike="noStrike" dirty="0">
                        <a:solidFill>
                          <a:schemeClr val="bg1"/>
                        </a:solidFill>
                        <a:effectLst/>
                        <a:latin typeface="Verdana" panose="020B0604030504040204" pitchFamily="34" charset="0"/>
                        <a:ea typeface="Verdana" panose="020B0604030504040204" pitchFamily="34" charset="0"/>
                      </a:endParaRP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8691135"/>
                  </a:ext>
                </a:extLst>
              </a:tr>
              <a:tr h="190500">
                <a:tc>
                  <a:txBody>
                    <a:bodyPr/>
                    <a:lstStyle/>
                    <a:p>
                      <a:pPr algn="ctr" fontAlgn="b"/>
                      <a:r>
                        <a:rPr lang="es-ES" sz="1400" u="none" strike="noStrike" dirty="0">
                          <a:solidFill>
                            <a:schemeClr val="bg1"/>
                          </a:solidFill>
                          <a:effectLst/>
                          <a:latin typeface="Verdana" panose="020B0604030504040204" pitchFamily="34" charset="0"/>
                          <a:ea typeface="Verdana" panose="020B0604030504040204" pitchFamily="34" charset="0"/>
                        </a:rPr>
                        <a:t>no 1 </a:t>
                      </a:r>
                      <a:r>
                        <a:rPr lang="es-ES" sz="1400" u="none" strike="noStrike" dirty="0" err="1">
                          <a:solidFill>
                            <a:schemeClr val="bg1"/>
                          </a:solidFill>
                          <a:effectLst/>
                          <a:latin typeface="Verdana" panose="020B0604030504040204" pitchFamily="34" charset="0"/>
                          <a:ea typeface="Verdana" panose="020B0604030504040204" pitchFamily="34" charset="0"/>
                        </a:rPr>
                        <a:t>līdz</a:t>
                      </a:r>
                      <a:r>
                        <a:rPr lang="es-ES" sz="1400" u="none" strike="noStrike" dirty="0">
                          <a:solidFill>
                            <a:schemeClr val="bg1"/>
                          </a:solidFill>
                          <a:effectLst/>
                          <a:latin typeface="Verdana" panose="020B0604030504040204" pitchFamily="34" charset="0"/>
                          <a:ea typeface="Verdana" panose="020B0604030504040204" pitchFamily="34" charset="0"/>
                        </a:rPr>
                        <a:t> 3 </a:t>
                      </a:r>
                      <a:r>
                        <a:rPr lang="es-ES" sz="1400" u="none" strike="noStrike" dirty="0" err="1">
                          <a:solidFill>
                            <a:schemeClr val="bg1"/>
                          </a:solidFill>
                          <a:effectLst/>
                          <a:latin typeface="Verdana" panose="020B0604030504040204" pitchFamily="34" charset="0"/>
                          <a:ea typeface="Verdana" panose="020B0604030504040204" pitchFamily="34" charset="0"/>
                        </a:rPr>
                        <a:t>gadiem</a:t>
                      </a:r>
                      <a:endParaRPr lang="es-ES" sz="1400" b="1" i="0" u="none" strike="noStrike" dirty="0">
                        <a:solidFill>
                          <a:schemeClr val="bg1"/>
                        </a:solidFill>
                        <a:effectLst/>
                        <a:latin typeface="Verdana" panose="020B0604030504040204" pitchFamily="34" charset="0"/>
                        <a:ea typeface="Verdana" panose="020B0604030504040204" pitchFamily="34" charset="0"/>
                      </a:endParaRP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2680211211"/>
                  </a:ext>
                </a:extLst>
              </a:tr>
              <a:tr h="361950">
                <a:tc>
                  <a:txBody>
                    <a:bodyPr/>
                    <a:lstStyle/>
                    <a:p>
                      <a:pPr algn="ctr" fontAlgn="b"/>
                      <a:r>
                        <a:rPr lang="lv-LV" sz="1400" u="none" strike="noStrike" dirty="0">
                          <a:solidFill>
                            <a:schemeClr val="bg1"/>
                          </a:solidFill>
                          <a:effectLst/>
                          <a:latin typeface="Verdana" panose="020B0604030504040204" pitchFamily="34" charset="0"/>
                          <a:ea typeface="Verdana" panose="020B0604030504040204" pitchFamily="34" charset="0"/>
                        </a:rPr>
                        <a:t>3 gadi un vairāk</a:t>
                      </a:r>
                      <a:endParaRPr lang="lv-LV" sz="1400" b="1" i="0" u="none" strike="noStrike" dirty="0">
                        <a:solidFill>
                          <a:schemeClr val="bg1"/>
                        </a:solidFill>
                        <a:effectLst/>
                        <a:latin typeface="Verdana" panose="020B0604030504040204" pitchFamily="34" charset="0"/>
                        <a:ea typeface="Verdana" panose="020B0604030504040204" pitchFamily="34" charset="0"/>
                      </a:endParaRP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912287453"/>
                  </a:ext>
                </a:extLst>
              </a:tr>
            </a:tbl>
          </a:graphicData>
        </a:graphic>
      </p:graphicFrame>
      <p:graphicFrame>
        <p:nvGraphicFramePr>
          <p:cNvPr id="209" name="Table 208">
            <a:extLst>
              <a:ext uri="{FF2B5EF4-FFF2-40B4-BE49-F238E27FC236}">
                <a16:creationId xmlns:a16="http://schemas.microsoft.com/office/drawing/2014/main" id="{491BC174-4181-4FF2-B2B4-76F2B283C054}"/>
              </a:ext>
            </a:extLst>
          </p:cNvPr>
          <p:cNvGraphicFramePr>
            <a:graphicFrameLocks noGrp="1"/>
          </p:cNvGraphicFramePr>
          <p:nvPr>
            <p:extLst>
              <p:ext uri="{D42A27DB-BD31-4B8C-83A1-F6EECF244321}">
                <p14:modId xmlns:p14="http://schemas.microsoft.com/office/powerpoint/2010/main" val="45812504"/>
              </p:ext>
            </p:extLst>
          </p:nvPr>
        </p:nvGraphicFramePr>
        <p:xfrm>
          <a:off x="7748201" y="5088079"/>
          <a:ext cx="2246260" cy="1030605"/>
        </p:xfrm>
        <a:graphic>
          <a:graphicData uri="http://schemas.openxmlformats.org/drawingml/2006/table">
            <a:tbl>
              <a:tblPr>
                <a:tableStyleId>{9D7B26C5-4107-4FEC-AEDC-1716B250A1EF}</a:tableStyleId>
              </a:tblPr>
              <a:tblGrid>
                <a:gridCol w="2246260">
                  <a:extLst>
                    <a:ext uri="{9D8B030D-6E8A-4147-A177-3AD203B41FA5}">
                      <a16:colId xmlns:a16="http://schemas.microsoft.com/office/drawing/2014/main" val="3409685227"/>
                    </a:ext>
                  </a:extLst>
                </a:gridCol>
              </a:tblGrid>
              <a:tr h="190500">
                <a:tc>
                  <a:txBody>
                    <a:bodyPr/>
                    <a:lstStyle/>
                    <a:p>
                      <a:pPr algn="ctr" fontAlgn="b"/>
                      <a:r>
                        <a:rPr lang="lv-LV" sz="1400" u="none" strike="noStrike" dirty="0">
                          <a:solidFill>
                            <a:srgbClr val="C00000"/>
                          </a:solidFill>
                          <a:effectLst/>
                          <a:latin typeface="Verdana" panose="020B0604030504040204" pitchFamily="34" charset="0"/>
                          <a:ea typeface="Verdana" panose="020B0604030504040204" pitchFamily="34" charset="0"/>
                        </a:rPr>
                        <a:t>līdz 6 mēnešiem</a:t>
                      </a:r>
                      <a:endParaRPr lang="lv-LV" sz="1400" b="1" i="0" u="none" strike="noStrike" dirty="0">
                        <a:solidFill>
                          <a:srgbClr val="C00000"/>
                        </a:solidFill>
                        <a:effectLst/>
                        <a:latin typeface="Verdana" panose="020B0604030504040204" pitchFamily="34" charset="0"/>
                        <a:ea typeface="Verdana" panose="020B0604030504040204" pitchFamily="34" charset="0"/>
                      </a:endParaRP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021188244"/>
                  </a:ext>
                </a:extLst>
              </a:tr>
              <a:tr h="190500">
                <a:tc>
                  <a:txBody>
                    <a:bodyPr/>
                    <a:lstStyle/>
                    <a:p>
                      <a:pPr algn="ctr" fontAlgn="b"/>
                      <a:r>
                        <a:rPr lang="lv-LV" sz="1400" u="none" strike="noStrike" dirty="0">
                          <a:solidFill>
                            <a:srgbClr val="262626"/>
                          </a:solidFill>
                          <a:effectLst/>
                          <a:latin typeface="Verdana" panose="020B0604030504040204" pitchFamily="34" charset="0"/>
                          <a:ea typeface="Verdana" panose="020B0604030504040204" pitchFamily="34" charset="0"/>
                        </a:rPr>
                        <a:t>no 6 līdz 12 mēnešiem</a:t>
                      </a:r>
                      <a:endParaRPr lang="lv-LV" sz="1400" b="1" i="0" u="none" strike="noStrike" dirty="0">
                        <a:solidFill>
                          <a:srgbClr val="262626"/>
                        </a:solidFill>
                        <a:effectLst/>
                        <a:latin typeface="Verdana" panose="020B0604030504040204" pitchFamily="34" charset="0"/>
                        <a:ea typeface="Verdana" panose="020B0604030504040204" pitchFamily="34" charset="0"/>
                      </a:endParaRP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8691135"/>
                  </a:ext>
                </a:extLst>
              </a:tr>
              <a:tr h="190500">
                <a:tc>
                  <a:txBody>
                    <a:bodyPr/>
                    <a:lstStyle/>
                    <a:p>
                      <a:pPr algn="ctr" fontAlgn="b"/>
                      <a:r>
                        <a:rPr lang="es-ES" sz="1400" u="none" strike="noStrike" dirty="0">
                          <a:solidFill>
                            <a:srgbClr val="262626"/>
                          </a:solidFill>
                          <a:effectLst/>
                          <a:latin typeface="Verdana" panose="020B0604030504040204" pitchFamily="34" charset="0"/>
                          <a:ea typeface="Verdana" panose="020B0604030504040204" pitchFamily="34" charset="0"/>
                        </a:rPr>
                        <a:t>no 1 </a:t>
                      </a:r>
                      <a:r>
                        <a:rPr lang="es-ES" sz="1400" u="none" strike="noStrike" dirty="0" err="1">
                          <a:solidFill>
                            <a:srgbClr val="262626"/>
                          </a:solidFill>
                          <a:effectLst/>
                          <a:latin typeface="Verdana" panose="020B0604030504040204" pitchFamily="34" charset="0"/>
                          <a:ea typeface="Verdana" panose="020B0604030504040204" pitchFamily="34" charset="0"/>
                        </a:rPr>
                        <a:t>līdz</a:t>
                      </a:r>
                      <a:r>
                        <a:rPr lang="es-ES" sz="1400" u="none" strike="noStrike" dirty="0">
                          <a:solidFill>
                            <a:srgbClr val="262626"/>
                          </a:solidFill>
                          <a:effectLst/>
                          <a:latin typeface="Verdana" panose="020B0604030504040204" pitchFamily="34" charset="0"/>
                          <a:ea typeface="Verdana" panose="020B0604030504040204" pitchFamily="34" charset="0"/>
                        </a:rPr>
                        <a:t> 3 </a:t>
                      </a:r>
                      <a:r>
                        <a:rPr lang="es-ES" sz="1400" u="none" strike="noStrike" dirty="0" err="1">
                          <a:solidFill>
                            <a:srgbClr val="262626"/>
                          </a:solidFill>
                          <a:effectLst/>
                          <a:latin typeface="Verdana" panose="020B0604030504040204" pitchFamily="34" charset="0"/>
                          <a:ea typeface="Verdana" panose="020B0604030504040204" pitchFamily="34" charset="0"/>
                        </a:rPr>
                        <a:t>gadiem</a:t>
                      </a:r>
                      <a:endParaRPr lang="es-ES" sz="1400" b="1" i="0" u="none" strike="noStrike" dirty="0">
                        <a:solidFill>
                          <a:srgbClr val="262626"/>
                        </a:solidFill>
                        <a:effectLst/>
                        <a:latin typeface="Verdana" panose="020B0604030504040204" pitchFamily="34" charset="0"/>
                        <a:ea typeface="Verdana" panose="020B0604030504040204" pitchFamily="34" charset="0"/>
                      </a:endParaRP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2680211211"/>
                  </a:ext>
                </a:extLst>
              </a:tr>
              <a:tr h="361950">
                <a:tc>
                  <a:txBody>
                    <a:bodyPr/>
                    <a:lstStyle/>
                    <a:p>
                      <a:pPr algn="ctr" fontAlgn="b"/>
                      <a:r>
                        <a:rPr lang="lv-LV" sz="1400" u="none" strike="noStrike" dirty="0">
                          <a:solidFill>
                            <a:srgbClr val="262626"/>
                          </a:solidFill>
                          <a:effectLst/>
                          <a:latin typeface="Verdana" panose="020B0604030504040204" pitchFamily="34" charset="0"/>
                          <a:ea typeface="Verdana" panose="020B0604030504040204" pitchFamily="34" charset="0"/>
                        </a:rPr>
                        <a:t>3 gadi un vairāk</a:t>
                      </a:r>
                      <a:endParaRPr lang="lv-LV" sz="1400" b="1" i="0" u="none" strike="noStrike" dirty="0">
                        <a:solidFill>
                          <a:srgbClr val="262626"/>
                        </a:solidFill>
                        <a:effectLst/>
                        <a:latin typeface="Verdana" panose="020B0604030504040204" pitchFamily="34" charset="0"/>
                        <a:ea typeface="Verdana" panose="020B0604030504040204" pitchFamily="34" charset="0"/>
                      </a:endParaRP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912287453"/>
                  </a:ext>
                </a:extLst>
              </a:tr>
            </a:tbl>
          </a:graphicData>
        </a:graphic>
      </p:graphicFrame>
      <p:sp>
        <p:nvSpPr>
          <p:cNvPr id="210" name="Rectangle 209">
            <a:extLst>
              <a:ext uri="{FF2B5EF4-FFF2-40B4-BE49-F238E27FC236}">
                <a16:creationId xmlns:a16="http://schemas.microsoft.com/office/drawing/2014/main" id="{480FFCDA-99B9-42D6-A4B7-7A21B90C0180}"/>
              </a:ext>
            </a:extLst>
          </p:cNvPr>
          <p:cNvSpPr/>
          <p:nvPr/>
        </p:nvSpPr>
        <p:spPr>
          <a:xfrm>
            <a:off x="3994940" y="5020755"/>
            <a:ext cx="1289430" cy="369332"/>
          </a:xfrm>
          <a:prstGeom prst="rect">
            <a:avLst/>
          </a:prstGeom>
        </p:spPr>
        <p:txBody>
          <a:bodyPr wrap="square">
            <a:spAutoFit/>
          </a:bodyPr>
          <a:lstStyle/>
          <a:p>
            <a:pPr algn="ctr"/>
            <a:r>
              <a:rPr lang="lv-LV" b="1" dirty="0">
                <a:solidFill>
                  <a:srgbClr val="F79646"/>
                </a:solidFill>
                <a:latin typeface="Verdana" panose="020B0604030504040204" pitchFamily="34" charset="0"/>
                <a:ea typeface="Verdana" panose="020B0604030504040204" pitchFamily="34" charset="0"/>
              </a:rPr>
              <a:t>50%</a:t>
            </a:r>
          </a:p>
        </p:txBody>
      </p:sp>
      <p:sp>
        <p:nvSpPr>
          <p:cNvPr id="211" name="Rectangle 210">
            <a:extLst>
              <a:ext uri="{FF2B5EF4-FFF2-40B4-BE49-F238E27FC236}">
                <a16:creationId xmlns:a16="http://schemas.microsoft.com/office/drawing/2014/main" id="{BC443D14-AF7B-4871-A81D-C53B369BC0DA}"/>
              </a:ext>
            </a:extLst>
          </p:cNvPr>
          <p:cNvSpPr/>
          <p:nvPr/>
        </p:nvSpPr>
        <p:spPr>
          <a:xfrm>
            <a:off x="3987135" y="5280002"/>
            <a:ext cx="1289430" cy="369332"/>
          </a:xfrm>
          <a:prstGeom prst="rect">
            <a:avLst/>
          </a:prstGeom>
        </p:spPr>
        <p:txBody>
          <a:bodyPr wrap="square">
            <a:spAutoFit/>
          </a:bodyPr>
          <a:lstStyle/>
          <a:p>
            <a:pPr algn="ctr"/>
            <a:r>
              <a:rPr lang="lv-LV" b="1" dirty="0">
                <a:solidFill>
                  <a:schemeClr val="bg1"/>
                </a:solidFill>
                <a:latin typeface="Verdana" panose="020B0604030504040204" pitchFamily="34" charset="0"/>
                <a:ea typeface="Verdana" panose="020B0604030504040204" pitchFamily="34" charset="0"/>
              </a:rPr>
              <a:t>25%</a:t>
            </a:r>
          </a:p>
        </p:txBody>
      </p:sp>
      <p:sp>
        <p:nvSpPr>
          <p:cNvPr id="212" name="Rectangle 211">
            <a:extLst>
              <a:ext uri="{FF2B5EF4-FFF2-40B4-BE49-F238E27FC236}">
                <a16:creationId xmlns:a16="http://schemas.microsoft.com/office/drawing/2014/main" id="{70ABB27B-ADF2-4142-B59D-8C4C341EC845}"/>
              </a:ext>
            </a:extLst>
          </p:cNvPr>
          <p:cNvSpPr/>
          <p:nvPr/>
        </p:nvSpPr>
        <p:spPr>
          <a:xfrm>
            <a:off x="3961199" y="5539249"/>
            <a:ext cx="1289430" cy="369332"/>
          </a:xfrm>
          <a:prstGeom prst="rect">
            <a:avLst/>
          </a:prstGeom>
        </p:spPr>
        <p:txBody>
          <a:bodyPr wrap="square">
            <a:spAutoFit/>
          </a:bodyPr>
          <a:lstStyle/>
          <a:p>
            <a:pPr algn="ctr"/>
            <a:r>
              <a:rPr lang="lv-LV" b="1" dirty="0">
                <a:solidFill>
                  <a:schemeClr val="bg1"/>
                </a:solidFill>
                <a:latin typeface="Verdana" panose="020B0604030504040204" pitchFamily="34" charset="0"/>
                <a:ea typeface="Verdana" panose="020B0604030504040204" pitchFamily="34" charset="0"/>
              </a:rPr>
              <a:t>17%</a:t>
            </a:r>
          </a:p>
        </p:txBody>
      </p:sp>
      <p:sp>
        <p:nvSpPr>
          <p:cNvPr id="213" name="Rectangle 212">
            <a:extLst>
              <a:ext uri="{FF2B5EF4-FFF2-40B4-BE49-F238E27FC236}">
                <a16:creationId xmlns:a16="http://schemas.microsoft.com/office/drawing/2014/main" id="{47B515F9-D22E-4859-A684-8D1A9D33752F}"/>
              </a:ext>
            </a:extLst>
          </p:cNvPr>
          <p:cNvSpPr/>
          <p:nvPr/>
        </p:nvSpPr>
        <p:spPr>
          <a:xfrm>
            <a:off x="3961199" y="5839998"/>
            <a:ext cx="1289430" cy="369332"/>
          </a:xfrm>
          <a:prstGeom prst="rect">
            <a:avLst/>
          </a:prstGeom>
        </p:spPr>
        <p:txBody>
          <a:bodyPr wrap="square">
            <a:spAutoFit/>
          </a:bodyPr>
          <a:lstStyle/>
          <a:p>
            <a:pPr algn="ctr"/>
            <a:r>
              <a:rPr lang="lv-LV" b="1" dirty="0">
                <a:solidFill>
                  <a:schemeClr val="bg1"/>
                </a:solidFill>
                <a:latin typeface="Verdana" panose="020B0604030504040204" pitchFamily="34" charset="0"/>
                <a:ea typeface="Verdana" panose="020B0604030504040204" pitchFamily="34" charset="0"/>
              </a:rPr>
              <a:t>18%</a:t>
            </a:r>
          </a:p>
        </p:txBody>
      </p:sp>
      <p:sp>
        <p:nvSpPr>
          <p:cNvPr id="215" name="Rectangle 214">
            <a:extLst>
              <a:ext uri="{FF2B5EF4-FFF2-40B4-BE49-F238E27FC236}">
                <a16:creationId xmlns:a16="http://schemas.microsoft.com/office/drawing/2014/main" id="{CBEF8AFC-E1EE-4BCF-B9FC-CE8964BB76F4}"/>
              </a:ext>
            </a:extLst>
          </p:cNvPr>
          <p:cNvSpPr/>
          <p:nvPr/>
        </p:nvSpPr>
        <p:spPr>
          <a:xfrm>
            <a:off x="6659037" y="4975597"/>
            <a:ext cx="1289430" cy="369332"/>
          </a:xfrm>
          <a:prstGeom prst="rect">
            <a:avLst/>
          </a:prstGeom>
        </p:spPr>
        <p:txBody>
          <a:bodyPr wrap="square">
            <a:spAutoFit/>
          </a:bodyPr>
          <a:lstStyle/>
          <a:p>
            <a:pPr algn="ctr"/>
            <a:r>
              <a:rPr lang="lv-LV" b="1" dirty="0">
                <a:solidFill>
                  <a:schemeClr val="bg2">
                    <a:lumMod val="25000"/>
                  </a:schemeClr>
                </a:solidFill>
                <a:latin typeface="Verdana" panose="020B0604030504040204" pitchFamily="34" charset="0"/>
                <a:ea typeface="Verdana" panose="020B0604030504040204" pitchFamily="34" charset="0"/>
              </a:rPr>
              <a:t>80%</a:t>
            </a:r>
          </a:p>
        </p:txBody>
      </p:sp>
      <p:sp>
        <p:nvSpPr>
          <p:cNvPr id="216" name="Rectangle 215">
            <a:extLst>
              <a:ext uri="{FF2B5EF4-FFF2-40B4-BE49-F238E27FC236}">
                <a16:creationId xmlns:a16="http://schemas.microsoft.com/office/drawing/2014/main" id="{2119EFA7-163D-49CC-820B-A2AF6154D20C}"/>
              </a:ext>
            </a:extLst>
          </p:cNvPr>
          <p:cNvSpPr/>
          <p:nvPr/>
        </p:nvSpPr>
        <p:spPr>
          <a:xfrm>
            <a:off x="6676818" y="5257378"/>
            <a:ext cx="1289430" cy="369332"/>
          </a:xfrm>
          <a:prstGeom prst="rect">
            <a:avLst/>
          </a:prstGeom>
        </p:spPr>
        <p:txBody>
          <a:bodyPr wrap="square">
            <a:spAutoFit/>
          </a:bodyPr>
          <a:lstStyle/>
          <a:p>
            <a:pPr algn="ctr"/>
            <a:r>
              <a:rPr lang="lv-LV" b="1" dirty="0">
                <a:solidFill>
                  <a:schemeClr val="bg2">
                    <a:lumMod val="25000"/>
                  </a:schemeClr>
                </a:solidFill>
                <a:latin typeface="Verdana" panose="020B0604030504040204" pitchFamily="34" charset="0"/>
                <a:ea typeface="Verdana" panose="020B0604030504040204" pitchFamily="34" charset="0"/>
              </a:rPr>
              <a:t>17%</a:t>
            </a:r>
          </a:p>
        </p:txBody>
      </p:sp>
      <p:sp>
        <p:nvSpPr>
          <p:cNvPr id="217" name="Rectangle 216">
            <a:extLst>
              <a:ext uri="{FF2B5EF4-FFF2-40B4-BE49-F238E27FC236}">
                <a16:creationId xmlns:a16="http://schemas.microsoft.com/office/drawing/2014/main" id="{84E9779C-BE3F-4FCC-89AB-1F867701F2D3}"/>
              </a:ext>
            </a:extLst>
          </p:cNvPr>
          <p:cNvSpPr/>
          <p:nvPr/>
        </p:nvSpPr>
        <p:spPr>
          <a:xfrm>
            <a:off x="6695137" y="5486803"/>
            <a:ext cx="1289430" cy="369332"/>
          </a:xfrm>
          <a:prstGeom prst="rect">
            <a:avLst/>
          </a:prstGeom>
        </p:spPr>
        <p:txBody>
          <a:bodyPr wrap="square">
            <a:spAutoFit/>
          </a:bodyPr>
          <a:lstStyle/>
          <a:p>
            <a:pPr algn="ctr"/>
            <a:r>
              <a:rPr lang="lv-LV" b="1" dirty="0">
                <a:solidFill>
                  <a:schemeClr val="bg2">
                    <a:lumMod val="25000"/>
                  </a:schemeClr>
                </a:solidFill>
                <a:latin typeface="Verdana" panose="020B0604030504040204" pitchFamily="34" charset="0"/>
                <a:ea typeface="Verdana" panose="020B0604030504040204" pitchFamily="34" charset="0"/>
              </a:rPr>
              <a:t>3%</a:t>
            </a:r>
          </a:p>
        </p:txBody>
      </p:sp>
      <p:sp>
        <p:nvSpPr>
          <p:cNvPr id="218" name="Rectangle 217">
            <a:extLst>
              <a:ext uri="{FF2B5EF4-FFF2-40B4-BE49-F238E27FC236}">
                <a16:creationId xmlns:a16="http://schemas.microsoft.com/office/drawing/2014/main" id="{4CA0AA84-DAF3-4DB6-B462-B43CDBC98797}"/>
              </a:ext>
            </a:extLst>
          </p:cNvPr>
          <p:cNvSpPr/>
          <p:nvPr/>
        </p:nvSpPr>
        <p:spPr>
          <a:xfrm>
            <a:off x="6702925" y="5780580"/>
            <a:ext cx="1289430" cy="369332"/>
          </a:xfrm>
          <a:prstGeom prst="rect">
            <a:avLst/>
          </a:prstGeom>
        </p:spPr>
        <p:txBody>
          <a:bodyPr wrap="square">
            <a:spAutoFit/>
          </a:bodyPr>
          <a:lstStyle/>
          <a:p>
            <a:pPr algn="ctr"/>
            <a:r>
              <a:rPr lang="lv-LV" b="1" dirty="0">
                <a:solidFill>
                  <a:schemeClr val="bg2">
                    <a:lumMod val="25000"/>
                  </a:schemeClr>
                </a:solidFill>
                <a:latin typeface="Verdana" panose="020B0604030504040204" pitchFamily="34" charset="0"/>
                <a:ea typeface="Verdana" panose="020B0604030504040204" pitchFamily="34" charset="0"/>
              </a:rPr>
              <a:t>0,1%</a:t>
            </a:r>
          </a:p>
        </p:txBody>
      </p:sp>
      <p:sp>
        <p:nvSpPr>
          <p:cNvPr id="219" name="Rectangle 218">
            <a:extLst>
              <a:ext uri="{FF2B5EF4-FFF2-40B4-BE49-F238E27FC236}">
                <a16:creationId xmlns:a16="http://schemas.microsoft.com/office/drawing/2014/main" id="{9FC39BFF-C5EA-40C6-AFA9-6A7F55D6A38F}"/>
              </a:ext>
            </a:extLst>
          </p:cNvPr>
          <p:cNvSpPr/>
          <p:nvPr/>
        </p:nvSpPr>
        <p:spPr>
          <a:xfrm>
            <a:off x="9784257" y="4993450"/>
            <a:ext cx="1289430" cy="369332"/>
          </a:xfrm>
          <a:prstGeom prst="rect">
            <a:avLst/>
          </a:prstGeom>
        </p:spPr>
        <p:txBody>
          <a:bodyPr wrap="square">
            <a:spAutoFit/>
          </a:bodyPr>
          <a:lstStyle/>
          <a:p>
            <a:pPr algn="ctr"/>
            <a:r>
              <a:rPr lang="lv-LV" b="1" dirty="0">
                <a:solidFill>
                  <a:srgbClr val="C00000"/>
                </a:solidFill>
                <a:latin typeface="Verdana" panose="020B0604030504040204" pitchFamily="34" charset="0"/>
                <a:ea typeface="Verdana" panose="020B0604030504040204" pitchFamily="34" charset="0"/>
              </a:rPr>
              <a:t>57%</a:t>
            </a:r>
          </a:p>
        </p:txBody>
      </p:sp>
      <p:sp>
        <p:nvSpPr>
          <p:cNvPr id="220" name="Rectangle 219">
            <a:extLst>
              <a:ext uri="{FF2B5EF4-FFF2-40B4-BE49-F238E27FC236}">
                <a16:creationId xmlns:a16="http://schemas.microsoft.com/office/drawing/2014/main" id="{3094AEFE-E810-4CDA-8708-E0535456E72D}"/>
              </a:ext>
            </a:extLst>
          </p:cNvPr>
          <p:cNvSpPr/>
          <p:nvPr/>
        </p:nvSpPr>
        <p:spPr>
          <a:xfrm>
            <a:off x="9801611" y="5244746"/>
            <a:ext cx="1289430" cy="369332"/>
          </a:xfrm>
          <a:prstGeom prst="rect">
            <a:avLst/>
          </a:prstGeom>
        </p:spPr>
        <p:txBody>
          <a:bodyPr wrap="square">
            <a:spAutoFit/>
          </a:bodyPr>
          <a:lstStyle/>
          <a:p>
            <a:pPr algn="ctr"/>
            <a:r>
              <a:rPr lang="lv-LV" b="1" dirty="0">
                <a:solidFill>
                  <a:schemeClr val="bg2">
                    <a:lumMod val="25000"/>
                  </a:schemeClr>
                </a:solidFill>
                <a:latin typeface="Verdana" panose="020B0604030504040204" pitchFamily="34" charset="0"/>
                <a:ea typeface="Verdana" panose="020B0604030504040204" pitchFamily="34" charset="0"/>
              </a:rPr>
              <a:t>29%</a:t>
            </a:r>
          </a:p>
        </p:txBody>
      </p:sp>
      <p:sp>
        <p:nvSpPr>
          <p:cNvPr id="221" name="Rectangle 220">
            <a:extLst>
              <a:ext uri="{FF2B5EF4-FFF2-40B4-BE49-F238E27FC236}">
                <a16:creationId xmlns:a16="http://schemas.microsoft.com/office/drawing/2014/main" id="{C3BFEC57-B196-4374-8026-13D8665F0CA1}"/>
              </a:ext>
            </a:extLst>
          </p:cNvPr>
          <p:cNvSpPr/>
          <p:nvPr/>
        </p:nvSpPr>
        <p:spPr>
          <a:xfrm>
            <a:off x="9793068" y="5463562"/>
            <a:ext cx="1289430" cy="369332"/>
          </a:xfrm>
          <a:prstGeom prst="rect">
            <a:avLst/>
          </a:prstGeom>
        </p:spPr>
        <p:txBody>
          <a:bodyPr wrap="square">
            <a:spAutoFit/>
          </a:bodyPr>
          <a:lstStyle/>
          <a:p>
            <a:pPr algn="ctr"/>
            <a:r>
              <a:rPr lang="lv-LV" b="1" dirty="0">
                <a:solidFill>
                  <a:schemeClr val="bg2">
                    <a:lumMod val="25000"/>
                  </a:schemeClr>
                </a:solidFill>
                <a:latin typeface="Verdana" panose="020B0604030504040204" pitchFamily="34" charset="0"/>
                <a:ea typeface="Verdana" panose="020B0604030504040204" pitchFamily="34" charset="0"/>
              </a:rPr>
              <a:t>12%</a:t>
            </a:r>
          </a:p>
        </p:txBody>
      </p:sp>
      <p:sp>
        <p:nvSpPr>
          <p:cNvPr id="222" name="Rectangle 221">
            <a:extLst>
              <a:ext uri="{FF2B5EF4-FFF2-40B4-BE49-F238E27FC236}">
                <a16:creationId xmlns:a16="http://schemas.microsoft.com/office/drawing/2014/main" id="{05B8948B-C0CD-4119-8485-D0BF6FAC5260}"/>
              </a:ext>
            </a:extLst>
          </p:cNvPr>
          <p:cNvSpPr/>
          <p:nvPr/>
        </p:nvSpPr>
        <p:spPr>
          <a:xfrm>
            <a:off x="9868427" y="5780503"/>
            <a:ext cx="1289430" cy="369332"/>
          </a:xfrm>
          <a:prstGeom prst="rect">
            <a:avLst/>
          </a:prstGeom>
        </p:spPr>
        <p:txBody>
          <a:bodyPr wrap="square">
            <a:spAutoFit/>
          </a:bodyPr>
          <a:lstStyle/>
          <a:p>
            <a:pPr algn="ctr"/>
            <a:r>
              <a:rPr lang="lv-LV" b="1" dirty="0">
                <a:solidFill>
                  <a:schemeClr val="bg2">
                    <a:lumMod val="25000"/>
                  </a:schemeClr>
                </a:solidFill>
                <a:latin typeface="Verdana" panose="020B0604030504040204" pitchFamily="34" charset="0"/>
                <a:ea typeface="Verdana" panose="020B0604030504040204" pitchFamily="34" charset="0"/>
              </a:rPr>
              <a:t>1%</a:t>
            </a:r>
          </a:p>
        </p:txBody>
      </p:sp>
      <p:sp>
        <p:nvSpPr>
          <p:cNvPr id="223" name="Rectangle 222">
            <a:extLst>
              <a:ext uri="{FF2B5EF4-FFF2-40B4-BE49-F238E27FC236}">
                <a16:creationId xmlns:a16="http://schemas.microsoft.com/office/drawing/2014/main" id="{FBE5B19E-BA92-47BF-838E-A7AA1716833A}"/>
              </a:ext>
            </a:extLst>
          </p:cNvPr>
          <p:cNvSpPr/>
          <p:nvPr/>
        </p:nvSpPr>
        <p:spPr>
          <a:xfrm>
            <a:off x="948027" y="5011843"/>
            <a:ext cx="1289430" cy="369332"/>
          </a:xfrm>
          <a:prstGeom prst="rect">
            <a:avLst/>
          </a:prstGeom>
        </p:spPr>
        <p:txBody>
          <a:bodyPr wrap="square">
            <a:spAutoFit/>
          </a:bodyPr>
          <a:lstStyle/>
          <a:p>
            <a:pPr algn="ctr"/>
            <a:r>
              <a:rPr lang="lv-LV" b="1" dirty="0">
                <a:solidFill>
                  <a:schemeClr val="bg1"/>
                </a:solidFill>
                <a:latin typeface="Verdana" panose="020B0604030504040204" pitchFamily="34" charset="0"/>
                <a:ea typeface="Verdana" panose="020B0604030504040204" pitchFamily="34" charset="0"/>
              </a:rPr>
              <a:t>72%</a:t>
            </a:r>
          </a:p>
        </p:txBody>
      </p:sp>
      <p:sp>
        <p:nvSpPr>
          <p:cNvPr id="224" name="Rectangle 223">
            <a:extLst>
              <a:ext uri="{FF2B5EF4-FFF2-40B4-BE49-F238E27FC236}">
                <a16:creationId xmlns:a16="http://schemas.microsoft.com/office/drawing/2014/main" id="{D88EA2FB-4C30-470B-94E1-1067394A1FCD}"/>
              </a:ext>
            </a:extLst>
          </p:cNvPr>
          <p:cNvSpPr/>
          <p:nvPr/>
        </p:nvSpPr>
        <p:spPr>
          <a:xfrm>
            <a:off x="956918" y="5280002"/>
            <a:ext cx="1289430" cy="369332"/>
          </a:xfrm>
          <a:prstGeom prst="rect">
            <a:avLst/>
          </a:prstGeom>
        </p:spPr>
        <p:txBody>
          <a:bodyPr wrap="square">
            <a:spAutoFit/>
          </a:bodyPr>
          <a:lstStyle/>
          <a:p>
            <a:pPr algn="ctr"/>
            <a:r>
              <a:rPr lang="lv-LV" b="1" dirty="0">
                <a:solidFill>
                  <a:schemeClr val="bg1"/>
                </a:solidFill>
                <a:latin typeface="Verdana" panose="020B0604030504040204" pitchFamily="34" charset="0"/>
                <a:ea typeface="Verdana" panose="020B0604030504040204" pitchFamily="34" charset="0"/>
              </a:rPr>
              <a:t>17%</a:t>
            </a:r>
          </a:p>
        </p:txBody>
      </p:sp>
      <p:sp>
        <p:nvSpPr>
          <p:cNvPr id="225" name="Rectangle 224">
            <a:extLst>
              <a:ext uri="{FF2B5EF4-FFF2-40B4-BE49-F238E27FC236}">
                <a16:creationId xmlns:a16="http://schemas.microsoft.com/office/drawing/2014/main" id="{3DB24436-BF62-471B-96CF-91044E6484DD}"/>
              </a:ext>
            </a:extLst>
          </p:cNvPr>
          <p:cNvSpPr/>
          <p:nvPr/>
        </p:nvSpPr>
        <p:spPr>
          <a:xfrm>
            <a:off x="965286" y="5524810"/>
            <a:ext cx="1289430" cy="369332"/>
          </a:xfrm>
          <a:prstGeom prst="rect">
            <a:avLst/>
          </a:prstGeom>
        </p:spPr>
        <p:txBody>
          <a:bodyPr wrap="square">
            <a:spAutoFit/>
          </a:bodyPr>
          <a:lstStyle/>
          <a:p>
            <a:pPr algn="ctr"/>
            <a:r>
              <a:rPr lang="lv-LV" b="1" dirty="0">
                <a:solidFill>
                  <a:schemeClr val="bg1"/>
                </a:solidFill>
                <a:latin typeface="Verdana" panose="020B0604030504040204" pitchFamily="34" charset="0"/>
                <a:ea typeface="Verdana" panose="020B0604030504040204" pitchFamily="34" charset="0"/>
              </a:rPr>
              <a:t>8%</a:t>
            </a:r>
          </a:p>
        </p:txBody>
      </p:sp>
      <p:sp>
        <p:nvSpPr>
          <p:cNvPr id="226" name="Rectangle 225">
            <a:extLst>
              <a:ext uri="{FF2B5EF4-FFF2-40B4-BE49-F238E27FC236}">
                <a16:creationId xmlns:a16="http://schemas.microsoft.com/office/drawing/2014/main" id="{6779D204-EA2C-48E6-ADC3-0330CFD935D9}"/>
              </a:ext>
            </a:extLst>
          </p:cNvPr>
          <p:cNvSpPr/>
          <p:nvPr/>
        </p:nvSpPr>
        <p:spPr>
          <a:xfrm>
            <a:off x="976577" y="5820636"/>
            <a:ext cx="1289430" cy="369332"/>
          </a:xfrm>
          <a:prstGeom prst="rect">
            <a:avLst/>
          </a:prstGeom>
        </p:spPr>
        <p:txBody>
          <a:bodyPr wrap="square">
            <a:spAutoFit/>
          </a:bodyPr>
          <a:lstStyle/>
          <a:p>
            <a:pPr algn="ctr"/>
            <a:r>
              <a:rPr lang="lv-LV" b="1" dirty="0">
                <a:solidFill>
                  <a:schemeClr val="bg1"/>
                </a:solidFill>
                <a:latin typeface="Verdana" panose="020B0604030504040204" pitchFamily="34" charset="0"/>
                <a:ea typeface="Verdana" panose="020B0604030504040204" pitchFamily="34" charset="0"/>
              </a:rPr>
              <a:t>3%</a:t>
            </a:r>
          </a:p>
        </p:txBody>
      </p:sp>
      <p:sp>
        <p:nvSpPr>
          <p:cNvPr id="64" name="Slide Number Placeholder 5">
            <a:extLst>
              <a:ext uri="{FF2B5EF4-FFF2-40B4-BE49-F238E27FC236}">
                <a16:creationId xmlns:a16="http://schemas.microsoft.com/office/drawing/2014/main" id="{593B71D1-309F-4836-9C5C-8393C9E7CE08}"/>
              </a:ext>
            </a:extLst>
          </p:cNvPr>
          <p:cNvSpPr txBox="1">
            <a:spLocks/>
          </p:cNvSpPr>
          <p:nvPr/>
        </p:nvSpPr>
        <p:spPr bwMode="auto">
          <a:xfrm>
            <a:off x="11379200" y="6324600"/>
            <a:ext cx="406400" cy="3048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defPPr>
              <a:defRPr lang="lv-LV"/>
            </a:defPPr>
            <a:lvl1pPr marL="0" algn="l" defTabSz="914400" rtl="0" eaLnBrk="1" latinLnBrk="0" hangingPunct="1">
              <a:defRPr sz="1700" kern="1200">
                <a:solidFill>
                  <a:schemeClr val="tx1"/>
                </a:solidFill>
                <a:latin typeface="Times New Roman" panose="02020603050405020304" pitchFamily="18" charset="0"/>
                <a:ea typeface="ＭＳ Ｐゴシック" panose="020B0600070205080204" pitchFamily="34" charset="-128"/>
                <a:cs typeface="+mn-cs"/>
              </a:defRPr>
            </a:lvl1pPr>
            <a:lvl2pPr marL="742950" indent="-285750" algn="l" defTabSz="914400" rtl="0" eaLnBrk="1" latinLnBrk="0" hangingPunct="1">
              <a:defRPr sz="1700" kern="1200">
                <a:solidFill>
                  <a:schemeClr val="tx1"/>
                </a:solidFill>
                <a:latin typeface="Times New Roman" panose="02020603050405020304" pitchFamily="18" charset="0"/>
                <a:ea typeface="ＭＳ Ｐゴシック" panose="020B0600070205080204" pitchFamily="34" charset="-128"/>
                <a:cs typeface="+mn-cs"/>
              </a:defRPr>
            </a:lvl2pPr>
            <a:lvl3pPr marL="1143000" indent="-228600" algn="l" defTabSz="914400" rtl="0" eaLnBrk="1" latinLnBrk="0" hangingPunct="1">
              <a:defRPr sz="1700" kern="1200">
                <a:solidFill>
                  <a:schemeClr val="tx1"/>
                </a:solidFill>
                <a:latin typeface="Times New Roman" panose="02020603050405020304" pitchFamily="18" charset="0"/>
                <a:ea typeface="ＭＳ Ｐゴシック" panose="020B0600070205080204" pitchFamily="34" charset="-128"/>
                <a:cs typeface="+mn-cs"/>
              </a:defRPr>
            </a:lvl3pPr>
            <a:lvl4pPr marL="1600200" indent="-228600" algn="l" defTabSz="914400" rtl="0" eaLnBrk="1" latinLnBrk="0" hangingPunct="1">
              <a:defRPr sz="1700" kern="1200">
                <a:solidFill>
                  <a:schemeClr val="tx1"/>
                </a:solidFill>
                <a:latin typeface="Times New Roman" panose="02020603050405020304" pitchFamily="18" charset="0"/>
                <a:ea typeface="ＭＳ Ｐゴシック" panose="020B0600070205080204" pitchFamily="34" charset="-128"/>
                <a:cs typeface="+mn-cs"/>
              </a:defRPr>
            </a:lvl4pPr>
            <a:lvl5pPr marL="2057400" indent="-228600" algn="l" defTabSz="914400" rtl="0" eaLnBrk="1" latinLnBrk="0" hangingPunct="1">
              <a:defRPr sz="1700" kern="1200">
                <a:solidFill>
                  <a:schemeClr val="tx1"/>
                </a:solidFill>
                <a:latin typeface="Times New Roman" panose="02020603050405020304" pitchFamily="18" charset="0"/>
                <a:ea typeface="ＭＳ Ｐゴシック" panose="020B0600070205080204" pitchFamily="34" charset="-128"/>
                <a:cs typeface="+mn-cs"/>
              </a:defRPr>
            </a:lvl5pPr>
            <a:lvl6pPr marL="2514600" indent="-228600" algn="l" defTabSz="938213" rtl="0" eaLnBrk="0" fontAlgn="base" latinLnBrk="0" hangingPunct="0">
              <a:spcBef>
                <a:spcPct val="0"/>
              </a:spcBef>
              <a:spcAft>
                <a:spcPct val="0"/>
              </a:spcAft>
              <a:defRPr sz="1700" kern="1200">
                <a:solidFill>
                  <a:schemeClr val="tx1"/>
                </a:solidFill>
                <a:latin typeface="Times New Roman" panose="02020603050405020304" pitchFamily="18" charset="0"/>
                <a:ea typeface="ＭＳ Ｐゴシック" panose="020B0600070205080204" pitchFamily="34" charset="-128"/>
                <a:cs typeface="+mn-cs"/>
              </a:defRPr>
            </a:lvl6pPr>
            <a:lvl7pPr marL="2971800" indent="-228600" algn="l" defTabSz="938213" rtl="0" eaLnBrk="0" fontAlgn="base" latinLnBrk="0" hangingPunct="0">
              <a:spcBef>
                <a:spcPct val="0"/>
              </a:spcBef>
              <a:spcAft>
                <a:spcPct val="0"/>
              </a:spcAft>
              <a:defRPr sz="1700" kern="1200">
                <a:solidFill>
                  <a:schemeClr val="tx1"/>
                </a:solidFill>
                <a:latin typeface="Times New Roman" panose="02020603050405020304" pitchFamily="18" charset="0"/>
                <a:ea typeface="ＭＳ Ｐゴシック" panose="020B0600070205080204" pitchFamily="34" charset="-128"/>
                <a:cs typeface="+mn-cs"/>
              </a:defRPr>
            </a:lvl7pPr>
            <a:lvl8pPr marL="3429000" indent="-228600" algn="l" defTabSz="938213" rtl="0" eaLnBrk="0" fontAlgn="base" latinLnBrk="0" hangingPunct="0">
              <a:spcBef>
                <a:spcPct val="0"/>
              </a:spcBef>
              <a:spcAft>
                <a:spcPct val="0"/>
              </a:spcAft>
              <a:defRPr sz="1700" kern="1200">
                <a:solidFill>
                  <a:schemeClr val="tx1"/>
                </a:solidFill>
                <a:latin typeface="Times New Roman" panose="02020603050405020304" pitchFamily="18" charset="0"/>
                <a:ea typeface="ＭＳ Ｐゴシック" panose="020B0600070205080204" pitchFamily="34" charset="-128"/>
                <a:cs typeface="+mn-cs"/>
              </a:defRPr>
            </a:lvl8pPr>
            <a:lvl9pPr marL="3886200" indent="-228600" algn="l" defTabSz="938213" rtl="0" eaLnBrk="0" fontAlgn="base" latinLnBrk="0" hangingPunct="0">
              <a:spcBef>
                <a:spcPct val="0"/>
              </a:spcBef>
              <a:spcAft>
                <a:spcPct val="0"/>
              </a:spcAft>
              <a:defRPr sz="1700" kern="1200">
                <a:solidFill>
                  <a:schemeClr val="tx1"/>
                </a:solidFill>
                <a:latin typeface="Times New Roman" panose="02020603050405020304" pitchFamily="18" charset="0"/>
                <a:ea typeface="ＭＳ Ｐゴシック" panose="020B0600070205080204" pitchFamily="34" charset="-128"/>
                <a:cs typeface="+mn-cs"/>
              </a:defRPr>
            </a:lvl9pPr>
          </a:lstStyle>
          <a:p>
            <a:fld id="{1B351D12-C3E7-438C-94EE-D8BAC653387C}" type="slidenum">
              <a:rPr lang="en-US" altLang="lv-LV" sz="1000" smtClean="0">
                <a:solidFill>
                  <a:srgbClr val="898989"/>
                </a:solidFill>
                <a:latin typeface="Verdana" panose="020B0604030504040204" pitchFamily="34" charset="0"/>
                <a:ea typeface="Verdana" panose="020B0604030504040204" pitchFamily="34" charset="0"/>
              </a:rPr>
              <a:pPr/>
              <a:t>10</a:t>
            </a:fld>
            <a:endParaRPr lang="en-US" altLang="lv-LV" sz="1000">
              <a:solidFill>
                <a:srgbClr val="898989"/>
              </a:solidFill>
              <a:latin typeface="Verdana" panose="020B0604030504040204" pitchFamily="34" charset="0"/>
              <a:ea typeface="Verdana" panose="020B0604030504040204" pitchFamily="34" charset="0"/>
            </a:endParaRPr>
          </a:p>
        </p:txBody>
      </p:sp>
      <p:grpSp>
        <p:nvGrpSpPr>
          <p:cNvPr id="3" name="Group 2">
            <a:extLst>
              <a:ext uri="{FF2B5EF4-FFF2-40B4-BE49-F238E27FC236}">
                <a16:creationId xmlns:a16="http://schemas.microsoft.com/office/drawing/2014/main" id="{5F3E8041-4ADF-4DB8-AF01-A853081F0952}"/>
              </a:ext>
            </a:extLst>
          </p:cNvPr>
          <p:cNvGrpSpPr/>
          <p:nvPr/>
        </p:nvGrpSpPr>
        <p:grpSpPr>
          <a:xfrm>
            <a:off x="7975407" y="2923652"/>
            <a:ext cx="2094774" cy="1148996"/>
            <a:chOff x="7975407" y="2923652"/>
            <a:chExt cx="2094774" cy="1148996"/>
          </a:xfrm>
        </p:grpSpPr>
        <p:sp>
          <p:nvSpPr>
            <p:cNvPr id="67" name="TextBox 66">
              <a:extLst>
                <a:ext uri="{FF2B5EF4-FFF2-40B4-BE49-F238E27FC236}">
                  <a16:creationId xmlns:a16="http://schemas.microsoft.com/office/drawing/2014/main" id="{262DA0A3-27DC-4EB7-B895-45F786B629CB}"/>
                </a:ext>
              </a:extLst>
            </p:cNvPr>
            <p:cNvSpPr txBox="1"/>
            <p:nvPr/>
          </p:nvSpPr>
          <p:spPr>
            <a:xfrm>
              <a:off x="7990077" y="3153486"/>
              <a:ext cx="2070107" cy="230832"/>
            </a:xfrm>
            <a:prstGeom prst="rect">
              <a:avLst/>
            </a:prstGeom>
            <a:solidFill>
              <a:srgbClr val="4F6228"/>
            </a:solidFill>
          </p:spPr>
          <p:txBody>
            <a:bodyPr wrap="square" rtlCol="0">
              <a:spAutoFit/>
            </a:bodyPr>
            <a:lstStyle/>
            <a:p>
              <a:pPr algn="ctr"/>
              <a:r>
                <a:rPr lang="lv-LV" sz="900" b="1" dirty="0">
                  <a:solidFill>
                    <a:schemeClr val="bg1"/>
                  </a:solidFill>
                  <a:latin typeface="Verdana" panose="020B0604030504040204" pitchFamily="34" charset="0"/>
                  <a:ea typeface="Verdana" panose="020B0604030504040204" pitchFamily="34" charset="0"/>
                </a:rPr>
                <a:t>Vispārējā</a:t>
              </a:r>
              <a:r>
                <a:rPr lang="lv-LV" sz="900" dirty="0">
                  <a:solidFill>
                    <a:schemeClr val="bg1"/>
                  </a:solidFill>
                  <a:latin typeface="Verdana" panose="020B0604030504040204" pitchFamily="34" charset="0"/>
                  <a:ea typeface="Verdana" panose="020B0604030504040204" pitchFamily="34" charset="0"/>
                </a:rPr>
                <a:t> vidējā izglītība </a:t>
              </a:r>
            </a:p>
          </p:txBody>
        </p:sp>
        <p:sp>
          <p:nvSpPr>
            <p:cNvPr id="68" name="TextBox 67">
              <a:extLst>
                <a:ext uri="{FF2B5EF4-FFF2-40B4-BE49-F238E27FC236}">
                  <a16:creationId xmlns:a16="http://schemas.microsoft.com/office/drawing/2014/main" id="{DE9191F4-8BFD-4439-B990-DAFD529FC28D}"/>
                </a:ext>
              </a:extLst>
            </p:cNvPr>
            <p:cNvSpPr txBox="1"/>
            <p:nvPr/>
          </p:nvSpPr>
          <p:spPr>
            <a:xfrm>
              <a:off x="7975407" y="2923652"/>
              <a:ext cx="2070107" cy="230832"/>
            </a:xfrm>
            <a:prstGeom prst="rect">
              <a:avLst/>
            </a:prstGeom>
            <a:solidFill>
              <a:srgbClr val="C00000"/>
            </a:solidFill>
          </p:spPr>
          <p:txBody>
            <a:bodyPr wrap="square" rtlCol="0">
              <a:spAutoFit/>
            </a:bodyPr>
            <a:lstStyle/>
            <a:p>
              <a:pPr algn="ctr"/>
              <a:r>
                <a:rPr lang="lv-LV" sz="900" b="1" dirty="0">
                  <a:solidFill>
                    <a:schemeClr val="bg1"/>
                  </a:solidFill>
                  <a:latin typeface="Verdana" panose="020B0604030504040204" pitchFamily="34" charset="0"/>
                  <a:ea typeface="Verdana" panose="020B0604030504040204" pitchFamily="34" charset="0"/>
                </a:rPr>
                <a:t>Profesionālā</a:t>
              </a:r>
              <a:r>
                <a:rPr lang="lv-LV" sz="900" dirty="0">
                  <a:solidFill>
                    <a:schemeClr val="bg1"/>
                  </a:solidFill>
                  <a:latin typeface="Verdana" panose="020B0604030504040204" pitchFamily="34" charset="0"/>
                  <a:ea typeface="Verdana" panose="020B0604030504040204" pitchFamily="34" charset="0"/>
                </a:rPr>
                <a:t> izglītība</a:t>
              </a:r>
              <a:endParaRPr lang="en-US" sz="900" dirty="0">
                <a:solidFill>
                  <a:schemeClr val="bg1"/>
                </a:solidFill>
                <a:latin typeface="Verdana" panose="020B0604030504040204" pitchFamily="34" charset="0"/>
                <a:ea typeface="Verdana" panose="020B0604030504040204" pitchFamily="34" charset="0"/>
              </a:endParaRPr>
            </a:p>
          </p:txBody>
        </p:sp>
        <p:sp>
          <p:nvSpPr>
            <p:cNvPr id="69" name="TextBox 68">
              <a:extLst>
                <a:ext uri="{FF2B5EF4-FFF2-40B4-BE49-F238E27FC236}">
                  <a16:creationId xmlns:a16="http://schemas.microsoft.com/office/drawing/2014/main" id="{1E57BB39-C064-44D8-B4B5-9E328C387908}"/>
                </a:ext>
              </a:extLst>
            </p:cNvPr>
            <p:cNvSpPr txBox="1"/>
            <p:nvPr/>
          </p:nvSpPr>
          <p:spPr>
            <a:xfrm>
              <a:off x="7984428" y="3388438"/>
              <a:ext cx="2077827" cy="230832"/>
            </a:xfrm>
            <a:prstGeom prst="rect">
              <a:avLst/>
            </a:prstGeom>
            <a:solidFill>
              <a:srgbClr val="7F7F7F"/>
            </a:solidFill>
          </p:spPr>
          <p:txBody>
            <a:bodyPr wrap="square" rtlCol="0">
              <a:spAutoFit/>
            </a:bodyPr>
            <a:lstStyle/>
            <a:p>
              <a:pPr algn="ctr"/>
              <a:r>
                <a:rPr lang="lv-LV" sz="900" b="1" dirty="0">
                  <a:solidFill>
                    <a:schemeClr val="bg1"/>
                  </a:solidFill>
                  <a:latin typeface="Verdana" panose="020B0604030504040204" pitchFamily="34" charset="0"/>
                  <a:ea typeface="Verdana" panose="020B0604030504040204" pitchFamily="34" charset="0"/>
                </a:rPr>
                <a:t>Pamatizglītība</a:t>
              </a:r>
              <a:endParaRPr lang="en-US" sz="900" b="1" dirty="0">
                <a:solidFill>
                  <a:schemeClr val="bg1"/>
                </a:solidFill>
                <a:latin typeface="Verdana" panose="020B0604030504040204" pitchFamily="34" charset="0"/>
                <a:ea typeface="Verdana" panose="020B0604030504040204" pitchFamily="34" charset="0"/>
              </a:endParaRPr>
            </a:p>
          </p:txBody>
        </p:sp>
        <p:sp>
          <p:nvSpPr>
            <p:cNvPr id="70" name="TextBox 69">
              <a:extLst>
                <a:ext uri="{FF2B5EF4-FFF2-40B4-BE49-F238E27FC236}">
                  <a16:creationId xmlns:a16="http://schemas.microsoft.com/office/drawing/2014/main" id="{5F1A0839-807B-4907-B85C-2D72B1C46C44}"/>
                </a:ext>
              </a:extLst>
            </p:cNvPr>
            <p:cNvSpPr txBox="1"/>
            <p:nvPr/>
          </p:nvSpPr>
          <p:spPr>
            <a:xfrm>
              <a:off x="7984428" y="3617989"/>
              <a:ext cx="2077828" cy="230832"/>
            </a:xfrm>
            <a:prstGeom prst="rect">
              <a:avLst/>
            </a:prstGeom>
            <a:solidFill>
              <a:srgbClr val="FFC000"/>
            </a:solidFill>
          </p:spPr>
          <p:txBody>
            <a:bodyPr wrap="square" rtlCol="0">
              <a:spAutoFit/>
            </a:bodyPr>
            <a:lstStyle/>
            <a:p>
              <a:pPr algn="ctr"/>
              <a:r>
                <a:rPr lang="lv-LV" sz="900" b="1" dirty="0">
                  <a:solidFill>
                    <a:schemeClr val="bg1"/>
                  </a:solidFill>
                  <a:latin typeface="Verdana" panose="020B0604030504040204" pitchFamily="34" charset="0"/>
                  <a:ea typeface="Verdana" panose="020B0604030504040204" pitchFamily="34" charset="0"/>
                </a:rPr>
                <a:t>Augstākā</a:t>
              </a:r>
              <a:r>
                <a:rPr lang="lv-LV" sz="900" dirty="0">
                  <a:solidFill>
                    <a:schemeClr val="bg1"/>
                  </a:solidFill>
                  <a:latin typeface="Verdana" panose="020B0604030504040204" pitchFamily="34" charset="0"/>
                  <a:ea typeface="Verdana" panose="020B0604030504040204" pitchFamily="34" charset="0"/>
                </a:rPr>
                <a:t> izglītība</a:t>
              </a:r>
              <a:endParaRPr lang="en-US" sz="900" dirty="0">
                <a:solidFill>
                  <a:schemeClr val="bg1"/>
                </a:solidFill>
                <a:latin typeface="Verdana" panose="020B0604030504040204" pitchFamily="34" charset="0"/>
                <a:ea typeface="Verdana" panose="020B0604030504040204" pitchFamily="34" charset="0"/>
              </a:endParaRPr>
            </a:p>
          </p:txBody>
        </p:sp>
        <p:sp>
          <p:nvSpPr>
            <p:cNvPr id="71" name="TextBox 70">
              <a:extLst>
                <a:ext uri="{FF2B5EF4-FFF2-40B4-BE49-F238E27FC236}">
                  <a16:creationId xmlns:a16="http://schemas.microsoft.com/office/drawing/2014/main" id="{EDED1AD4-5499-4EE1-968C-324398C8E2E2}"/>
                </a:ext>
              </a:extLst>
            </p:cNvPr>
            <p:cNvSpPr txBox="1"/>
            <p:nvPr/>
          </p:nvSpPr>
          <p:spPr>
            <a:xfrm>
              <a:off x="7992352" y="3841816"/>
              <a:ext cx="2077829" cy="230832"/>
            </a:xfrm>
            <a:prstGeom prst="rect">
              <a:avLst/>
            </a:prstGeom>
            <a:solidFill>
              <a:srgbClr val="F79646"/>
            </a:solidFill>
          </p:spPr>
          <p:txBody>
            <a:bodyPr wrap="square" rtlCol="0">
              <a:spAutoFit/>
            </a:bodyPr>
            <a:lstStyle/>
            <a:p>
              <a:pPr algn="ctr"/>
              <a:r>
                <a:rPr lang="lv-LV" sz="900" b="1" dirty="0">
                  <a:solidFill>
                    <a:schemeClr val="bg1"/>
                  </a:solidFill>
                  <a:latin typeface="Verdana" panose="020B0604030504040204" pitchFamily="34" charset="0"/>
                  <a:ea typeface="Verdana" panose="020B0604030504040204" pitchFamily="34" charset="0"/>
                </a:rPr>
                <a:t>Zemāka</a:t>
              </a:r>
              <a:r>
                <a:rPr lang="lv-LV" sz="900" dirty="0">
                  <a:solidFill>
                    <a:schemeClr val="bg1"/>
                  </a:solidFill>
                  <a:latin typeface="Verdana" panose="020B0604030504040204" pitchFamily="34" charset="0"/>
                  <a:ea typeface="Verdana" panose="020B0604030504040204" pitchFamily="34" charset="0"/>
                </a:rPr>
                <a:t> par pamatizglītību</a:t>
              </a:r>
              <a:endParaRPr lang="en-US" sz="900" dirty="0">
                <a:solidFill>
                  <a:schemeClr val="bg1"/>
                </a:solidFill>
                <a:latin typeface="Verdana" panose="020B0604030504040204" pitchFamily="34" charset="0"/>
                <a:ea typeface="Verdana" panose="020B0604030504040204" pitchFamily="34" charset="0"/>
              </a:endParaRPr>
            </a:p>
          </p:txBody>
        </p:sp>
      </p:grpSp>
      <p:graphicFrame>
        <p:nvGraphicFramePr>
          <p:cNvPr id="73" name="Chart 72">
            <a:extLst>
              <a:ext uri="{FF2B5EF4-FFF2-40B4-BE49-F238E27FC236}">
                <a16:creationId xmlns:a16="http://schemas.microsoft.com/office/drawing/2014/main" id="{C3355E9B-A4C9-430A-9ECC-3D879AEE6A27}"/>
              </a:ext>
            </a:extLst>
          </p:cNvPr>
          <p:cNvGraphicFramePr>
            <a:graphicFrameLocks/>
          </p:cNvGraphicFramePr>
          <p:nvPr>
            <p:extLst>
              <p:ext uri="{D42A27DB-BD31-4B8C-83A1-F6EECF244321}">
                <p14:modId xmlns:p14="http://schemas.microsoft.com/office/powerpoint/2010/main" val="3197286691"/>
              </p:ext>
            </p:extLst>
          </p:nvPr>
        </p:nvGraphicFramePr>
        <p:xfrm>
          <a:off x="-57731" y="2602301"/>
          <a:ext cx="2304079" cy="1613160"/>
        </p:xfrm>
        <a:graphic>
          <a:graphicData uri="http://schemas.openxmlformats.org/drawingml/2006/chart">
            <c:chart xmlns:c="http://schemas.openxmlformats.org/drawingml/2006/chart" xmlns:r="http://schemas.openxmlformats.org/officeDocument/2006/relationships" r:id="rId6"/>
          </a:graphicData>
        </a:graphic>
      </p:graphicFrame>
      <p:grpSp>
        <p:nvGrpSpPr>
          <p:cNvPr id="74" name="Group 73">
            <a:extLst>
              <a:ext uri="{FF2B5EF4-FFF2-40B4-BE49-F238E27FC236}">
                <a16:creationId xmlns:a16="http://schemas.microsoft.com/office/drawing/2014/main" id="{08A76F8A-37E9-4BA2-AA22-9F98CF6872A8}"/>
              </a:ext>
            </a:extLst>
          </p:cNvPr>
          <p:cNvGrpSpPr/>
          <p:nvPr/>
        </p:nvGrpSpPr>
        <p:grpSpPr>
          <a:xfrm>
            <a:off x="1921366" y="2958016"/>
            <a:ext cx="2094774" cy="1148996"/>
            <a:chOff x="7975407" y="2923652"/>
            <a:chExt cx="2094774" cy="1148996"/>
          </a:xfrm>
        </p:grpSpPr>
        <p:sp>
          <p:nvSpPr>
            <p:cNvPr id="75" name="TextBox 74">
              <a:extLst>
                <a:ext uri="{FF2B5EF4-FFF2-40B4-BE49-F238E27FC236}">
                  <a16:creationId xmlns:a16="http://schemas.microsoft.com/office/drawing/2014/main" id="{887A61DF-3914-422F-8769-8CEB8445C26A}"/>
                </a:ext>
              </a:extLst>
            </p:cNvPr>
            <p:cNvSpPr txBox="1"/>
            <p:nvPr/>
          </p:nvSpPr>
          <p:spPr>
            <a:xfrm>
              <a:off x="7982357" y="3153064"/>
              <a:ext cx="2070107" cy="230832"/>
            </a:xfrm>
            <a:prstGeom prst="rect">
              <a:avLst/>
            </a:prstGeom>
            <a:solidFill>
              <a:srgbClr val="548235"/>
            </a:solidFill>
          </p:spPr>
          <p:txBody>
            <a:bodyPr wrap="square" rtlCol="0">
              <a:spAutoFit/>
            </a:bodyPr>
            <a:lstStyle/>
            <a:p>
              <a:pPr algn="ctr"/>
              <a:r>
                <a:rPr lang="lv-LV" sz="900" b="1" dirty="0">
                  <a:solidFill>
                    <a:schemeClr val="bg1"/>
                  </a:solidFill>
                  <a:latin typeface="Verdana" panose="020B0604030504040204" pitchFamily="34" charset="0"/>
                  <a:ea typeface="Verdana" panose="020B0604030504040204" pitchFamily="34" charset="0"/>
                </a:rPr>
                <a:t>Vispārējā</a:t>
              </a:r>
              <a:r>
                <a:rPr lang="lv-LV" sz="900" dirty="0">
                  <a:solidFill>
                    <a:schemeClr val="bg1"/>
                  </a:solidFill>
                  <a:latin typeface="Verdana" panose="020B0604030504040204" pitchFamily="34" charset="0"/>
                  <a:ea typeface="Verdana" panose="020B0604030504040204" pitchFamily="34" charset="0"/>
                </a:rPr>
                <a:t> vidējā izglītība </a:t>
              </a:r>
            </a:p>
          </p:txBody>
        </p:sp>
        <p:sp>
          <p:nvSpPr>
            <p:cNvPr id="76" name="TextBox 75">
              <a:extLst>
                <a:ext uri="{FF2B5EF4-FFF2-40B4-BE49-F238E27FC236}">
                  <a16:creationId xmlns:a16="http://schemas.microsoft.com/office/drawing/2014/main" id="{D5799A82-15BE-447B-8DD9-2D7FB080B208}"/>
                </a:ext>
              </a:extLst>
            </p:cNvPr>
            <p:cNvSpPr txBox="1"/>
            <p:nvPr/>
          </p:nvSpPr>
          <p:spPr>
            <a:xfrm>
              <a:off x="7975407" y="2923652"/>
              <a:ext cx="2070107" cy="230832"/>
            </a:xfrm>
            <a:prstGeom prst="rect">
              <a:avLst/>
            </a:prstGeom>
            <a:solidFill>
              <a:srgbClr val="C00000"/>
            </a:solidFill>
          </p:spPr>
          <p:txBody>
            <a:bodyPr wrap="square" rtlCol="0">
              <a:spAutoFit/>
            </a:bodyPr>
            <a:lstStyle/>
            <a:p>
              <a:pPr algn="ctr"/>
              <a:r>
                <a:rPr lang="lv-LV" sz="900" b="1" dirty="0">
                  <a:solidFill>
                    <a:schemeClr val="bg1"/>
                  </a:solidFill>
                  <a:latin typeface="Verdana" panose="020B0604030504040204" pitchFamily="34" charset="0"/>
                  <a:ea typeface="Verdana" panose="020B0604030504040204" pitchFamily="34" charset="0"/>
                </a:rPr>
                <a:t>Profesionālā</a:t>
              </a:r>
              <a:r>
                <a:rPr lang="lv-LV" sz="900" dirty="0">
                  <a:solidFill>
                    <a:schemeClr val="bg1"/>
                  </a:solidFill>
                  <a:latin typeface="Verdana" panose="020B0604030504040204" pitchFamily="34" charset="0"/>
                  <a:ea typeface="Verdana" panose="020B0604030504040204" pitchFamily="34" charset="0"/>
                </a:rPr>
                <a:t> izglītība</a:t>
              </a:r>
              <a:endParaRPr lang="en-US" sz="900" dirty="0">
                <a:solidFill>
                  <a:schemeClr val="bg1"/>
                </a:solidFill>
                <a:latin typeface="Verdana" panose="020B0604030504040204" pitchFamily="34" charset="0"/>
                <a:ea typeface="Verdana" panose="020B0604030504040204" pitchFamily="34" charset="0"/>
              </a:endParaRPr>
            </a:p>
          </p:txBody>
        </p:sp>
        <p:sp>
          <p:nvSpPr>
            <p:cNvPr id="77" name="TextBox 76">
              <a:extLst>
                <a:ext uri="{FF2B5EF4-FFF2-40B4-BE49-F238E27FC236}">
                  <a16:creationId xmlns:a16="http://schemas.microsoft.com/office/drawing/2014/main" id="{D43A7656-599E-416D-93F7-AF90889BD6B8}"/>
                </a:ext>
              </a:extLst>
            </p:cNvPr>
            <p:cNvSpPr txBox="1"/>
            <p:nvPr/>
          </p:nvSpPr>
          <p:spPr>
            <a:xfrm>
              <a:off x="7984428" y="3388438"/>
              <a:ext cx="2077827" cy="230832"/>
            </a:xfrm>
            <a:prstGeom prst="rect">
              <a:avLst/>
            </a:prstGeom>
            <a:solidFill>
              <a:srgbClr val="7F7F7F"/>
            </a:solidFill>
          </p:spPr>
          <p:txBody>
            <a:bodyPr wrap="square" rtlCol="0">
              <a:spAutoFit/>
            </a:bodyPr>
            <a:lstStyle/>
            <a:p>
              <a:pPr algn="ctr"/>
              <a:r>
                <a:rPr lang="lv-LV" sz="900" b="1" dirty="0">
                  <a:solidFill>
                    <a:schemeClr val="bg1"/>
                  </a:solidFill>
                  <a:latin typeface="Verdana" panose="020B0604030504040204" pitchFamily="34" charset="0"/>
                  <a:ea typeface="Verdana" panose="020B0604030504040204" pitchFamily="34" charset="0"/>
                </a:rPr>
                <a:t>Pamatizglītība</a:t>
              </a:r>
              <a:endParaRPr lang="en-US" sz="900" b="1" dirty="0">
                <a:solidFill>
                  <a:schemeClr val="bg1"/>
                </a:solidFill>
                <a:latin typeface="Verdana" panose="020B0604030504040204" pitchFamily="34" charset="0"/>
                <a:ea typeface="Verdana" panose="020B0604030504040204" pitchFamily="34" charset="0"/>
              </a:endParaRPr>
            </a:p>
          </p:txBody>
        </p:sp>
        <p:sp>
          <p:nvSpPr>
            <p:cNvPr id="78" name="TextBox 77">
              <a:extLst>
                <a:ext uri="{FF2B5EF4-FFF2-40B4-BE49-F238E27FC236}">
                  <a16:creationId xmlns:a16="http://schemas.microsoft.com/office/drawing/2014/main" id="{4EB3404E-9ECB-4573-A880-50373CFA2645}"/>
                </a:ext>
              </a:extLst>
            </p:cNvPr>
            <p:cNvSpPr txBox="1"/>
            <p:nvPr/>
          </p:nvSpPr>
          <p:spPr>
            <a:xfrm>
              <a:off x="7984428" y="3617989"/>
              <a:ext cx="2077828" cy="230832"/>
            </a:xfrm>
            <a:prstGeom prst="rect">
              <a:avLst/>
            </a:prstGeom>
            <a:solidFill>
              <a:srgbClr val="FFC000"/>
            </a:solidFill>
          </p:spPr>
          <p:txBody>
            <a:bodyPr wrap="square" rtlCol="0">
              <a:spAutoFit/>
            </a:bodyPr>
            <a:lstStyle/>
            <a:p>
              <a:pPr algn="ctr"/>
              <a:r>
                <a:rPr lang="lv-LV" sz="900" b="1" dirty="0">
                  <a:solidFill>
                    <a:schemeClr val="bg1"/>
                  </a:solidFill>
                  <a:latin typeface="Verdana" panose="020B0604030504040204" pitchFamily="34" charset="0"/>
                  <a:ea typeface="Verdana" panose="020B0604030504040204" pitchFamily="34" charset="0"/>
                </a:rPr>
                <a:t>Augstākā</a:t>
              </a:r>
              <a:r>
                <a:rPr lang="lv-LV" sz="900" dirty="0">
                  <a:solidFill>
                    <a:schemeClr val="bg1"/>
                  </a:solidFill>
                  <a:latin typeface="Verdana" panose="020B0604030504040204" pitchFamily="34" charset="0"/>
                  <a:ea typeface="Verdana" panose="020B0604030504040204" pitchFamily="34" charset="0"/>
                </a:rPr>
                <a:t> izglītība</a:t>
              </a:r>
              <a:endParaRPr lang="en-US" sz="900" dirty="0">
                <a:solidFill>
                  <a:schemeClr val="bg1"/>
                </a:solidFill>
                <a:latin typeface="Verdana" panose="020B0604030504040204" pitchFamily="34" charset="0"/>
                <a:ea typeface="Verdana" panose="020B0604030504040204" pitchFamily="34" charset="0"/>
              </a:endParaRPr>
            </a:p>
          </p:txBody>
        </p:sp>
        <p:sp>
          <p:nvSpPr>
            <p:cNvPr id="79" name="TextBox 78">
              <a:extLst>
                <a:ext uri="{FF2B5EF4-FFF2-40B4-BE49-F238E27FC236}">
                  <a16:creationId xmlns:a16="http://schemas.microsoft.com/office/drawing/2014/main" id="{52904042-FB1D-46F5-ABC1-61F16085E312}"/>
                </a:ext>
              </a:extLst>
            </p:cNvPr>
            <p:cNvSpPr txBox="1"/>
            <p:nvPr/>
          </p:nvSpPr>
          <p:spPr>
            <a:xfrm>
              <a:off x="7992352" y="3841816"/>
              <a:ext cx="2077829" cy="230832"/>
            </a:xfrm>
            <a:prstGeom prst="rect">
              <a:avLst/>
            </a:prstGeom>
            <a:solidFill>
              <a:srgbClr val="F79646"/>
            </a:solidFill>
          </p:spPr>
          <p:txBody>
            <a:bodyPr wrap="square" rtlCol="0">
              <a:spAutoFit/>
            </a:bodyPr>
            <a:lstStyle/>
            <a:p>
              <a:pPr algn="ctr"/>
              <a:r>
                <a:rPr lang="lv-LV" sz="900" b="1" dirty="0">
                  <a:solidFill>
                    <a:schemeClr val="bg1"/>
                  </a:solidFill>
                  <a:latin typeface="Verdana" panose="020B0604030504040204" pitchFamily="34" charset="0"/>
                  <a:ea typeface="Verdana" panose="020B0604030504040204" pitchFamily="34" charset="0"/>
                </a:rPr>
                <a:t>Zemāka</a:t>
              </a:r>
              <a:r>
                <a:rPr lang="lv-LV" sz="900" dirty="0">
                  <a:solidFill>
                    <a:schemeClr val="bg1"/>
                  </a:solidFill>
                  <a:latin typeface="Verdana" panose="020B0604030504040204" pitchFamily="34" charset="0"/>
                  <a:ea typeface="Verdana" panose="020B0604030504040204" pitchFamily="34" charset="0"/>
                </a:rPr>
                <a:t> par pamatizglītību</a:t>
              </a:r>
              <a:endParaRPr lang="en-US" sz="900" dirty="0">
                <a:solidFill>
                  <a:schemeClr val="bg1"/>
                </a:solidFill>
                <a:latin typeface="Verdana" panose="020B0604030504040204" pitchFamily="34" charset="0"/>
                <a:ea typeface="Verdana" panose="020B0604030504040204" pitchFamily="34" charset="0"/>
              </a:endParaRPr>
            </a:p>
          </p:txBody>
        </p:sp>
      </p:grpSp>
      <p:graphicFrame>
        <p:nvGraphicFramePr>
          <p:cNvPr id="63" name="Chart 62">
            <a:extLst>
              <a:ext uri="{FF2B5EF4-FFF2-40B4-BE49-F238E27FC236}">
                <a16:creationId xmlns:a16="http://schemas.microsoft.com/office/drawing/2014/main" id="{C3665EDA-374F-4AD8-A779-CC2BE06C4B54}"/>
              </a:ext>
            </a:extLst>
          </p:cNvPr>
          <p:cNvGraphicFramePr>
            <a:graphicFrameLocks/>
          </p:cNvGraphicFramePr>
          <p:nvPr>
            <p:extLst>
              <p:ext uri="{D42A27DB-BD31-4B8C-83A1-F6EECF244321}">
                <p14:modId xmlns:p14="http://schemas.microsoft.com/office/powerpoint/2010/main" val="4256849180"/>
              </p:ext>
            </p:extLst>
          </p:nvPr>
        </p:nvGraphicFramePr>
        <p:xfrm>
          <a:off x="3153484" y="2500174"/>
          <a:ext cx="3528726" cy="1833662"/>
        </p:xfrm>
        <a:graphic>
          <a:graphicData uri="http://schemas.openxmlformats.org/drawingml/2006/chart">
            <c:chart xmlns:c="http://schemas.openxmlformats.org/drawingml/2006/chart" xmlns:r="http://schemas.openxmlformats.org/officeDocument/2006/relationships" r:id="rId7"/>
          </a:graphicData>
        </a:graphic>
      </p:graphicFrame>
      <p:graphicFrame>
        <p:nvGraphicFramePr>
          <p:cNvPr id="65" name="Chart 64">
            <a:extLst>
              <a:ext uri="{FF2B5EF4-FFF2-40B4-BE49-F238E27FC236}">
                <a16:creationId xmlns:a16="http://schemas.microsoft.com/office/drawing/2014/main" id="{E762E155-2C01-4878-9D33-80BAC6B501AA}"/>
              </a:ext>
            </a:extLst>
          </p:cNvPr>
          <p:cNvGraphicFramePr>
            <a:graphicFrameLocks/>
          </p:cNvGraphicFramePr>
          <p:nvPr>
            <p:extLst>
              <p:ext uri="{D42A27DB-BD31-4B8C-83A1-F6EECF244321}">
                <p14:modId xmlns:p14="http://schemas.microsoft.com/office/powerpoint/2010/main" val="1176763296"/>
              </p:ext>
            </p:extLst>
          </p:nvPr>
        </p:nvGraphicFramePr>
        <p:xfrm>
          <a:off x="5187846" y="2475646"/>
          <a:ext cx="3286671" cy="1868200"/>
        </p:xfrm>
        <a:graphic>
          <a:graphicData uri="http://schemas.openxmlformats.org/drawingml/2006/chart">
            <c:chart xmlns:c="http://schemas.openxmlformats.org/drawingml/2006/chart" xmlns:r="http://schemas.openxmlformats.org/officeDocument/2006/relationships" r:id="rId8"/>
          </a:graphicData>
        </a:graphic>
      </p:graphicFrame>
      <p:graphicFrame>
        <p:nvGraphicFramePr>
          <p:cNvPr id="81" name="Chart 80">
            <a:extLst>
              <a:ext uri="{FF2B5EF4-FFF2-40B4-BE49-F238E27FC236}">
                <a16:creationId xmlns:a16="http://schemas.microsoft.com/office/drawing/2014/main" id="{8E41179A-6E26-4BE1-92AE-5EC78A46F425}"/>
              </a:ext>
            </a:extLst>
          </p:cNvPr>
          <p:cNvGraphicFramePr>
            <a:graphicFrameLocks/>
          </p:cNvGraphicFramePr>
          <p:nvPr>
            <p:extLst>
              <p:ext uri="{D42A27DB-BD31-4B8C-83A1-F6EECF244321}">
                <p14:modId xmlns:p14="http://schemas.microsoft.com/office/powerpoint/2010/main" val="558149144"/>
              </p:ext>
            </p:extLst>
          </p:nvPr>
        </p:nvGraphicFramePr>
        <p:xfrm>
          <a:off x="9182779" y="2477513"/>
          <a:ext cx="3479434" cy="1819304"/>
        </p:xfrm>
        <a:graphic>
          <a:graphicData uri="http://schemas.openxmlformats.org/drawingml/2006/chart">
            <c:chart xmlns:c="http://schemas.openxmlformats.org/drawingml/2006/chart" xmlns:r="http://schemas.openxmlformats.org/officeDocument/2006/relationships" r:id="rId9"/>
          </a:graphicData>
        </a:graphic>
      </p:graphicFrame>
    </p:spTree>
    <p:extLst>
      <p:ext uri="{BB962C8B-B14F-4D97-AF65-F5344CB8AC3E}">
        <p14:creationId xmlns:p14="http://schemas.microsoft.com/office/powerpoint/2010/main" val="4054396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Title 1">
            <a:extLst>
              <a:ext uri="{FF2B5EF4-FFF2-40B4-BE49-F238E27FC236}">
                <a16:creationId xmlns:a16="http://schemas.microsoft.com/office/drawing/2014/main" id="{49EF6435-7C0B-455C-9767-AB563404DF7F}"/>
              </a:ext>
            </a:extLst>
          </p:cNvPr>
          <p:cNvSpPr>
            <a:spLocks noGrp="1" noChangeArrowheads="1"/>
          </p:cNvSpPr>
          <p:nvPr>
            <p:ph type="title"/>
          </p:nvPr>
        </p:nvSpPr>
        <p:spPr>
          <a:xfrm>
            <a:off x="2063750" y="78287"/>
            <a:ext cx="9660890" cy="1028700"/>
          </a:xfrm>
        </p:spPr>
        <p:txBody>
          <a:bodyPr>
            <a:noAutofit/>
          </a:bodyPr>
          <a:lstStyle/>
          <a:p>
            <a:pPr algn="ctr" eaLnBrk="1" hangingPunct="1"/>
            <a:r>
              <a:rPr lang="lv-LV" altLang="en-US" sz="2400" b="1" dirty="0">
                <a:solidFill>
                  <a:srgbClr val="385723"/>
                </a:solidFill>
                <a:latin typeface="Verdana" panose="020B0604030504040204" pitchFamily="34" charset="0"/>
                <a:ea typeface="Verdana" panose="020B0604030504040204" pitchFamily="34" charset="0"/>
                <a:cs typeface="Times New Roman" panose="02020603050405020304" pitchFamily="18" charset="0"/>
              </a:rPr>
              <a:t>NVA r</a:t>
            </a:r>
            <a:r>
              <a:rPr lang="en-GB" altLang="en-US" sz="2400" b="1" dirty="0">
                <a:solidFill>
                  <a:srgbClr val="385723"/>
                </a:solidFill>
                <a:latin typeface="Verdana" panose="020B0604030504040204" pitchFamily="34" charset="0"/>
                <a:ea typeface="Verdana" panose="020B0604030504040204" pitchFamily="34" charset="0"/>
                <a:cs typeface="Times New Roman" panose="02020603050405020304" pitchFamily="18" charset="0"/>
              </a:rPr>
              <a:t>e</a:t>
            </a:r>
            <a:r>
              <a:rPr lang="lv-LV" altLang="en-US" sz="2400" b="1" dirty="0" err="1">
                <a:solidFill>
                  <a:srgbClr val="385723"/>
                </a:solidFill>
                <a:latin typeface="Verdana" panose="020B0604030504040204" pitchFamily="34" charset="0"/>
                <a:ea typeface="Verdana" panose="020B0604030504040204" pitchFamily="34" charset="0"/>
                <a:cs typeface="Times New Roman" panose="02020603050405020304" pitchFamily="18" charset="0"/>
              </a:rPr>
              <a:t>ģistrēto</a:t>
            </a:r>
            <a:r>
              <a:rPr lang="lv-LV" altLang="en-US" sz="2400" b="1" dirty="0">
                <a:solidFill>
                  <a:srgbClr val="385723"/>
                </a:solidFill>
                <a:latin typeface="Verdana" panose="020B0604030504040204" pitchFamily="34" charset="0"/>
                <a:ea typeface="Verdana" panose="020B0604030504040204" pitchFamily="34" charset="0"/>
                <a:cs typeface="Times New Roman" panose="02020603050405020304" pitchFamily="18" charset="0"/>
              </a:rPr>
              <a:t> vakanču un brīvo darba vietu dinamika</a:t>
            </a:r>
            <a:br>
              <a:rPr lang="lv-LV" altLang="en-US" sz="2400" b="1" dirty="0">
                <a:solidFill>
                  <a:srgbClr val="385723"/>
                </a:solidFill>
                <a:latin typeface="Verdana" panose="020B0604030504040204" pitchFamily="34" charset="0"/>
                <a:ea typeface="Verdana" panose="020B0604030504040204" pitchFamily="34" charset="0"/>
                <a:cs typeface="Times New Roman" panose="02020603050405020304" pitchFamily="18" charset="0"/>
              </a:rPr>
            </a:br>
            <a:r>
              <a:rPr lang="lv-LV" altLang="en-US" sz="2400" b="1" dirty="0">
                <a:solidFill>
                  <a:srgbClr val="385723"/>
                </a:solidFill>
                <a:latin typeface="Verdana" panose="020B0604030504040204" pitchFamily="34" charset="0"/>
                <a:ea typeface="Verdana" panose="020B0604030504040204" pitchFamily="34" charset="0"/>
                <a:cs typeface="Times New Roman" panose="02020603050405020304" pitchFamily="18" charset="0"/>
              </a:rPr>
              <a:t>2019.g. – 2020.g.</a:t>
            </a:r>
          </a:p>
        </p:txBody>
      </p:sp>
      <p:pic>
        <p:nvPicPr>
          <p:cNvPr id="5124" name="Picture 2">
            <a:extLst>
              <a:ext uri="{FF2B5EF4-FFF2-40B4-BE49-F238E27FC236}">
                <a16:creationId xmlns:a16="http://schemas.microsoft.com/office/drawing/2014/main" id="{589A7DC2-93B4-4AA7-9E41-3EB75BA8CA4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11633" r="13286" b="14969"/>
          <a:stretch>
            <a:fillRect/>
          </a:stretch>
        </p:blipFill>
        <p:spPr bwMode="auto">
          <a:xfrm>
            <a:off x="554038" y="6350"/>
            <a:ext cx="1320800" cy="1663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Slaida numura vietturis 2">
            <a:extLst>
              <a:ext uri="{FF2B5EF4-FFF2-40B4-BE49-F238E27FC236}">
                <a16:creationId xmlns:a16="http://schemas.microsoft.com/office/drawing/2014/main" id="{373F0D32-2F19-43C8-AA2B-8579562088BC}"/>
              </a:ext>
            </a:extLst>
          </p:cNvPr>
          <p:cNvSpPr>
            <a:spLocks noGrp="1"/>
          </p:cNvSpPr>
          <p:nvPr>
            <p:ph type="sldNum" sz="quarter" idx="12"/>
          </p:nvPr>
        </p:nvSpPr>
        <p:spPr/>
        <p:txBody>
          <a:bodyPr/>
          <a:lstStyle/>
          <a:p>
            <a:pPr>
              <a:defRPr/>
            </a:pPr>
            <a:fld id="{668A7960-087C-442B-B782-184E53A0EBE6}" type="slidenum">
              <a:rPr lang="lv-LV" smtClean="0">
                <a:latin typeface="Verdana" panose="020B0604030504040204" pitchFamily="34" charset="0"/>
                <a:ea typeface="Verdana" panose="020B0604030504040204" pitchFamily="34" charset="0"/>
              </a:rPr>
              <a:pPr>
                <a:defRPr/>
              </a:pPr>
              <a:t>11</a:t>
            </a:fld>
            <a:endParaRPr lang="lv-LV">
              <a:latin typeface="Verdana" panose="020B0604030504040204" pitchFamily="34" charset="0"/>
              <a:ea typeface="Verdana" panose="020B0604030504040204" pitchFamily="34" charset="0"/>
            </a:endParaRPr>
          </a:p>
        </p:txBody>
      </p:sp>
      <p:graphicFrame>
        <p:nvGraphicFramePr>
          <p:cNvPr id="8" name="Chart 7">
            <a:extLst>
              <a:ext uri="{FF2B5EF4-FFF2-40B4-BE49-F238E27FC236}">
                <a16:creationId xmlns:a16="http://schemas.microsoft.com/office/drawing/2014/main" id="{00000000-0008-0000-0100-000002000000}"/>
              </a:ext>
            </a:extLst>
          </p:cNvPr>
          <p:cNvGraphicFramePr>
            <a:graphicFrameLocks/>
          </p:cNvGraphicFramePr>
          <p:nvPr>
            <p:extLst>
              <p:ext uri="{D42A27DB-BD31-4B8C-83A1-F6EECF244321}">
                <p14:modId xmlns:p14="http://schemas.microsoft.com/office/powerpoint/2010/main" val="3833493646"/>
              </p:ext>
            </p:extLst>
          </p:nvPr>
        </p:nvGraphicFramePr>
        <p:xfrm>
          <a:off x="2234920" y="1633952"/>
          <a:ext cx="9849802" cy="4686285"/>
        </p:xfrm>
        <a:graphic>
          <a:graphicData uri="http://schemas.openxmlformats.org/drawingml/2006/chart">
            <c:chart xmlns:c="http://schemas.openxmlformats.org/drawingml/2006/chart" xmlns:r="http://schemas.openxmlformats.org/officeDocument/2006/relationships" r:id="rId4"/>
          </a:graphicData>
        </a:graphic>
      </p:graphicFrame>
      <p:grpSp>
        <p:nvGrpSpPr>
          <p:cNvPr id="5127" name="Group 22">
            <a:extLst>
              <a:ext uri="{FF2B5EF4-FFF2-40B4-BE49-F238E27FC236}">
                <a16:creationId xmlns:a16="http://schemas.microsoft.com/office/drawing/2014/main" id="{6F635C49-C670-434B-A582-7AE478A56CFF}"/>
              </a:ext>
            </a:extLst>
          </p:cNvPr>
          <p:cNvGrpSpPr>
            <a:grpSpLocks/>
          </p:cNvGrpSpPr>
          <p:nvPr/>
        </p:nvGrpSpPr>
        <p:grpSpPr bwMode="auto">
          <a:xfrm>
            <a:off x="-2520" y="1741279"/>
            <a:ext cx="2375833" cy="1663700"/>
            <a:chOff x="-25508" y="1838179"/>
            <a:chExt cx="2374531" cy="1663701"/>
          </a:xfrm>
        </p:grpSpPr>
        <p:sp>
          <p:nvSpPr>
            <p:cNvPr id="11" name="Rectangle: Diagonal Corners Rounded 10">
              <a:extLst>
                <a:ext uri="{FF2B5EF4-FFF2-40B4-BE49-F238E27FC236}">
                  <a16:creationId xmlns:a16="http://schemas.microsoft.com/office/drawing/2014/main" id="{344F75F0-E330-4E3D-AB4F-833A82B11148}"/>
                </a:ext>
              </a:extLst>
            </p:cNvPr>
            <p:cNvSpPr/>
            <p:nvPr/>
          </p:nvSpPr>
          <p:spPr>
            <a:xfrm>
              <a:off x="10330" y="1838179"/>
              <a:ext cx="2316480" cy="1663701"/>
            </a:xfrm>
            <a:prstGeom prst="round2DiagRect">
              <a:avLst>
                <a:gd name="adj1" fmla="val 16667"/>
                <a:gd name="adj2" fmla="val 839"/>
              </a:avLst>
            </a:prstGeom>
            <a:solidFill>
              <a:schemeClr val="bg1">
                <a:lumMod val="9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lv-LV">
                <a:latin typeface="Verdana" panose="020B0604030504040204" pitchFamily="34" charset="0"/>
                <a:ea typeface="Verdana" panose="020B0604030504040204" pitchFamily="34" charset="0"/>
              </a:endParaRPr>
            </a:p>
          </p:txBody>
        </p:sp>
        <p:sp>
          <p:nvSpPr>
            <p:cNvPr id="5129" name="TextBox 3">
              <a:extLst>
                <a:ext uri="{FF2B5EF4-FFF2-40B4-BE49-F238E27FC236}">
                  <a16:creationId xmlns:a16="http://schemas.microsoft.com/office/drawing/2014/main" id="{6D8234AA-18E9-459B-984C-CB4989D7BE53}"/>
                </a:ext>
              </a:extLst>
            </p:cNvPr>
            <p:cNvSpPr txBox="1">
              <a:spLocks noChangeArrowheads="1"/>
            </p:cNvSpPr>
            <p:nvPr/>
          </p:nvSpPr>
          <p:spPr bwMode="auto">
            <a:xfrm>
              <a:off x="32543" y="1977193"/>
              <a:ext cx="231648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a:lnSpc>
                  <a:spcPct val="100000"/>
                </a:lnSpc>
                <a:spcBef>
                  <a:spcPct val="0"/>
                </a:spcBef>
                <a:buFontTx/>
                <a:buNone/>
              </a:pPr>
              <a:r>
                <a:rPr lang="lv-LV" altLang="lv-LV" sz="1400" b="1" dirty="0">
                  <a:latin typeface="Verdana" panose="020B0604030504040204" pitchFamily="34" charset="0"/>
                  <a:ea typeface="Verdana" panose="020B0604030504040204" pitchFamily="34" charset="0"/>
                  <a:cs typeface="Times New Roman" panose="02020603050405020304" pitchFamily="18" charset="0"/>
                </a:rPr>
                <a:t>Reģistrētas jaunas darba vietas</a:t>
              </a:r>
            </a:p>
          </p:txBody>
        </p:sp>
        <p:cxnSp>
          <p:nvCxnSpPr>
            <p:cNvPr id="18" name="Straight Connector 17">
              <a:extLst>
                <a:ext uri="{FF2B5EF4-FFF2-40B4-BE49-F238E27FC236}">
                  <a16:creationId xmlns:a16="http://schemas.microsoft.com/office/drawing/2014/main" id="{35EC3BDA-CB9A-4AED-ABEC-059DBE96B577}"/>
                </a:ext>
              </a:extLst>
            </p:cNvPr>
            <p:cNvCxnSpPr>
              <a:cxnSpLocks/>
            </p:cNvCxnSpPr>
            <p:nvPr/>
          </p:nvCxnSpPr>
          <p:spPr>
            <a:xfrm>
              <a:off x="116634" y="2990914"/>
              <a:ext cx="874234" cy="0"/>
            </a:xfrm>
            <a:prstGeom prst="line">
              <a:avLst/>
            </a:prstGeom>
            <a:ln>
              <a:solidFill>
                <a:srgbClr val="2683C6"/>
              </a:solidFill>
            </a:ln>
          </p:spPr>
          <p:style>
            <a:lnRef idx="3">
              <a:schemeClr val="accent3"/>
            </a:lnRef>
            <a:fillRef idx="0">
              <a:schemeClr val="accent3"/>
            </a:fillRef>
            <a:effectRef idx="2">
              <a:schemeClr val="accent3"/>
            </a:effectRef>
            <a:fontRef idx="minor">
              <a:schemeClr val="tx1"/>
            </a:fontRef>
          </p:style>
        </p:cxnSp>
        <p:sp>
          <p:nvSpPr>
            <p:cNvPr id="5131" name="Rectangle 18">
              <a:extLst>
                <a:ext uri="{FF2B5EF4-FFF2-40B4-BE49-F238E27FC236}">
                  <a16:creationId xmlns:a16="http://schemas.microsoft.com/office/drawing/2014/main" id="{096357B5-0D31-444B-8B86-6313A9CDD62E}"/>
                </a:ext>
              </a:extLst>
            </p:cNvPr>
            <p:cNvSpPr>
              <a:spLocks noChangeArrowheads="1"/>
            </p:cNvSpPr>
            <p:nvPr/>
          </p:nvSpPr>
          <p:spPr bwMode="auto">
            <a:xfrm>
              <a:off x="16569" y="2661233"/>
              <a:ext cx="1014465"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a:lnSpc>
                  <a:spcPct val="100000"/>
                </a:lnSpc>
                <a:spcBef>
                  <a:spcPct val="0"/>
                </a:spcBef>
                <a:buFontTx/>
                <a:buNone/>
              </a:pPr>
              <a:r>
                <a:rPr lang="lv-LV" altLang="lv-LV" sz="1400" b="1" dirty="0">
                  <a:solidFill>
                    <a:srgbClr val="2683C6"/>
                  </a:solidFill>
                  <a:latin typeface="Verdana" panose="020B0604030504040204" pitchFamily="34" charset="0"/>
                  <a:ea typeface="Verdana" panose="020B0604030504040204" pitchFamily="34" charset="0"/>
                  <a:cs typeface="Times New Roman" panose="02020603050405020304" pitchFamily="18" charset="0"/>
                </a:rPr>
                <a:t>106 397</a:t>
              </a:r>
            </a:p>
          </p:txBody>
        </p:sp>
        <p:sp>
          <p:nvSpPr>
            <p:cNvPr id="20" name="Rectangle 19">
              <a:extLst>
                <a:ext uri="{FF2B5EF4-FFF2-40B4-BE49-F238E27FC236}">
                  <a16:creationId xmlns:a16="http://schemas.microsoft.com/office/drawing/2014/main" id="{87A5F781-741A-4F6A-9A16-1AF0183A7D57}"/>
                </a:ext>
              </a:extLst>
            </p:cNvPr>
            <p:cNvSpPr/>
            <p:nvPr/>
          </p:nvSpPr>
          <p:spPr>
            <a:xfrm>
              <a:off x="-25508" y="2976626"/>
              <a:ext cx="1144237" cy="307777"/>
            </a:xfrm>
            <a:prstGeom prst="rect">
              <a:avLst/>
            </a:prstGeom>
          </p:spPr>
          <p:txBody>
            <a:bodyPr wrap="none">
              <a:spAutoFit/>
            </a:bodyPr>
            <a:lstStyle/>
            <a:p>
              <a:pPr algn="ctr">
                <a:defRPr/>
              </a:pPr>
              <a:r>
                <a:rPr lang="lv-LV" sz="1400" dirty="0">
                  <a:solidFill>
                    <a:schemeClr val="accent1">
                      <a:lumMod val="75000"/>
                    </a:schemeClr>
                  </a:solidFill>
                  <a:latin typeface="Verdana" panose="020B0604030504040204" pitchFamily="34" charset="0"/>
                  <a:ea typeface="Verdana" panose="020B0604030504040204" pitchFamily="34" charset="0"/>
                  <a:cs typeface="Times New Roman" panose="02020603050405020304" pitchFamily="18" charset="0"/>
                </a:rPr>
                <a:t>2019.gadā</a:t>
              </a:r>
            </a:p>
          </p:txBody>
        </p:sp>
        <p:sp>
          <p:nvSpPr>
            <p:cNvPr id="5133" name="Rectangle 23">
              <a:extLst>
                <a:ext uri="{FF2B5EF4-FFF2-40B4-BE49-F238E27FC236}">
                  <a16:creationId xmlns:a16="http://schemas.microsoft.com/office/drawing/2014/main" id="{D3EB0C68-BFB3-47E4-AE63-2FE70C81F5CF}"/>
                </a:ext>
              </a:extLst>
            </p:cNvPr>
            <p:cNvSpPr>
              <a:spLocks noChangeArrowheads="1"/>
            </p:cNvSpPr>
            <p:nvPr/>
          </p:nvSpPr>
          <p:spPr bwMode="auto">
            <a:xfrm>
              <a:off x="1242944" y="2670029"/>
              <a:ext cx="886295"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a:lnSpc>
                  <a:spcPct val="100000"/>
                </a:lnSpc>
                <a:spcBef>
                  <a:spcPct val="0"/>
                </a:spcBef>
                <a:buFontTx/>
                <a:buNone/>
              </a:pPr>
              <a:r>
                <a:rPr lang="lv-LV" altLang="lv-LV" sz="1400" b="1" dirty="0">
                  <a:solidFill>
                    <a:srgbClr val="2683C6"/>
                  </a:solidFill>
                  <a:latin typeface="Verdana" panose="020B0604030504040204" pitchFamily="34" charset="0"/>
                  <a:ea typeface="Verdana" panose="020B0604030504040204" pitchFamily="34" charset="0"/>
                  <a:cs typeface="Times New Roman" panose="02020603050405020304" pitchFamily="18" charset="0"/>
                </a:rPr>
                <a:t>76 226</a:t>
              </a:r>
            </a:p>
          </p:txBody>
        </p:sp>
        <p:sp>
          <p:nvSpPr>
            <p:cNvPr id="25" name="Rectangle 24">
              <a:extLst>
                <a:ext uri="{FF2B5EF4-FFF2-40B4-BE49-F238E27FC236}">
                  <a16:creationId xmlns:a16="http://schemas.microsoft.com/office/drawing/2014/main" id="{3643596D-6266-449C-A098-82BAE34ADCC0}"/>
                </a:ext>
              </a:extLst>
            </p:cNvPr>
            <p:cNvSpPr/>
            <p:nvPr/>
          </p:nvSpPr>
          <p:spPr>
            <a:xfrm>
              <a:off x="1149391" y="2976626"/>
              <a:ext cx="1144237" cy="307777"/>
            </a:xfrm>
            <a:prstGeom prst="rect">
              <a:avLst/>
            </a:prstGeom>
          </p:spPr>
          <p:txBody>
            <a:bodyPr wrap="none">
              <a:spAutoFit/>
            </a:bodyPr>
            <a:lstStyle/>
            <a:p>
              <a:pPr algn="ctr">
                <a:defRPr/>
              </a:pPr>
              <a:r>
                <a:rPr lang="lv-LV" sz="1400" dirty="0">
                  <a:solidFill>
                    <a:schemeClr val="accent1">
                      <a:lumMod val="75000"/>
                    </a:schemeClr>
                  </a:solidFill>
                  <a:latin typeface="Verdana" panose="020B0604030504040204" pitchFamily="34" charset="0"/>
                  <a:ea typeface="Verdana" panose="020B0604030504040204" pitchFamily="34" charset="0"/>
                  <a:cs typeface="Times New Roman" panose="02020603050405020304" pitchFamily="18" charset="0"/>
                </a:rPr>
                <a:t>2020.gadā</a:t>
              </a:r>
            </a:p>
          </p:txBody>
        </p:sp>
        <p:cxnSp>
          <p:nvCxnSpPr>
            <p:cNvPr id="26" name="Straight Connector 25">
              <a:extLst>
                <a:ext uri="{FF2B5EF4-FFF2-40B4-BE49-F238E27FC236}">
                  <a16:creationId xmlns:a16="http://schemas.microsoft.com/office/drawing/2014/main" id="{161F71B8-3E47-4FAB-B25A-796FFA3BAA33}"/>
                </a:ext>
              </a:extLst>
            </p:cNvPr>
            <p:cNvCxnSpPr>
              <a:cxnSpLocks/>
            </p:cNvCxnSpPr>
            <p:nvPr/>
          </p:nvCxnSpPr>
          <p:spPr>
            <a:xfrm>
              <a:off x="1168570" y="2976626"/>
              <a:ext cx="988470" cy="0"/>
            </a:xfrm>
            <a:prstGeom prst="line">
              <a:avLst/>
            </a:prstGeom>
            <a:ln>
              <a:solidFill>
                <a:srgbClr val="2683C6"/>
              </a:solidFill>
            </a:ln>
          </p:spPr>
          <p:style>
            <a:lnRef idx="3">
              <a:schemeClr val="accent3"/>
            </a:lnRef>
            <a:fillRef idx="0">
              <a:schemeClr val="accent3"/>
            </a:fillRef>
            <a:effectRef idx="2">
              <a:schemeClr val="accent3"/>
            </a:effectRef>
            <a:fontRef idx="minor">
              <a:schemeClr val="tx1"/>
            </a:fontRef>
          </p:style>
        </p:cxnSp>
      </p:gr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alpha val="99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AF2AED-FE1B-4237-AA51-7603DA38B985}"/>
              </a:ext>
            </a:extLst>
          </p:cNvPr>
          <p:cNvSpPr>
            <a:spLocks noGrp="1"/>
          </p:cNvSpPr>
          <p:nvPr>
            <p:ph type="title"/>
          </p:nvPr>
        </p:nvSpPr>
        <p:spPr>
          <a:xfrm>
            <a:off x="2023109" y="365125"/>
            <a:ext cx="10060509" cy="1325563"/>
          </a:xfrm>
        </p:spPr>
        <p:txBody>
          <a:bodyPr>
            <a:normAutofit/>
          </a:bodyPr>
          <a:lstStyle/>
          <a:p>
            <a:pPr algn="ctr"/>
            <a:r>
              <a:rPr lang="lv-LV" sz="2400" b="1" dirty="0">
                <a:solidFill>
                  <a:srgbClr val="385723"/>
                </a:solidFill>
                <a:latin typeface="Verdana" panose="020B0604030504040204" pitchFamily="34" charset="0"/>
                <a:ea typeface="Verdana" panose="020B0604030504040204" pitchFamily="34" charset="0"/>
              </a:rPr>
              <a:t>Reģistrēto brīvo darba vietu dinamika reģionos</a:t>
            </a:r>
            <a:br>
              <a:rPr lang="lv-LV" sz="2400" b="1" dirty="0">
                <a:solidFill>
                  <a:srgbClr val="385723"/>
                </a:solidFill>
                <a:latin typeface="Verdana" panose="020B0604030504040204" pitchFamily="34" charset="0"/>
                <a:ea typeface="Verdana" panose="020B0604030504040204" pitchFamily="34" charset="0"/>
              </a:rPr>
            </a:br>
            <a:r>
              <a:rPr lang="lv-LV" sz="2400" b="1" dirty="0">
                <a:solidFill>
                  <a:srgbClr val="385723"/>
                </a:solidFill>
                <a:latin typeface="Verdana" panose="020B0604030504040204" pitchFamily="34" charset="0"/>
                <a:ea typeface="Verdana" panose="020B0604030504040204" pitchFamily="34" charset="0"/>
              </a:rPr>
              <a:t>2019. – 2020. gads</a:t>
            </a:r>
          </a:p>
        </p:txBody>
      </p:sp>
      <p:pic>
        <p:nvPicPr>
          <p:cNvPr id="6" name="Picture 2">
            <a:extLst>
              <a:ext uri="{FF2B5EF4-FFF2-40B4-BE49-F238E27FC236}">
                <a16:creationId xmlns:a16="http://schemas.microsoft.com/office/drawing/2014/main" id="{BD1540F0-25A0-4374-B4B0-4CEC6047E7A6}"/>
              </a:ext>
            </a:extLst>
          </p:cNvPr>
          <p:cNvPicPr>
            <a:picLocks noChangeAspect="1"/>
          </p:cNvPicPr>
          <p:nvPr/>
        </p:nvPicPr>
        <p:blipFill rotWithShape="1">
          <a:blip r:embed="rId3" cstate="print"/>
          <a:srcRect l="11634" r="13286" b="14969"/>
          <a:stretch/>
        </p:blipFill>
        <p:spPr bwMode="auto">
          <a:xfrm>
            <a:off x="553708" y="5592"/>
            <a:ext cx="1321822" cy="1664393"/>
          </a:xfrm>
          <a:prstGeom prst="rect">
            <a:avLst/>
          </a:prstGeom>
          <a:noFill/>
          <a:ln w="9525">
            <a:noFill/>
            <a:miter lim="800000"/>
            <a:headEnd/>
            <a:tailEnd/>
          </a:ln>
        </p:spPr>
      </p:pic>
      <p:pic>
        <p:nvPicPr>
          <p:cNvPr id="7" name="Picture 6">
            <a:extLst>
              <a:ext uri="{FF2B5EF4-FFF2-40B4-BE49-F238E27FC236}">
                <a16:creationId xmlns:a16="http://schemas.microsoft.com/office/drawing/2014/main" id="{34E305B8-0719-4138-BF72-D7581D9036F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 y="6015788"/>
            <a:ext cx="12191999" cy="1532059"/>
          </a:xfrm>
          <a:prstGeom prst="rect">
            <a:avLst/>
          </a:prstGeom>
        </p:spPr>
      </p:pic>
      <p:sp>
        <p:nvSpPr>
          <p:cNvPr id="29" name="Slide Number Placeholder 5">
            <a:extLst>
              <a:ext uri="{FF2B5EF4-FFF2-40B4-BE49-F238E27FC236}">
                <a16:creationId xmlns:a16="http://schemas.microsoft.com/office/drawing/2014/main" id="{31751976-B4C1-41EC-8AB1-7EBC2E5D0614}"/>
              </a:ext>
            </a:extLst>
          </p:cNvPr>
          <p:cNvSpPr txBox="1">
            <a:spLocks/>
          </p:cNvSpPr>
          <p:nvPr/>
        </p:nvSpPr>
        <p:spPr bwMode="auto">
          <a:xfrm>
            <a:off x="11379200" y="6324600"/>
            <a:ext cx="406400" cy="3048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defPPr>
              <a:defRPr lang="lv-LV"/>
            </a:defPPr>
            <a:lvl1pPr marL="0" algn="l" defTabSz="914400" rtl="0" eaLnBrk="1" latinLnBrk="0" hangingPunct="1">
              <a:defRPr sz="1700" kern="1200">
                <a:solidFill>
                  <a:schemeClr val="tx1"/>
                </a:solidFill>
                <a:latin typeface="Times New Roman" panose="02020603050405020304" pitchFamily="18" charset="0"/>
                <a:ea typeface="ＭＳ Ｐゴシック" panose="020B0600070205080204" pitchFamily="34" charset="-128"/>
                <a:cs typeface="+mn-cs"/>
              </a:defRPr>
            </a:lvl1pPr>
            <a:lvl2pPr marL="742950" indent="-285750" algn="l" defTabSz="914400" rtl="0" eaLnBrk="1" latinLnBrk="0" hangingPunct="1">
              <a:defRPr sz="1700" kern="1200">
                <a:solidFill>
                  <a:schemeClr val="tx1"/>
                </a:solidFill>
                <a:latin typeface="Times New Roman" panose="02020603050405020304" pitchFamily="18" charset="0"/>
                <a:ea typeface="ＭＳ Ｐゴシック" panose="020B0600070205080204" pitchFamily="34" charset="-128"/>
                <a:cs typeface="+mn-cs"/>
              </a:defRPr>
            </a:lvl2pPr>
            <a:lvl3pPr marL="1143000" indent="-228600" algn="l" defTabSz="914400" rtl="0" eaLnBrk="1" latinLnBrk="0" hangingPunct="1">
              <a:defRPr sz="1700" kern="1200">
                <a:solidFill>
                  <a:schemeClr val="tx1"/>
                </a:solidFill>
                <a:latin typeface="Times New Roman" panose="02020603050405020304" pitchFamily="18" charset="0"/>
                <a:ea typeface="ＭＳ Ｐゴシック" panose="020B0600070205080204" pitchFamily="34" charset="-128"/>
                <a:cs typeface="+mn-cs"/>
              </a:defRPr>
            </a:lvl3pPr>
            <a:lvl4pPr marL="1600200" indent="-228600" algn="l" defTabSz="914400" rtl="0" eaLnBrk="1" latinLnBrk="0" hangingPunct="1">
              <a:defRPr sz="1700" kern="1200">
                <a:solidFill>
                  <a:schemeClr val="tx1"/>
                </a:solidFill>
                <a:latin typeface="Times New Roman" panose="02020603050405020304" pitchFamily="18" charset="0"/>
                <a:ea typeface="ＭＳ Ｐゴシック" panose="020B0600070205080204" pitchFamily="34" charset="-128"/>
                <a:cs typeface="+mn-cs"/>
              </a:defRPr>
            </a:lvl4pPr>
            <a:lvl5pPr marL="2057400" indent="-228600" algn="l" defTabSz="914400" rtl="0" eaLnBrk="1" latinLnBrk="0" hangingPunct="1">
              <a:defRPr sz="1700" kern="1200">
                <a:solidFill>
                  <a:schemeClr val="tx1"/>
                </a:solidFill>
                <a:latin typeface="Times New Roman" panose="02020603050405020304" pitchFamily="18" charset="0"/>
                <a:ea typeface="ＭＳ Ｐゴシック" panose="020B0600070205080204" pitchFamily="34" charset="-128"/>
                <a:cs typeface="+mn-cs"/>
              </a:defRPr>
            </a:lvl5pPr>
            <a:lvl6pPr marL="2514600" indent="-228600" algn="l" defTabSz="938213" rtl="0" eaLnBrk="0" fontAlgn="base" latinLnBrk="0" hangingPunct="0">
              <a:spcBef>
                <a:spcPct val="0"/>
              </a:spcBef>
              <a:spcAft>
                <a:spcPct val="0"/>
              </a:spcAft>
              <a:defRPr sz="1700" kern="1200">
                <a:solidFill>
                  <a:schemeClr val="tx1"/>
                </a:solidFill>
                <a:latin typeface="Times New Roman" panose="02020603050405020304" pitchFamily="18" charset="0"/>
                <a:ea typeface="ＭＳ Ｐゴシック" panose="020B0600070205080204" pitchFamily="34" charset="-128"/>
                <a:cs typeface="+mn-cs"/>
              </a:defRPr>
            </a:lvl6pPr>
            <a:lvl7pPr marL="2971800" indent="-228600" algn="l" defTabSz="938213" rtl="0" eaLnBrk="0" fontAlgn="base" latinLnBrk="0" hangingPunct="0">
              <a:spcBef>
                <a:spcPct val="0"/>
              </a:spcBef>
              <a:spcAft>
                <a:spcPct val="0"/>
              </a:spcAft>
              <a:defRPr sz="1700" kern="1200">
                <a:solidFill>
                  <a:schemeClr val="tx1"/>
                </a:solidFill>
                <a:latin typeface="Times New Roman" panose="02020603050405020304" pitchFamily="18" charset="0"/>
                <a:ea typeface="ＭＳ Ｐゴシック" panose="020B0600070205080204" pitchFamily="34" charset="-128"/>
                <a:cs typeface="+mn-cs"/>
              </a:defRPr>
            </a:lvl7pPr>
            <a:lvl8pPr marL="3429000" indent="-228600" algn="l" defTabSz="938213" rtl="0" eaLnBrk="0" fontAlgn="base" latinLnBrk="0" hangingPunct="0">
              <a:spcBef>
                <a:spcPct val="0"/>
              </a:spcBef>
              <a:spcAft>
                <a:spcPct val="0"/>
              </a:spcAft>
              <a:defRPr sz="1700" kern="1200">
                <a:solidFill>
                  <a:schemeClr val="tx1"/>
                </a:solidFill>
                <a:latin typeface="Times New Roman" panose="02020603050405020304" pitchFamily="18" charset="0"/>
                <a:ea typeface="ＭＳ Ｐゴシック" panose="020B0600070205080204" pitchFamily="34" charset="-128"/>
                <a:cs typeface="+mn-cs"/>
              </a:defRPr>
            </a:lvl8pPr>
            <a:lvl9pPr marL="3886200" indent="-228600" algn="l" defTabSz="938213" rtl="0" eaLnBrk="0" fontAlgn="base" latinLnBrk="0" hangingPunct="0">
              <a:spcBef>
                <a:spcPct val="0"/>
              </a:spcBef>
              <a:spcAft>
                <a:spcPct val="0"/>
              </a:spcAft>
              <a:defRPr sz="1700" kern="1200">
                <a:solidFill>
                  <a:schemeClr val="tx1"/>
                </a:solidFill>
                <a:latin typeface="Times New Roman" panose="02020603050405020304" pitchFamily="18" charset="0"/>
                <a:ea typeface="ＭＳ Ｐゴシック" panose="020B0600070205080204" pitchFamily="34" charset="-128"/>
                <a:cs typeface="+mn-cs"/>
              </a:defRPr>
            </a:lvl9pPr>
          </a:lstStyle>
          <a:p>
            <a:fld id="{1B351D12-C3E7-438C-94EE-D8BAC653387C}" type="slidenum">
              <a:rPr lang="en-US" altLang="lv-LV" sz="1000" smtClean="0">
                <a:solidFill>
                  <a:srgbClr val="898989"/>
                </a:solidFill>
                <a:latin typeface="Verdana" panose="020B0604030504040204" pitchFamily="34" charset="0"/>
                <a:ea typeface="Verdana" panose="020B0604030504040204" pitchFamily="34" charset="0"/>
              </a:rPr>
              <a:pPr/>
              <a:t>12</a:t>
            </a:fld>
            <a:endParaRPr lang="en-US" altLang="lv-LV" sz="1000">
              <a:solidFill>
                <a:srgbClr val="898989"/>
              </a:solidFill>
              <a:latin typeface="Verdana" panose="020B0604030504040204" pitchFamily="34" charset="0"/>
              <a:ea typeface="Verdana" panose="020B0604030504040204" pitchFamily="34" charset="0"/>
            </a:endParaRPr>
          </a:p>
        </p:txBody>
      </p:sp>
      <p:graphicFrame>
        <p:nvGraphicFramePr>
          <p:cNvPr id="21" name="Chart 20">
            <a:extLst>
              <a:ext uri="{FF2B5EF4-FFF2-40B4-BE49-F238E27FC236}">
                <a16:creationId xmlns:a16="http://schemas.microsoft.com/office/drawing/2014/main" id="{78FC241A-0C34-41BF-8E0D-23322C198EFE}"/>
              </a:ext>
            </a:extLst>
          </p:cNvPr>
          <p:cNvGraphicFramePr>
            <a:graphicFrameLocks/>
          </p:cNvGraphicFramePr>
          <p:nvPr>
            <p:extLst>
              <p:ext uri="{D42A27DB-BD31-4B8C-83A1-F6EECF244321}">
                <p14:modId xmlns:p14="http://schemas.microsoft.com/office/powerpoint/2010/main" val="1475130133"/>
              </p:ext>
            </p:extLst>
          </p:nvPr>
        </p:nvGraphicFramePr>
        <p:xfrm>
          <a:off x="225926" y="1385373"/>
          <a:ext cx="12261170" cy="5326770"/>
        </p:xfrm>
        <a:graphic>
          <a:graphicData uri="http://schemas.openxmlformats.org/drawingml/2006/chart">
            <c:chart xmlns:c="http://schemas.openxmlformats.org/drawingml/2006/chart" xmlns:r="http://schemas.openxmlformats.org/officeDocument/2006/relationships" r:id="rId5"/>
          </a:graphicData>
        </a:graphic>
      </p:graphicFrame>
      <p:sp>
        <p:nvSpPr>
          <p:cNvPr id="30" name="Arrow: Up 29">
            <a:extLst>
              <a:ext uri="{FF2B5EF4-FFF2-40B4-BE49-F238E27FC236}">
                <a16:creationId xmlns:a16="http://schemas.microsoft.com/office/drawing/2014/main" id="{356F2075-44CC-4D58-9801-96CEA08F73C0}"/>
              </a:ext>
            </a:extLst>
          </p:cNvPr>
          <p:cNvSpPr/>
          <p:nvPr/>
        </p:nvSpPr>
        <p:spPr>
          <a:xfrm rot="10800000">
            <a:off x="7120590" y="1409113"/>
            <a:ext cx="293393" cy="409562"/>
          </a:xfrm>
          <a:prstGeom prst="upArrow">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endParaRPr lang="lv-LV" dirty="0">
              <a:solidFill>
                <a:srgbClr val="92D050"/>
              </a:solidFill>
              <a:highlight>
                <a:srgbClr val="A5AB81"/>
              </a:highlight>
            </a:endParaRPr>
          </a:p>
        </p:txBody>
      </p:sp>
      <p:sp>
        <p:nvSpPr>
          <p:cNvPr id="31" name="Arrow: Up 30">
            <a:extLst>
              <a:ext uri="{FF2B5EF4-FFF2-40B4-BE49-F238E27FC236}">
                <a16:creationId xmlns:a16="http://schemas.microsoft.com/office/drawing/2014/main" id="{F1A1F5ED-2840-4140-9453-88FB5C343BE2}"/>
              </a:ext>
            </a:extLst>
          </p:cNvPr>
          <p:cNvSpPr/>
          <p:nvPr/>
        </p:nvSpPr>
        <p:spPr>
          <a:xfrm rot="10800000">
            <a:off x="6488407" y="2216870"/>
            <a:ext cx="293393" cy="409562"/>
          </a:xfrm>
          <a:prstGeom prst="upArrow">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endParaRPr lang="lv-LV" dirty="0">
              <a:solidFill>
                <a:srgbClr val="92D050"/>
              </a:solidFill>
              <a:highlight>
                <a:srgbClr val="A5AB81"/>
              </a:highlight>
            </a:endParaRPr>
          </a:p>
        </p:txBody>
      </p:sp>
      <p:sp>
        <p:nvSpPr>
          <p:cNvPr id="32" name="Arrow: Up 31">
            <a:extLst>
              <a:ext uri="{FF2B5EF4-FFF2-40B4-BE49-F238E27FC236}">
                <a16:creationId xmlns:a16="http://schemas.microsoft.com/office/drawing/2014/main" id="{9DFD827E-A68F-4CE7-94BE-C8EEBDC82464}"/>
              </a:ext>
            </a:extLst>
          </p:cNvPr>
          <p:cNvSpPr/>
          <p:nvPr/>
        </p:nvSpPr>
        <p:spPr>
          <a:xfrm rot="10800000">
            <a:off x="3540669" y="3019438"/>
            <a:ext cx="293393" cy="409562"/>
          </a:xfrm>
          <a:prstGeom prst="upArrow">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endParaRPr lang="lv-LV" dirty="0">
              <a:solidFill>
                <a:srgbClr val="92D050"/>
              </a:solidFill>
              <a:highlight>
                <a:srgbClr val="A5AB81"/>
              </a:highlight>
            </a:endParaRPr>
          </a:p>
        </p:txBody>
      </p:sp>
      <p:sp>
        <p:nvSpPr>
          <p:cNvPr id="33" name="Arrow: Up 32">
            <a:extLst>
              <a:ext uri="{FF2B5EF4-FFF2-40B4-BE49-F238E27FC236}">
                <a16:creationId xmlns:a16="http://schemas.microsoft.com/office/drawing/2014/main" id="{56D948F7-4580-4492-8675-A36A0E1EDF7A}"/>
              </a:ext>
            </a:extLst>
          </p:cNvPr>
          <p:cNvSpPr/>
          <p:nvPr/>
        </p:nvSpPr>
        <p:spPr>
          <a:xfrm rot="10800000">
            <a:off x="3540668" y="3712451"/>
            <a:ext cx="293393" cy="409562"/>
          </a:xfrm>
          <a:prstGeom prst="upArrow">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endParaRPr lang="lv-LV" dirty="0">
              <a:solidFill>
                <a:srgbClr val="92D050"/>
              </a:solidFill>
              <a:highlight>
                <a:srgbClr val="A5AB81"/>
              </a:highlight>
            </a:endParaRPr>
          </a:p>
        </p:txBody>
      </p:sp>
      <p:sp>
        <p:nvSpPr>
          <p:cNvPr id="34" name="Arrow: Up 33">
            <a:extLst>
              <a:ext uri="{FF2B5EF4-FFF2-40B4-BE49-F238E27FC236}">
                <a16:creationId xmlns:a16="http://schemas.microsoft.com/office/drawing/2014/main" id="{04A9F02F-22DA-45E1-9057-A8E2B312AD1F}"/>
              </a:ext>
            </a:extLst>
          </p:cNvPr>
          <p:cNvSpPr/>
          <p:nvPr/>
        </p:nvSpPr>
        <p:spPr>
          <a:xfrm rot="10800000">
            <a:off x="3540668" y="4472989"/>
            <a:ext cx="293393" cy="409562"/>
          </a:xfrm>
          <a:prstGeom prst="upArrow">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endParaRPr lang="lv-LV" dirty="0">
              <a:solidFill>
                <a:srgbClr val="92D050"/>
              </a:solidFill>
              <a:highlight>
                <a:srgbClr val="A5AB81"/>
              </a:highlight>
            </a:endParaRPr>
          </a:p>
        </p:txBody>
      </p:sp>
      <p:sp>
        <p:nvSpPr>
          <p:cNvPr id="35" name="Arrow: Up 34">
            <a:extLst>
              <a:ext uri="{FF2B5EF4-FFF2-40B4-BE49-F238E27FC236}">
                <a16:creationId xmlns:a16="http://schemas.microsoft.com/office/drawing/2014/main" id="{6A272817-A6A4-49A8-8116-E9D5719CA7C0}"/>
              </a:ext>
            </a:extLst>
          </p:cNvPr>
          <p:cNvSpPr/>
          <p:nvPr/>
        </p:nvSpPr>
        <p:spPr>
          <a:xfrm rot="10800000">
            <a:off x="3540667" y="5255250"/>
            <a:ext cx="293393" cy="409562"/>
          </a:xfrm>
          <a:prstGeom prst="upArrow">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endParaRPr lang="lv-LV" dirty="0">
              <a:solidFill>
                <a:srgbClr val="92D050"/>
              </a:solidFill>
              <a:highlight>
                <a:srgbClr val="A5AB81"/>
              </a:highlight>
            </a:endParaRPr>
          </a:p>
        </p:txBody>
      </p:sp>
      <p:sp>
        <p:nvSpPr>
          <p:cNvPr id="36" name="TextBox 35">
            <a:extLst>
              <a:ext uri="{FF2B5EF4-FFF2-40B4-BE49-F238E27FC236}">
                <a16:creationId xmlns:a16="http://schemas.microsoft.com/office/drawing/2014/main" id="{40FD88B4-BF29-4B08-8102-C0273177B2AC}"/>
              </a:ext>
            </a:extLst>
          </p:cNvPr>
          <p:cNvSpPr txBox="1"/>
          <p:nvPr/>
        </p:nvSpPr>
        <p:spPr>
          <a:xfrm>
            <a:off x="7413983" y="1403875"/>
            <a:ext cx="1076445" cy="338554"/>
          </a:xfrm>
          <a:prstGeom prst="rect">
            <a:avLst/>
          </a:prstGeom>
          <a:noFill/>
        </p:spPr>
        <p:txBody>
          <a:bodyPr wrap="square" rtlCol="0">
            <a:spAutoFit/>
          </a:bodyPr>
          <a:lstStyle/>
          <a:p>
            <a:r>
              <a:rPr lang="lv-LV" sz="1600" b="1" dirty="0">
                <a:solidFill>
                  <a:srgbClr val="92D050"/>
                </a:solidFill>
                <a:latin typeface="Verdana" panose="020B0604030504040204" pitchFamily="34" charset="0"/>
                <a:ea typeface="Verdana" panose="020B0604030504040204" pitchFamily="34" charset="0"/>
              </a:rPr>
              <a:t>-55%</a:t>
            </a:r>
          </a:p>
        </p:txBody>
      </p:sp>
      <p:sp>
        <p:nvSpPr>
          <p:cNvPr id="37" name="TextBox 36">
            <a:extLst>
              <a:ext uri="{FF2B5EF4-FFF2-40B4-BE49-F238E27FC236}">
                <a16:creationId xmlns:a16="http://schemas.microsoft.com/office/drawing/2014/main" id="{EB9AF1BA-FE77-4FCC-8194-E87CAEB315F5}"/>
              </a:ext>
            </a:extLst>
          </p:cNvPr>
          <p:cNvSpPr txBox="1"/>
          <p:nvPr/>
        </p:nvSpPr>
        <p:spPr>
          <a:xfrm>
            <a:off x="6711047" y="2200412"/>
            <a:ext cx="1076445" cy="338554"/>
          </a:xfrm>
          <a:prstGeom prst="rect">
            <a:avLst/>
          </a:prstGeom>
          <a:noFill/>
        </p:spPr>
        <p:txBody>
          <a:bodyPr wrap="square" rtlCol="0">
            <a:spAutoFit/>
          </a:bodyPr>
          <a:lstStyle/>
          <a:p>
            <a:r>
              <a:rPr lang="lv-LV" sz="1600" b="1" dirty="0">
                <a:solidFill>
                  <a:srgbClr val="92D050"/>
                </a:solidFill>
                <a:latin typeface="Verdana" panose="020B0604030504040204" pitchFamily="34" charset="0"/>
                <a:ea typeface="Verdana" panose="020B0604030504040204" pitchFamily="34" charset="0"/>
              </a:rPr>
              <a:t>-57%</a:t>
            </a:r>
          </a:p>
        </p:txBody>
      </p:sp>
      <p:sp>
        <p:nvSpPr>
          <p:cNvPr id="38" name="TextBox 37">
            <a:extLst>
              <a:ext uri="{FF2B5EF4-FFF2-40B4-BE49-F238E27FC236}">
                <a16:creationId xmlns:a16="http://schemas.microsoft.com/office/drawing/2014/main" id="{41E75E85-7120-4500-985F-E46C6B77E47E}"/>
              </a:ext>
            </a:extLst>
          </p:cNvPr>
          <p:cNvSpPr txBox="1"/>
          <p:nvPr/>
        </p:nvSpPr>
        <p:spPr>
          <a:xfrm>
            <a:off x="3909310" y="3013711"/>
            <a:ext cx="1076445" cy="338554"/>
          </a:xfrm>
          <a:prstGeom prst="rect">
            <a:avLst/>
          </a:prstGeom>
          <a:noFill/>
        </p:spPr>
        <p:txBody>
          <a:bodyPr wrap="square" rtlCol="0">
            <a:spAutoFit/>
          </a:bodyPr>
          <a:lstStyle/>
          <a:p>
            <a:r>
              <a:rPr lang="lv-LV" sz="1600" b="1" dirty="0">
                <a:solidFill>
                  <a:srgbClr val="92D050"/>
                </a:solidFill>
                <a:latin typeface="Verdana" panose="020B0604030504040204" pitchFamily="34" charset="0"/>
                <a:ea typeface="Verdana" panose="020B0604030504040204" pitchFamily="34" charset="0"/>
              </a:rPr>
              <a:t>-33%</a:t>
            </a:r>
          </a:p>
        </p:txBody>
      </p:sp>
      <p:sp>
        <p:nvSpPr>
          <p:cNvPr id="39" name="TextBox 38">
            <a:extLst>
              <a:ext uri="{FF2B5EF4-FFF2-40B4-BE49-F238E27FC236}">
                <a16:creationId xmlns:a16="http://schemas.microsoft.com/office/drawing/2014/main" id="{DC15D8EC-25C3-4912-A62B-AC7414277813}"/>
              </a:ext>
            </a:extLst>
          </p:cNvPr>
          <p:cNvSpPr txBox="1"/>
          <p:nvPr/>
        </p:nvSpPr>
        <p:spPr>
          <a:xfrm>
            <a:off x="3888307" y="3710204"/>
            <a:ext cx="1076445" cy="338554"/>
          </a:xfrm>
          <a:prstGeom prst="rect">
            <a:avLst/>
          </a:prstGeom>
          <a:noFill/>
        </p:spPr>
        <p:txBody>
          <a:bodyPr wrap="square" rtlCol="0">
            <a:spAutoFit/>
          </a:bodyPr>
          <a:lstStyle/>
          <a:p>
            <a:r>
              <a:rPr lang="lv-LV" sz="1600" b="1" dirty="0">
                <a:solidFill>
                  <a:srgbClr val="92D050"/>
                </a:solidFill>
                <a:latin typeface="Verdana" panose="020B0604030504040204" pitchFamily="34" charset="0"/>
                <a:ea typeface="Verdana" panose="020B0604030504040204" pitchFamily="34" charset="0"/>
              </a:rPr>
              <a:t>-24%</a:t>
            </a:r>
          </a:p>
        </p:txBody>
      </p:sp>
      <p:sp>
        <p:nvSpPr>
          <p:cNvPr id="40" name="TextBox 39">
            <a:extLst>
              <a:ext uri="{FF2B5EF4-FFF2-40B4-BE49-F238E27FC236}">
                <a16:creationId xmlns:a16="http://schemas.microsoft.com/office/drawing/2014/main" id="{CBEDB1B7-435C-4C41-8BFC-D05033DBFC7B}"/>
              </a:ext>
            </a:extLst>
          </p:cNvPr>
          <p:cNvSpPr txBox="1"/>
          <p:nvPr/>
        </p:nvSpPr>
        <p:spPr>
          <a:xfrm>
            <a:off x="3834060" y="4506011"/>
            <a:ext cx="1076445" cy="338554"/>
          </a:xfrm>
          <a:prstGeom prst="rect">
            <a:avLst/>
          </a:prstGeom>
          <a:noFill/>
        </p:spPr>
        <p:txBody>
          <a:bodyPr wrap="square" rtlCol="0">
            <a:spAutoFit/>
          </a:bodyPr>
          <a:lstStyle/>
          <a:p>
            <a:r>
              <a:rPr lang="lv-LV" sz="1600" b="1" dirty="0">
                <a:solidFill>
                  <a:srgbClr val="92D050"/>
                </a:solidFill>
                <a:latin typeface="Verdana" panose="020B0604030504040204" pitchFamily="34" charset="0"/>
                <a:ea typeface="Verdana" panose="020B0604030504040204" pitchFamily="34" charset="0"/>
              </a:rPr>
              <a:t>-65%</a:t>
            </a:r>
          </a:p>
        </p:txBody>
      </p:sp>
      <p:sp>
        <p:nvSpPr>
          <p:cNvPr id="41" name="TextBox 40">
            <a:extLst>
              <a:ext uri="{FF2B5EF4-FFF2-40B4-BE49-F238E27FC236}">
                <a16:creationId xmlns:a16="http://schemas.microsoft.com/office/drawing/2014/main" id="{E27BF998-A04E-4521-A53C-C251D33B90D3}"/>
              </a:ext>
            </a:extLst>
          </p:cNvPr>
          <p:cNvSpPr txBox="1"/>
          <p:nvPr/>
        </p:nvSpPr>
        <p:spPr>
          <a:xfrm>
            <a:off x="3834060" y="5274826"/>
            <a:ext cx="1076445" cy="338554"/>
          </a:xfrm>
          <a:prstGeom prst="rect">
            <a:avLst/>
          </a:prstGeom>
          <a:noFill/>
        </p:spPr>
        <p:txBody>
          <a:bodyPr wrap="square" rtlCol="0">
            <a:spAutoFit/>
          </a:bodyPr>
          <a:lstStyle/>
          <a:p>
            <a:r>
              <a:rPr lang="lv-LV" sz="1600" b="1" dirty="0">
                <a:solidFill>
                  <a:srgbClr val="92D050"/>
                </a:solidFill>
                <a:latin typeface="Verdana" panose="020B0604030504040204" pitchFamily="34" charset="0"/>
                <a:ea typeface="Verdana" panose="020B0604030504040204" pitchFamily="34" charset="0"/>
              </a:rPr>
              <a:t>-63%</a:t>
            </a:r>
          </a:p>
        </p:txBody>
      </p:sp>
      <p:sp>
        <p:nvSpPr>
          <p:cNvPr id="42" name="Rectangle 41">
            <a:extLst>
              <a:ext uri="{FF2B5EF4-FFF2-40B4-BE49-F238E27FC236}">
                <a16:creationId xmlns:a16="http://schemas.microsoft.com/office/drawing/2014/main" id="{FB0F54B0-8CB7-45A5-8FF3-7EF2C97E62D7}"/>
              </a:ext>
            </a:extLst>
          </p:cNvPr>
          <p:cNvSpPr/>
          <p:nvPr/>
        </p:nvSpPr>
        <p:spPr>
          <a:xfrm>
            <a:off x="228033" y="1550341"/>
            <a:ext cx="1724628" cy="470619"/>
          </a:xfrm>
          <a:prstGeom prst="rect">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a:p>
        </p:txBody>
      </p:sp>
      <p:sp>
        <p:nvSpPr>
          <p:cNvPr id="43" name="Rectangle 42">
            <a:extLst>
              <a:ext uri="{FF2B5EF4-FFF2-40B4-BE49-F238E27FC236}">
                <a16:creationId xmlns:a16="http://schemas.microsoft.com/office/drawing/2014/main" id="{F7FFF1EF-F197-4E33-917C-AB554F91F997}"/>
              </a:ext>
            </a:extLst>
          </p:cNvPr>
          <p:cNvSpPr/>
          <p:nvPr/>
        </p:nvSpPr>
        <p:spPr>
          <a:xfrm>
            <a:off x="228033" y="2261083"/>
            <a:ext cx="1724628" cy="470619"/>
          </a:xfrm>
          <a:prstGeom prst="rect">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a:p>
        </p:txBody>
      </p:sp>
      <p:sp>
        <p:nvSpPr>
          <p:cNvPr id="44" name="TextBox 1">
            <a:extLst>
              <a:ext uri="{FF2B5EF4-FFF2-40B4-BE49-F238E27FC236}">
                <a16:creationId xmlns:a16="http://schemas.microsoft.com/office/drawing/2014/main" id="{DFDF31DF-8F9E-4416-8295-DD3F14179431}"/>
              </a:ext>
            </a:extLst>
          </p:cNvPr>
          <p:cNvSpPr txBox="1"/>
          <p:nvPr/>
        </p:nvSpPr>
        <p:spPr>
          <a:xfrm>
            <a:off x="6506251" y="6335237"/>
            <a:ext cx="5076149" cy="477088"/>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lv-LV" sz="1200" dirty="0">
                <a:latin typeface="Verdana" panose="020B0604030504040204" pitchFamily="34" charset="0"/>
                <a:ea typeface="Verdana" panose="020B0604030504040204" pitchFamily="34" charset="0"/>
              </a:rPr>
              <a:t>Reģistrēto brīvo darba vietu skaita izmaiņas 2020.gada beigās salīdzinājumā ar 2019.gada beigām</a:t>
            </a:r>
          </a:p>
        </p:txBody>
      </p:sp>
      <p:sp>
        <p:nvSpPr>
          <p:cNvPr id="45" name="Arrow: Up 44">
            <a:extLst>
              <a:ext uri="{FF2B5EF4-FFF2-40B4-BE49-F238E27FC236}">
                <a16:creationId xmlns:a16="http://schemas.microsoft.com/office/drawing/2014/main" id="{19EFA8AB-1C05-4706-B391-5368BA7F1324}"/>
              </a:ext>
            </a:extLst>
          </p:cNvPr>
          <p:cNvSpPr/>
          <p:nvPr/>
        </p:nvSpPr>
        <p:spPr>
          <a:xfrm rot="10800000">
            <a:off x="6299037" y="6352672"/>
            <a:ext cx="293393" cy="409562"/>
          </a:xfrm>
          <a:prstGeom prst="upArrow">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endParaRPr lang="lv-LV" dirty="0">
              <a:solidFill>
                <a:srgbClr val="92D050"/>
              </a:solidFill>
              <a:highlight>
                <a:srgbClr val="A5AB81"/>
              </a:highlight>
            </a:endParaRPr>
          </a:p>
        </p:txBody>
      </p:sp>
    </p:spTree>
    <p:extLst>
      <p:ext uri="{BB962C8B-B14F-4D97-AF65-F5344CB8AC3E}">
        <p14:creationId xmlns:p14="http://schemas.microsoft.com/office/powerpoint/2010/main" val="309964667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90C4EF58-FEAC-4F93-ACEF-78B42CCDDFBE}"/>
              </a:ext>
            </a:extLst>
          </p:cNvPr>
          <p:cNvPicPr>
            <a:picLocks noChangeAspect="1"/>
          </p:cNvPicPr>
          <p:nvPr/>
        </p:nvPicPr>
        <p:blipFill>
          <a:blip r:embed="rId3"/>
          <a:stretch>
            <a:fillRect/>
          </a:stretch>
        </p:blipFill>
        <p:spPr>
          <a:xfrm>
            <a:off x="5772771" y="2317627"/>
            <a:ext cx="6067306" cy="3763024"/>
          </a:xfrm>
          <a:prstGeom prst="rect">
            <a:avLst/>
          </a:prstGeom>
        </p:spPr>
      </p:pic>
      <p:sp>
        <p:nvSpPr>
          <p:cNvPr id="2" name="Title 1">
            <a:extLst>
              <a:ext uri="{FF2B5EF4-FFF2-40B4-BE49-F238E27FC236}">
                <a16:creationId xmlns:a16="http://schemas.microsoft.com/office/drawing/2014/main" id="{A5FDA0F1-12DD-4C7E-973A-E4DF6E107AD6}"/>
              </a:ext>
            </a:extLst>
          </p:cNvPr>
          <p:cNvSpPr>
            <a:spLocks noGrp="1"/>
          </p:cNvSpPr>
          <p:nvPr>
            <p:ph type="title"/>
          </p:nvPr>
        </p:nvSpPr>
        <p:spPr>
          <a:xfrm>
            <a:off x="1824990" y="92578"/>
            <a:ext cx="10367010" cy="1325563"/>
          </a:xfrm>
        </p:spPr>
        <p:txBody>
          <a:bodyPr>
            <a:normAutofit/>
          </a:bodyPr>
          <a:lstStyle/>
          <a:p>
            <a:pPr algn="ctr"/>
            <a:r>
              <a:rPr lang="lv-LV" sz="2400" b="1" dirty="0">
                <a:solidFill>
                  <a:srgbClr val="385723"/>
                </a:solidFill>
                <a:latin typeface="Verdana" panose="020B0604030504040204" pitchFamily="34" charset="0"/>
                <a:ea typeface="Verdana" panose="020B0604030504040204" pitchFamily="34" charset="0"/>
              </a:rPr>
              <a:t>Darba devēju aktuālās pieprasītākās TOP 10 </a:t>
            </a:r>
            <a:br>
              <a:rPr lang="lv-LV" sz="2400" b="1" dirty="0">
                <a:solidFill>
                  <a:srgbClr val="385723"/>
                </a:solidFill>
                <a:latin typeface="Verdana" panose="020B0604030504040204" pitchFamily="34" charset="0"/>
                <a:ea typeface="Verdana" panose="020B0604030504040204" pitchFamily="34" charset="0"/>
              </a:rPr>
            </a:br>
            <a:r>
              <a:rPr lang="lv-LV" sz="2400" b="1" dirty="0">
                <a:solidFill>
                  <a:srgbClr val="385723"/>
                </a:solidFill>
                <a:latin typeface="Verdana" panose="020B0604030504040204" pitchFamily="34" charset="0"/>
                <a:ea typeface="Verdana" panose="020B0604030504040204" pitchFamily="34" charset="0"/>
              </a:rPr>
              <a:t>2020.gada beigās</a:t>
            </a:r>
          </a:p>
        </p:txBody>
      </p:sp>
      <p:pic>
        <p:nvPicPr>
          <p:cNvPr id="4" name="Picture 2">
            <a:extLst>
              <a:ext uri="{FF2B5EF4-FFF2-40B4-BE49-F238E27FC236}">
                <a16:creationId xmlns:a16="http://schemas.microsoft.com/office/drawing/2014/main" id="{1ADDA135-2C12-4BB7-A0E5-31E9490262A6}"/>
              </a:ext>
            </a:extLst>
          </p:cNvPr>
          <p:cNvPicPr>
            <a:picLocks noChangeAspect="1"/>
          </p:cNvPicPr>
          <p:nvPr/>
        </p:nvPicPr>
        <p:blipFill rotWithShape="1">
          <a:blip r:embed="rId4" cstate="print"/>
          <a:srcRect l="11634" r="13286" b="8295"/>
          <a:stretch/>
        </p:blipFill>
        <p:spPr bwMode="auto">
          <a:xfrm>
            <a:off x="553708" y="-3933"/>
            <a:ext cx="1321822" cy="1795026"/>
          </a:xfrm>
          <a:prstGeom prst="rect">
            <a:avLst/>
          </a:prstGeom>
          <a:noFill/>
          <a:ln w="9525">
            <a:noFill/>
            <a:miter lim="800000"/>
            <a:headEnd/>
            <a:tailEnd/>
          </a:ln>
        </p:spPr>
      </p:pic>
      <p:grpSp>
        <p:nvGrpSpPr>
          <p:cNvPr id="9" name="Group 8">
            <a:extLst>
              <a:ext uri="{FF2B5EF4-FFF2-40B4-BE49-F238E27FC236}">
                <a16:creationId xmlns:a16="http://schemas.microsoft.com/office/drawing/2014/main" id="{B5D70547-B4DB-48FC-8774-0941F388DB34}"/>
              </a:ext>
            </a:extLst>
          </p:cNvPr>
          <p:cNvGrpSpPr/>
          <p:nvPr/>
        </p:nvGrpSpPr>
        <p:grpSpPr>
          <a:xfrm>
            <a:off x="102212" y="1791093"/>
            <a:ext cx="11756150" cy="4625565"/>
            <a:chOff x="114243" y="2003835"/>
            <a:chExt cx="11756150" cy="4625565"/>
          </a:xfrm>
        </p:grpSpPr>
        <p:grpSp>
          <p:nvGrpSpPr>
            <p:cNvPr id="6" name="Group 5">
              <a:extLst>
                <a:ext uri="{FF2B5EF4-FFF2-40B4-BE49-F238E27FC236}">
                  <a16:creationId xmlns:a16="http://schemas.microsoft.com/office/drawing/2014/main" id="{4C9A914F-10A1-4E05-88B5-7811EC5332B5}"/>
                </a:ext>
              </a:extLst>
            </p:cNvPr>
            <p:cNvGrpSpPr/>
            <p:nvPr/>
          </p:nvGrpSpPr>
          <p:grpSpPr>
            <a:xfrm>
              <a:off x="114243" y="2017480"/>
              <a:ext cx="5372157" cy="585940"/>
              <a:chOff x="346751" y="2204507"/>
              <a:chExt cx="5045567" cy="585940"/>
            </a:xfrm>
          </p:grpSpPr>
          <p:sp>
            <p:nvSpPr>
              <p:cNvPr id="12" name="Rectangle: Diagonal Corners Rounded 11">
                <a:extLst>
                  <a:ext uri="{FF2B5EF4-FFF2-40B4-BE49-F238E27FC236}">
                    <a16:creationId xmlns:a16="http://schemas.microsoft.com/office/drawing/2014/main" id="{2B91C832-A077-4299-AC75-45DCCC9B7225}"/>
                  </a:ext>
                </a:extLst>
              </p:cNvPr>
              <p:cNvSpPr/>
              <p:nvPr/>
            </p:nvSpPr>
            <p:spPr>
              <a:xfrm>
                <a:off x="346751" y="2324771"/>
                <a:ext cx="5045567" cy="405215"/>
              </a:xfrm>
              <a:prstGeom prst="round2DiagRect">
                <a:avLst/>
              </a:prstGeom>
              <a:solidFill>
                <a:srgbClr val="4A85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a:p>
            </p:txBody>
          </p:sp>
          <p:sp>
            <p:nvSpPr>
              <p:cNvPr id="14" name="Rounded Rectangle 4">
                <a:extLst>
                  <a:ext uri="{FF2B5EF4-FFF2-40B4-BE49-F238E27FC236}">
                    <a16:creationId xmlns:a16="http://schemas.microsoft.com/office/drawing/2014/main" id="{6952C107-5956-47E8-A183-4F1C21F40A13}"/>
                  </a:ext>
                </a:extLst>
              </p:cNvPr>
              <p:cNvSpPr/>
              <p:nvPr/>
            </p:nvSpPr>
            <p:spPr bwMode="auto">
              <a:xfrm>
                <a:off x="877326" y="2204507"/>
                <a:ext cx="3984416" cy="585940"/>
              </a:xfrm>
              <a:prstGeom prst="rect">
                <a:avLst/>
              </a:prstGeom>
            </p:spPr>
            <p:style>
              <a:lnRef idx="0">
                <a:scrgbClr r="0" g="0" b="0"/>
              </a:lnRef>
              <a:fillRef idx="0">
                <a:scrgbClr r="0" g="0" b="0"/>
              </a:fillRef>
              <a:effectRef idx="0">
                <a:scrgbClr r="0" g="0" b="0"/>
              </a:effectRef>
              <a:fontRef idx="minor">
                <a:schemeClr val="lt1"/>
              </a:fontRef>
            </p:style>
            <p:txBody>
              <a:bodyPr lIns="54293" tIns="54293" rIns="54293" bIns="54293" spcCol="1270" anchor="ctr"/>
              <a:lstStyle/>
              <a:p>
                <a:pPr algn="ctr"/>
                <a:r>
                  <a:rPr lang="lv-LV" b="1" dirty="0">
                    <a:solidFill>
                      <a:schemeClr val="bg1"/>
                    </a:solidFill>
                    <a:latin typeface="Verdana" panose="020B0604030504040204" pitchFamily="34" charset="0"/>
                    <a:ea typeface="Verdana" panose="020B0604030504040204" pitchFamily="34" charset="0"/>
                    <a:cs typeface="Times New Roman" panose="02020603050405020304" pitchFamily="18" charset="0"/>
                  </a:rPr>
                  <a:t>VALSTĪ</a:t>
                </a:r>
              </a:p>
            </p:txBody>
          </p:sp>
          <p:pic>
            <p:nvPicPr>
              <p:cNvPr id="19" name="Graphic 18" descr="Document">
                <a:extLst>
                  <a:ext uri="{FF2B5EF4-FFF2-40B4-BE49-F238E27FC236}">
                    <a16:creationId xmlns:a16="http://schemas.microsoft.com/office/drawing/2014/main" id="{E7897B41-F264-43B7-A765-81DAF2BFE9A2}"/>
                  </a:ext>
                </a:extLst>
              </p:cNvPr>
              <p:cNvPicPr>
                <a:picLocks noChangeAspect="1"/>
              </p:cNvPicPr>
              <p:nvPr/>
            </p:nvPicPr>
            <p:blipFill>
              <a:blip r:embed="rId5" cstate="hq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875530" y="2294870"/>
                <a:ext cx="441713" cy="441713"/>
              </a:xfrm>
              <a:prstGeom prst="rect">
                <a:avLst/>
              </a:prstGeom>
            </p:spPr>
          </p:pic>
        </p:grpSp>
        <p:grpSp>
          <p:nvGrpSpPr>
            <p:cNvPr id="7" name="Group 6">
              <a:extLst>
                <a:ext uri="{FF2B5EF4-FFF2-40B4-BE49-F238E27FC236}">
                  <a16:creationId xmlns:a16="http://schemas.microsoft.com/office/drawing/2014/main" id="{BFFBCA90-818E-41E3-8878-D0809D4973C4}"/>
                </a:ext>
              </a:extLst>
            </p:cNvPr>
            <p:cNvGrpSpPr/>
            <p:nvPr/>
          </p:nvGrpSpPr>
          <p:grpSpPr>
            <a:xfrm>
              <a:off x="5784802" y="2003835"/>
              <a:ext cx="6085591" cy="585941"/>
              <a:chOff x="6458673" y="2173551"/>
              <a:chExt cx="5386576" cy="585940"/>
            </a:xfrm>
          </p:grpSpPr>
          <p:sp>
            <p:nvSpPr>
              <p:cNvPr id="15" name="Rectangle: Diagonal Corners Rounded 14">
                <a:extLst>
                  <a:ext uri="{FF2B5EF4-FFF2-40B4-BE49-F238E27FC236}">
                    <a16:creationId xmlns:a16="http://schemas.microsoft.com/office/drawing/2014/main" id="{9B5C8C32-F3FA-4805-817D-63EF33C131FC}"/>
                  </a:ext>
                </a:extLst>
              </p:cNvPr>
              <p:cNvSpPr/>
              <p:nvPr/>
            </p:nvSpPr>
            <p:spPr>
              <a:xfrm>
                <a:off x="6458673" y="2294870"/>
                <a:ext cx="5386576" cy="405215"/>
              </a:xfrm>
              <a:prstGeom prst="round2DiagRect">
                <a:avLst/>
              </a:prstGeom>
              <a:solidFill>
                <a:srgbClr val="F57E1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a:p>
            </p:txBody>
          </p:sp>
          <p:sp>
            <p:nvSpPr>
              <p:cNvPr id="16" name="Rounded Rectangle 4">
                <a:extLst>
                  <a:ext uri="{FF2B5EF4-FFF2-40B4-BE49-F238E27FC236}">
                    <a16:creationId xmlns:a16="http://schemas.microsoft.com/office/drawing/2014/main" id="{845E2BBD-CDB4-44EF-B4EC-DBF7F6A78B8B}"/>
                  </a:ext>
                </a:extLst>
              </p:cNvPr>
              <p:cNvSpPr/>
              <p:nvPr/>
            </p:nvSpPr>
            <p:spPr bwMode="auto">
              <a:xfrm>
                <a:off x="7436758" y="2173551"/>
                <a:ext cx="3984416" cy="585940"/>
              </a:xfrm>
              <a:prstGeom prst="rect">
                <a:avLst/>
              </a:prstGeom>
              <a:ln>
                <a:noFill/>
              </a:ln>
            </p:spPr>
            <p:style>
              <a:lnRef idx="0">
                <a:scrgbClr r="0" g="0" b="0"/>
              </a:lnRef>
              <a:fillRef idx="0">
                <a:scrgbClr r="0" g="0" b="0"/>
              </a:fillRef>
              <a:effectRef idx="0">
                <a:scrgbClr r="0" g="0" b="0"/>
              </a:effectRef>
              <a:fontRef idx="minor">
                <a:schemeClr val="lt1"/>
              </a:fontRef>
            </p:style>
            <p:txBody>
              <a:bodyPr lIns="54293" tIns="54293" rIns="54293" bIns="54293" spcCol="1270" anchor="ctr"/>
              <a:lstStyle/>
              <a:p>
                <a:pPr algn="ctr"/>
                <a:r>
                  <a:rPr lang="lv-LV" b="1" dirty="0">
                    <a:solidFill>
                      <a:schemeClr val="bg1"/>
                    </a:solidFill>
                    <a:latin typeface="Verdana" panose="020B0604030504040204" pitchFamily="34" charset="0"/>
                    <a:ea typeface="Verdana" panose="020B0604030504040204" pitchFamily="34" charset="0"/>
                    <a:cs typeface="Times New Roman" panose="02020603050405020304" pitchFamily="18" charset="0"/>
                  </a:rPr>
                  <a:t>RĪGAS REĢIONĀ</a:t>
                </a:r>
              </a:p>
            </p:txBody>
          </p:sp>
          <p:pic>
            <p:nvPicPr>
              <p:cNvPr id="21" name="Graphic 20" descr="Document">
                <a:extLst>
                  <a:ext uri="{FF2B5EF4-FFF2-40B4-BE49-F238E27FC236}">
                    <a16:creationId xmlns:a16="http://schemas.microsoft.com/office/drawing/2014/main" id="{96D08169-0CD2-4F77-99BB-E638805BC860}"/>
                  </a:ext>
                </a:extLst>
              </p:cNvPr>
              <p:cNvPicPr>
                <a:picLocks noChangeAspect="1"/>
              </p:cNvPicPr>
              <p:nvPr/>
            </p:nvPicPr>
            <p:blipFill>
              <a:blip r:embed="rId7" cstate="hq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7578817" y="2283530"/>
                <a:ext cx="441713" cy="441713"/>
              </a:xfrm>
              <a:prstGeom prst="rect">
                <a:avLst/>
              </a:prstGeom>
            </p:spPr>
          </p:pic>
        </p:grpSp>
        <p:sp>
          <p:nvSpPr>
            <p:cNvPr id="34" name="Slide Number Placeholder 5">
              <a:extLst>
                <a:ext uri="{FF2B5EF4-FFF2-40B4-BE49-F238E27FC236}">
                  <a16:creationId xmlns:a16="http://schemas.microsoft.com/office/drawing/2014/main" id="{83B3D9D3-FAD4-433D-870D-339639448453}"/>
                </a:ext>
              </a:extLst>
            </p:cNvPr>
            <p:cNvSpPr txBox="1">
              <a:spLocks/>
            </p:cNvSpPr>
            <p:nvPr/>
          </p:nvSpPr>
          <p:spPr bwMode="auto">
            <a:xfrm>
              <a:off x="11379200" y="6324600"/>
              <a:ext cx="406400" cy="3048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defPPr>
                <a:defRPr lang="lv-LV"/>
              </a:defPPr>
              <a:lvl1pPr marL="0" algn="l" defTabSz="914400" rtl="0" eaLnBrk="1" latinLnBrk="0" hangingPunct="1">
                <a:defRPr sz="1700" kern="1200">
                  <a:solidFill>
                    <a:schemeClr val="tx1"/>
                  </a:solidFill>
                  <a:latin typeface="Times New Roman" panose="02020603050405020304" pitchFamily="18" charset="0"/>
                  <a:ea typeface="ＭＳ Ｐゴシック" panose="020B0600070205080204" pitchFamily="34" charset="-128"/>
                  <a:cs typeface="+mn-cs"/>
                </a:defRPr>
              </a:lvl1pPr>
              <a:lvl2pPr marL="742950" indent="-285750" algn="l" defTabSz="914400" rtl="0" eaLnBrk="1" latinLnBrk="0" hangingPunct="1">
                <a:defRPr sz="1700" kern="1200">
                  <a:solidFill>
                    <a:schemeClr val="tx1"/>
                  </a:solidFill>
                  <a:latin typeface="Times New Roman" panose="02020603050405020304" pitchFamily="18" charset="0"/>
                  <a:ea typeface="ＭＳ Ｐゴシック" panose="020B0600070205080204" pitchFamily="34" charset="-128"/>
                  <a:cs typeface="+mn-cs"/>
                </a:defRPr>
              </a:lvl2pPr>
              <a:lvl3pPr marL="1143000" indent="-228600" algn="l" defTabSz="914400" rtl="0" eaLnBrk="1" latinLnBrk="0" hangingPunct="1">
                <a:defRPr sz="1700" kern="1200">
                  <a:solidFill>
                    <a:schemeClr val="tx1"/>
                  </a:solidFill>
                  <a:latin typeface="Times New Roman" panose="02020603050405020304" pitchFamily="18" charset="0"/>
                  <a:ea typeface="ＭＳ Ｐゴシック" panose="020B0600070205080204" pitchFamily="34" charset="-128"/>
                  <a:cs typeface="+mn-cs"/>
                </a:defRPr>
              </a:lvl3pPr>
              <a:lvl4pPr marL="1600200" indent="-228600" algn="l" defTabSz="914400" rtl="0" eaLnBrk="1" latinLnBrk="0" hangingPunct="1">
                <a:defRPr sz="1700" kern="1200">
                  <a:solidFill>
                    <a:schemeClr val="tx1"/>
                  </a:solidFill>
                  <a:latin typeface="Times New Roman" panose="02020603050405020304" pitchFamily="18" charset="0"/>
                  <a:ea typeface="ＭＳ Ｐゴシック" panose="020B0600070205080204" pitchFamily="34" charset="-128"/>
                  <a:cs typeface="+mn-cs"/>
                </a:defRPr>
              </a:lvl4pPr>
              <a:lvl5pPr marL="2057400" indent="-228600" algn="l" defTabSz="914400" rtl="0" eaLnBrk="1" latinLnBrk="0" hangingPunct="1">
                <a:defRPr sz="1700" kern="1200">
                  <a:solidFill>
                    <a:schemeClr val="tx1"/>
                  </a:solidFill>
                  <a:latin typeface="Times New Roman" panose="02020603050405020304" pitchFamily="18" charset="0"/>
                  <a:ea typeface="ＭＳ Ｐゴシック" panose="020B0600070205080204" pitchFamily="34" charset="-128"/>
                  <a:cs typeface="+mn-cs"/>
                </a:defRPr>
              </a:lvl5pPr>
              <a:lvl6pPr marL="2514600" indent="-228600" algn="l" defTabSz="938213" rtl="0" eaLnBrk="0" fontAlgn="base" latinLnBrk="0" hangingPunct="0">
                <a:spcBef>
                  <a:spcPct val="0"/>
                </a:spcBef>
                <a:spcAft>
                  <a:spcPct val="0"/>
                </a:spcAft>
                <a:defRPr sz="1700" kern="1200">
                  <a:solidFill>
                    <a:schemeClr val="tx1"/>
                  </a:solidFill>
                  <a:latin typeface="Times New Roman" panose="02020603050405020304" pitchFamily="18" charset="0"/>
                  <a:ea typeface="ＭＳ Ｐゴシック" panose="020B0600070205080204" pitchFamily="34" charset="-128"/>
                  <a:cs typeface="+mn-cs"/>
                </a:defRPr>
              </a:lvl6pPr>
              <a:lvl7pPr marL="2971800" indent="-228600" algn="l" defTabSz="938213" rtl="0" eaLnBrk="0" fontAlgn="base" latinLnBrk="0" hangingPunct="0">
                <a:spcBef>
                  <a:spcPct val="0"/>
                </a:spcBef>
                <a:spcAft>
                  <a:spcPct val="0"/>
                </a:spcAft>
                <a:defRPr sz="1700" kern="1200">
                  <a:solidFill>
                    <a:schemeClr val="tx1"/>
                  </a:solidFill>
                  <a:latin typeface="Times New Roman" panose="02020603050405020304" pitchFamily="18" charset="0"/>
                  <a:ea typeface="ＭＳ Ｐゴシック" panose="020B0600070205080204" pitchFamily="34" charset="-128"/>
                  <a:cs typeface="+mn-cs"/>
                </a:defRPr>
              </a:lvl7pPr>
              <a:lvl8pPr marL="3429000" indent="-228600" algn="l" defTabSz="938213" rtl="0" eaLnBrk="0" fontAlgn="base" latinLnBrk="0" hangingPunct="0">
                <a:spcBef>
                  <a:spcPct val="0"/>
                </a:spcBef>
                <a:spcAft>
                  <a:spcPct val="0"/>
                </a:spcAft>
                <a:defRPr sz="1700" kern="1200">
                  <a:solidFill>
                    <a:schemeClr val="tx1"/>
                  </a:solidFill>
                  <a:latin typeface="Times New Roman" panose="02020603050405020304" pitchFamily="18" charset="0"/>
                  <a:ea typeface="ＭＳ Ｐゴシック" panose="020B0600070205080204" pitchFamily="34" charset="-128"/>
                  <a:cs typeface="+mn-cs"/>
                </a:defRPr>
              </a:lvl8pPr>
              <a:lvl9pPr marL="3886200" indent="-228600" algn="l" defTabSz="938213" rtl="0" eaLnBrk="0" fontAlgn="base" latinLnBrk="0" hangingPunct="0">
                <a:spcBef>
                  <a:spcPct val="0"/>
                </a:spcBef>
                <a:spcAft>
                  <a:spcPct val="0"/>
                </a:spcAft>
                <a:defRPr sz="1700" kern="1200">
                  <a:solidFill>
                    <a:schemeClr val="tx1"/>
                  </a:solidFill>
                  <a:latin typeface="Times New Roman" panose="02020603050405020304" pitchFamily="18" charset="0"/>
                  <a:ea typeface="ＭＳ Ｐゴシック" panose="020B0600070205080204" pitchFamily="34" charset="-128"/>
                  <a:cs typeface="+mn-cs"/>
                </a:defRPr>
              </a:lvl9pPr>
            </a:lstStyle>
            <a:p>
              <a:fld id="{1B351D12-C3E7-438C-94EE-D8BAC653387C}" type="slidenum">
                <a:rPr lang="en-US" altLang="lv-LV" sz="1000" smtClean="0">
                  <a:solidFill>
                    <a:srgbClr val="898989"/>
                  </a:solidFill>
                  <a:latin typeface="Verdana" panose="020B0604030504040204" pitchFamily="34" charset="0"/>
                  <a:ea typeface="Verdana" panose="020B0604030504040204" pitchFamily="34" charset="0"/>
                </a:rPr>
                <a:pPr/>
                <a:t>13</a:t>
              </a:fld>
              <a:endParaRPr lang="en-US" altLang="lv-LV" sz="1000">
                <a:solidFill>
                  <a:srgbClr val="898989"/>
                </a:solidFill>
                <a:latin typeface="Verdana" panose="020B0604030504040204" pitchFamily="34" charset="0"/>
                <a:ea typeface="Verdana" panose="020B0604030504040204" pitchFamily="34" charset="0"/>
              </a:endParaRPr>
            </a:p>
          </p:txBody>
        </p:sp>
        <p:pic>
          <p:nvPicPr>
            <p:cNvPr id="3" name="Picture 2">
              <a:extLst>
                <a:ext uri="{FF2B5EF4-FFF2-40B4-BE49-F238E27FC236}">
                  <a16:creationId xmlns:a16="http://schemas.microsoft.com/office/drawing/2014/main" id="{1DAF5149-4EAF-41BE-B613-518BB28627AF}"/>
                </a:ext>
              </a:extLst>
            </p:cNvPr>
            <p:cNvPicPr>
              <a:picLocks noChangeAspect="1"/>
            </p:cNvPicPr>
            <p:nvPr/>
          </p:nvPicPr>
          <p:blipFill>
            <a:blip r:embed="rId8"/>
            <a:stretch>
              <a:fillRect/>
            </a:stretch>
          </p:blipFill>
          <p:spPr>
            <a:xfrm>
              <a:off x="114243" y="2530369"/>
              <a:ext cx="5372157" cy="3774365"/>
            </a:xfrm>
            <a:prstGeom prst="rect">
              <a:avLst/>
            </a:prstGeom>
          </p:spPr>
        </p:pic>
        <p:sp>
          <p:nvSpPr>
            <p:cNvPr id="35" name="Rectangle 34">
              <a:extLst>
                <a:ext uri="{FF2B5EF4-FFF2-40B4-BE49-F238E27FC236}">
                  <a16:creationId xmlns:a16="http://schemas.microsoft.com/office/drawing/2014/main" id="{82992A9D-AED1-4BF9-A914-4675C2083459}"/>
                </a:ext>
              </a:extLst>
            </p:cNvPr>
            <p:cNvSpPr/>
            <p:nvPr/>
          </p:nvSpPr>
          <p:spPr>
            <a:xfrm>
              <a:off x="1058779" y="2723684"/>
              <a:ext cx="1588168" cy="226387"/>
            </a:xfrm>
            <a:prstGeom prst="rect">
              <a:avLst/>
            </a:prstGeom>
            <a:no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a:p>
          </p:txBody>
        </p:sp>
        <p:sp>
          <p:nvSpPr>
            <p:cNvPr id="36" name="Rectangle 35">
              <a:extLst>
                <a:ext uri="{FF2B5EF4-FFF2-40B4-BE49-F238E27FC236}">
                  <a16:creationId xmlns:a16="http://schemas.microsoft.com/office/drawing/2014/main" id="{4D9C2778-8C3A-41B6-AF65-42075DF8C544}"/>
                </a:ext>
              </a:extLst>
            </p:cNvPr>
            <p:cNvSpPr/>
            <p:nvPr/>
          </p:nvSpPr>
          <p:spPr>
            <a:xfrm>
              <a:off x="7299823" y="2711095"/>
              <a:ext cx="1651671" cy="226387"/>
            </a:xfrm>
            <a:prstGeom prst="rect">
              <a:avLst/>
            </a:prstGeom>
            <a:no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a:p>
          </p:txBody>
        </p:sp>
        <p:sp>
          <p:nvSpPr>
            <p:cNvPr id="37" name="Rectangle 36">
              <a:extLst>
                <a:ext uri="{FF2B5EF4-FFF2-40B4-BE49-F238E27FC236}">
                  <a16:creationId xmlns:a16="http://schemas.microsoft.com/office/drawing/2014/main" id="{F15C2538-6365-4A51-80DC-9397B03FF2D6}"/>
                </a:ext>
              </a:extLst>
            </p:cNvPr>
            <p:cNvSpPr/>
            <p:nvPr/>
          </p:nvSpPr>
          <p:spPr>
            <a:xfrm>
              <a:off x="150901" y="3049925"/>
              <a:ext cx="2496045" cy="273098"/>
            </a:xfrm>
            <a:prstGeom prst="rect">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a:p>
          </p:txBody>
        </p:sp>
        <p:sp>
          <p:nvSpPr>
            <p:cNvPr id="38" name="Rectangle 37">
              <a:extLst>
                <a:ext uri="{FF2B5EF4-FFF2-40B4-BE49-F238E27FC236}">
                  <a16:creationId xmlns:a16="http://schemas.microsoft.com/office/drawing/2014/main" id="{5E293B0B-9BFC-444B-8283-19C5DD36B995}"/>
                </a:ext>
              </a:extLst>
            </p:cNvPr>
            <p:cNvSpPr/>
            <p:nvPr/>
          </p:nvSpPr>
          <p:spPr>
            <a:xfrm>
              <a:off x="6186744" y="3049925"/>
              <a:ext cx="2764750" cy="255398"/>
            </a:xfrm>
            <a:prstGeom prst="rect">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a:p>
          </p:txBody>
        </p:sp>
        <p:sp>
          <p:nvSpPr>
            <p:cNvPr id="39" name="Rectangle 38">
              <a:extLst>
                <a:ext uri="{FF2B5EF4-FFF2-40B4-BE49-F238E27FC236}">
                  <a16:creationId xmlns:a16="http://schemas.microsoft.com/office/drawing/2014/main" id="{394017EB-77D0-4003-BAA2-C5425400EF57}"/>
                </a:ext>
              </a:extLst>
            </p:cNvPr>
            <p:cNvSpPr/>
            <p:nvPr/>
          </p:nvSpPr>
          <p:spPr>
            <a:xfrm>
              <a:off x="922318" y="3422877"/>
              <a:ext cx="1724628" cy="273098"/>
            </a:xfrm>
            <a:prstGeom prst="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a:p>
          </p:txBody>
        </p:sp>
        <p:sp>
          <p:nvSpPr>
            <p:cNvPr id="40" name="Rectangle 39">
              <a:extLst>
                <a:ext uri="{FF2B5EF4-FFF2-40B4-BE49-F238E27FC236}">
                  <a16:creationId xmlns:a16="http://schemas.microsoft.com/office/drawing/2014/main" id="{41A9CB77-04BE-42D2-80B9-8A85F4786DE6}"/>
                </a:ext>
              </a:extLst>
            </p:cNvPr>
            <p:cNvSpPr/>
            <p:nvPr/>
          </p:nvSpPr>
          <p:spPr>
            <a:xfrm>
              <a:off x="7226866" y="3383516"/>
              <a:ext cx="1724628" cy="273098"/>
            </a:xfrm>
            <a:prstGeom prst="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a:p>
          </p:txBody>
        </p:sp>
      </p:grpSp>
    </p:spTree>
    <p:extLst>
      <p:ext uri="{BB962C8B-B14F-4D97-AF65-F5344CB8AC3E}">
        <p14:creationId xmlns:p14="http://schemas.microsoft.com/office/powerpoint/2010/main" val="5066573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88716B5C-68F8-4894-9B13-AC019BB02995}"/>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3943350" y="1063481"/>
            <a:ext cx="8244727" cy="5794519"/>
          </a:xfrm>
          <a:prstGeom prst="rect">
            <a:avLst/>
          </a:prstGeom>
        </p:spPr>
      </p:pic>
      <p:sp>
        <p:nvSpPr>
          <p:cNvPr id="34" name="Oval 33">
            <a:extLst>
              <a:ext uri="{FF2B5EF4-FFF2-40B4-BE49-F238E27FC236}">
                <a16:creationId xmlns:a16="http://schemas.microsoft.com/office/drawing/2014/main" id="{8A589A9C-5A86-4E30-A1F1-23A007C5F437}"/>
              </a:ext>
            </a:extLst>
          </p:cNvPr>
          <p:cNvSpPr/>
          <p:nvPr/>
        </p:nvSpPr>
        <p:spPr>
          <a:xfrm>
            <a:off x="4361911" y="1592933"/>
            <a:ext cx="4528090" cy="4569742"/>
          </a:xfrm>
          <a:prstGeom prst="ellipse">
            <a:avLst/>
          </a:prstGeom>
          <a:gradFill flip="none" rotWithShape="1">
            <a:gsLst>
              <a:gs pos="0">
                <a:srgbClr val="496D21">
                  <a:shade val="30000"/>
                  <a:satMod val="115000"/>
                </a:srgbClr>
              </a:gs>
              <a:gs pos="50000">
                <a:srgbClr val="496D21">
                  <a:shade val="67500"/>
                  <a:satMod val="115000"/>
                </a:srgbClr>
              </a:gs>
              <a:gs pos="100000">
                <a:srgbClr val="496D21">
                  <a:shade val="100000"/>
                  <a:satMod val="115000"/>
                </a:srgbClr>
              </a:gs>
            </a:gsLst>
            <a:lin ang="10800000" scaled="1"/>
            <a:tileRect/>
          </a:gradFill>
          <a:ln w="1270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dirty="0"/>
          </a:p>
        </p:txBody>
      </p:sp>
      <p:sp>
        <p:nvSpPr>
          <p:cNvPr id="35" name="Oval 34">
            <a:extLst>
              <a:ext uri="{FF2B5EF4-FFF2-40B4-BE49-F238E27FC236}">
                <a16:creationId xmlns:a16="http://schemas.microsoft.com/office/drawing/2014/main" id="{7DF9DF4A-F99C-47E5-A269-2A8D86C64C06}"/>
              </a:ext>
            </a:extLst>
          </p:cNvPr>
          <p:cNvSpPr/>
          <p:nvPr/>
        </p:nvSpPr>
        <p:spPr>
          <a:xfrm>
            <a:off x="4572152" y="1840515"/>
            <a:ext cx="4086007" cy="4089645"/>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dirty="0"/>
          </a:p>
        </p:txBody>
      </p:sp>
      <p:pic>
        <p:nvPicPr>
          <p:cNvPr id="8" name="Picture 2">
            <a:extLst>
              <a:ext uri="{FF2B5EF4-FFF2-40B4-BE49-F238E27FC236}">
                <a16:creationId xmlns:a16="http://schemas.microsoft.com/office/drawing/2014/main" id="{887D312D-4FB4-4C62-B1B2-C5C6C9C05E68}"/>
              </a:ext>
            </a:extLst>
          </p:cNvPr>
          <p:cNvPicPr>
            <a:picLocks noChangeAspect="1"/>
          </p:cNvPicPr>
          <p:nvPr/>
        </p:nvPicPr>
        <p:blipFill>
          <a:blip r:embed="rId4" cstate="print"/>
          <a:srcRect/>
          <a:stretch>
            <a:fillRect/>
          </a:stretch>
        </p:blipFill>
        <p:spPr bwMode="auto">
          <a:xfrm>
            <a:off x="348896" y="17467"/>
            <a:ext cx="1760537" cy="1957388"/>
          </a:xfrm>
          <a:prstGeom prst="rect">
            <a:avLst/>
          </a:prstGeom>
          <a:noFill/>
          <a:ln w="9525">
            <a:noFill/>
            <a:miter lim="800000"/>
            <a:headEnd/>
            <a:tailEnd/>
          </a:ln>
        </p:spPr>
      </p:pic>
      <p:sp>
        <p:nvSpPr>
          <p:cNvPr id="10" name="Title 1">
            <a:extLst>
              <a:ext uri="{FF2B5EF4-FFF2-40B4-BE49-F238E27FC236}">
                <a16:creationId xmlns:a16="http://schemas.microsoft.com/office/drawing/2014/main" id="{D3F055B6-623F-4EE2-B7AC-DDABE419A089}"/>
              </a:ext>
            </a:extLst>
          </p:cNvPr>
          <p:cNvSpPr txBox="1">
            <a:spLocks/>
          </p:cNvSpPr>
          <p:nvPr/>
        </p:nvSpPr>
        <p:spPr bwMode="auto">
          <a:xfrm>
            <a:off x="2314245" y="197058"/>
            <a:ext cx="8775474" cy="7114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3957" tIns="46979" rIns="93957" bIns="46979" numCol="1" anchor="ctr" anchorCtr="0" compatLnSpc="1">
            <a:prstTxWarp prst="textNoShape">
              <a:avLst/>
            </a:prstTxWarp>
          </a:bodyPr>
          <a:lstStyle>
            <a:lvl1pPr algn="ctr" defTabSz="938213" rtl="0" eaLnBrk="0" fontAlgn="base" hangingPunct="0">
              <a:spcBef>
                <a:spcPct val="0"/>
              </a:spcBef>
              <a:spcAft>
                <a:spcPct val="0"/>
              </a:spcAft>
              <a:defRPr sz="4500" kern="1200">
                <a:solidFill>
                  <a:schemeClr val="tx1"/>
                </a:solidFill>
                <a:latin typeface="+mj-lt"/>
                <a:ea typeface="MS PGothic" pitchFamily="34" charset="-128"/>
                <a:cs typeface="+mj-cs"/>
              </a:defRPr>
            </a:lvl1pPr>
            <a:lvl2pPr algn="ctr" defTabSz="938213" rtl="0" eaLnBrk="0" fontAlgn="base" hangingPunct="0">
              <a:spcBef>
                <a:spcPct val="0"/>
              </a:spcBef>
              <a:spcAft>
                <a:spcPct val="0"/>
              </a:spcAft>
              <a:defRPr sz="4500">
                <a:solidFill>
                  <a:schemeClr val="tx1"/>
                </a:solidFill>
                <a:latin typeface="Times New Roman" pitchFamily="18" charset="0"/>
                <a:ea typeface="MS PGothic" pitchFamily="34" charset="-128"/>
              </a:defRPr>
            </a:lvl2pPr>
            <a:lvl3pPr algn="ctr" defTabSz="938213" rtl="0" eaLnBrk="0" fontAlgn="base" hangingPunct="0">
              <a:spcBef>
                <a:spcPct val="0"/>
              </a:spcBef>
              <a:spcAft>
                <a:spcPct val="0"/>
              </a:spcAft>
              <a:defRPr sz="4500">
                <a:solidFill>
                  <a:schemeClr val="tx1"/>
                </a:solidFill>
                <a:latin typeface="Times New Roman" pitchFamily="18" charset="0"/>
                <a:ea typeface="MS PGothic" pitchFamily="34" charset="-128"/>
              </a:defRPr>
            </a:lvl3pPr>
            <a:lvl4pPr algn="ctr" defTabSz="938213" rtl="0" eaLnBrk="0" fontAlgn="base" hangingPunct="0">
              <a:spcBef>
                <a:spcPct val="0"/>
              </a:spcBef>
              <a:spcAft>
                <a:spcPct val="0"/>
              </a:spcAft>
              <a:defRPr sz="4500">
                <a:solidFill>
                  <a:schemeClr val="tx1"/>
                </a:solidFill>
                <a:latin typeface="Times New Roman" pitchFamily="18" charset="0"/>
                <a:ea typeface="MS PGothic" pitchFamily="34" charset="-128"/>
              </a:defRPr>
            </a:lvl4pPr>
            <a:lvl5pPr algn="ctr" defTabSz="938213" rtl="0" eaLnBrk="0" fontAlgn="base" hangingPunct="0">
              <a:spcBef>
                <a:spcPct val="0"/>
              </a:spcBef>
              <a:spcAft>
                <a:spcPct val="0"/>
              </a:spcAft>
              <a:defRPr sz="4500">
                <a:solidFill>
                  <a:schemeClr val="tx1"/>
                </a:solidFill>
                <a:latin typeface="Times New Roman" pitchFamily="18" charset="0"/>
                <a:ea typeface="MS PGothic" pitchFamily="34" charset="-128"/>
              </a:defRPr>
            </a:lvl5pPr>
            <a:lvl6pPr marL="457200" algn="ctr" defTabSz="938213" rtl="0" eaLnBrk="1" fontAlgn="base" hangingPunct="1">
              <a:spcBef>
                <a:spcPct val="0"/>
              </a:spcBef>
              <a:spcAft>
                <a:spcPct val="0"/>
              </a:spcAft>
              <a:defRPr sz="4500">
                <a:solidFill>
                  <a:schemeClr val="tx1"/>
                </a:solidFill>
                <a:latin typeface="Times New Roman" pitchFamily="18" charset="0"/>
              </a:defRPr>
            </a:lvl6pPr>
            <a:lvl7pPr marL="914400" algn="ctr" defTabSz="938213" rtl="0" eaLnBrk="1" fontAlgn="base" hangingPunct="1">
              <a:spcBef>
                <a:spcPct val="0"/>
              </a:spcBef>
              <a:spcAft>
                <a:spcPct val="0"/>
              </a:spcAft>
              <a:defRPr sz="4500">
                <a:solidFill>
                  <a:schemeClr val="tx1"/>
                </a:solidFill>
                <a:latin typeface="Times New Roman" pitchFamily="18" charset="0"/>
              </a:defRPr>
            </a:lvl7pPr>
            <a:lvl8pPr marL="1371600" algn="ctr" defTabSz="938213" rtl="0" eaLnBrk="1" fontAlgn="base" hangingPunct="1">
              <a:spcBef>
                <a:spcPct val="0"/>
              </a:spcBef>
              <a:spcAft>
                <a:spcPct val="0"/>
              </a:spcAft>
              <a:defRPr sz="4500">
                <a:solidFill>
                  <a:schemeClr val="tx1"/>
                </a:solidFill>
                <a:latin typeface="Times New Roman" pitchFamily="18" charset="0"/>
              </a:defRPr>
            </a:lvl8pPr>
            <a:lvl9pPr marL="1828800" algn="ctr" defTabSz="938213" rtl="0" eaLnBrk="1" fontAlgn="base" hangingPunct="1">
              <a:spcBef>
                <a:spcPct val="0"/>
              </a:spcBef>
              <a:spcAft>
                <a:spcPct val="0"/>
              </a:spcAft>
              <a:defRPr sz="4500">
                <a:solidFill>
                  <a:schemeClr val="tx1"/>
                </a:solidFill>
                <a:latin typeface="Times New Roman" pitchFamily="18" charset="0"/>
              </a:defRPr>
            </a:lvl9pPr>
          </a:lstStyle>
          <a:p>
            <a:pPr algn="r"/>
            <a:r>
              <a:rPr lang="lv-LV" sz="3200" b="1" dirty="0">
                <a:solidFill>
                  <a:schemeClr val="accent6">
                    <a:lumMod val="50000"/>
                  </a:schemeClr>
                </a:solidFill>
                <a:latin typeface="Verdana" panose="020B0604030504040204" pitchFamily="34" charset="0"/>
                <a:ea typeface="Verdana" panose="020B0604030504040204" pitchFamily="34" charset="0"/>
                <a:cs typeface="Times New Roman" panose="02020603050405020304" pitchFamily="18" charset="0"/>
              </a:rPr>
              <a:t>NVA CV UN VAKANČU PORTĀLS</a:t>
            </a:r>
          </a:p>
        </p:txBody>
      </p:sp>
      <p:pic>
        <p:nvPicPr>
          <p:cNvPr id="11" name="Picture 2">
            <a:extLst>
              <a:ext uri="{FF2B5EF4-FFF2-40B4-BE49-F238E27FC236}">
                <a16:creationId xmlns:a16="http://schemas.microsoft.com/office/drawing/2014/main" id="{37C2EE11-F75F-4AD6-8033-5411845A38A3}"/>
              </a:ext>
            </a:extLst>
          </p:cNvPr>
          <p:cNvPicPr>
            <a:picLocks noChangeAspect="1"/>
          </p:cNvPicPr>
          <p:nvPr/>
        </p:nvPicPr>
        <p:blipFill rotWithShape="1">
          <a:blip r:embed="rId4" cstate="print"/>
          <a:srcRect l="11634" r="13286" b="8295"/>
          <a:stretch/>
        </p:blipFill>
        <p:spPr bwMode="auto">
          <a:xfrm>
            <a:off x="553708" y="-3933"/>
            <a:ext cx="1321822" cy="1795026"/>
          </a:xfrm>
          <a:prstGeom prst="rect">
            <a:avLst/>
          </a:prstGeom>
          <a:noFill/>
          <a:ln w="9525">
            <a:noFill/>
            <a:miter lim="800000"/>
            <a:headEnd/>
            <a:tailEnd/>
          </a:ln>
        </p:spPr>
      </p:pic>
      <p:grpSp>
        <p:nvGrpSpPr>
          <p:cNvPr id="2" name="Group 1">
            <a:extLst>
              <a:ext uri="{FF2B5EF4-FFF2-40B4-BE49-F238E27FC236}">
                <a16:creationId xmlns:a16="http://schemas.microsoft.com/office/drawing/2014/main" id="{505EB787-047E-48EA-A179-1644285B248B}"/>
              </a:ext>
            </a:extLst>
          </p:cNvPr>
          <p:cNvGrpSpPr/>
          <p:nvPr/>
        </p:nvGrpSpPr>
        <p:grpSpPr>
          <a:xfrm>
            <a:off x="286799" y="1990809"/>
            <a:ext cx="2934438" cy="3041937"/>
            <a:chOff x="445008" y="2420558"/>
            <a:chExt cx="2911889" cy="3041937"/>
          </a:xfrm>
        </p:grpSpPr>
        <p:sp>
          <p:nvSpPr>
            <p:cNvPr id="18" name="Rectangle 17">
              <a:extLst>
                <a:ext uri="{FF2B5EF4-FFF2-40B4-BE49-F238E27FC236}">
                  <a16:creationId xmlns:a16="http://schemas.microsoft.com/office/drawing/2014/main" id="{62BBBBDE-382C-4559-8AEB-8663B29F7C5B}"/>
                </a:ext>
              </a:extLst>
            </p:cNvPr>
            <p:cNvSpPr/>
            <p:nvPr/>
          </p:nvSpPr>
          <p:spPr>
            <a:xfrm>
              <a:off x="445008" y="2420558"/>
              <a:ext cx="2911889" cy="3041937"/>
            </a:xfrm>
            <a:prstGeom prst="rect">
              <a:avLst/>
            </a:prstGeom>
            <a:solidFill>
              <a:srgbClr val="6BA4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dirty="0"/>
            </a:p>
          </p:txBody>
        </p:sp>
        <p:sp>
          <p:nvSpPr>
            <p:cNvPr id="24" name="TextBox 23">
              <a:extLst>
                <a:ext uri="{FF2B5EF4-FFF2-40B4-BE49-F238E27FC236}">
                  <a16:creationId xmlns:a16="http://schemas.microsoft.com/office/drawing/2014/main" id="{09975746-D141-4363-AF65-863B568C2A5C}"/>
                </a:ext>
              </a:extLst>
            </p:cNvPr>
            <p:cNvSpPr txBox="1"/>
            <p:nvPr/>
          </p:nvSpPr>
          <p:spPr>
            <a:xfrm>
              <a:off x="645274" y="3632365"/>
              <a:ext cx="2489934" cy="954107"/>
            </a:xfrm>
            <a:prstGeom prst="rect">
              <a:avLst/>
            </a:prstGeom>
            <a:solidFill>
              <a:schemeClr val="bg2"/>
            </a:solidFill>
          </p:spPr>
          <p:txBody>
            <a:bodyPr wrap="square" rtlCol="0">
              <a:spAutoFit/>
            </a:bodyPr>
            <a:lstStyle/>
            <a:p>
              <a:r>
                <a:rPr lang="lv-LV" altLang="lv-LV" sz="1400" b="1" dirty="0">
                  <a:solidFill>
                    <a:srgbClr val="385723"/>
                  </a:solidFill>
                  <a:latin typeface="Verdana" panose="020B0604030504040204" pitchFamily="34" charset="0"/>
                  <a:ea typeface="Verdana" panose="020B0604030504040204" pitchFamily="34" charset="0"/>
                  <a:cs typeface="Times New Roman" panose="02020603050405020304" pitchFamily="18" charset="0"/>
                  <a:sym typeface="Times New Roman" panose="02020603050405020304" pitchFamily="18" charset="0"/>
                </a:rPr>
                <a:t>Datu drošība </a:t>
              </a:r>
              <a:r>
                <a:rPr lang="lv-LV" altLang="lv-LV" sz="1400" dirty="0">
                  <a:solidFill>
                    <a:srgbClr val="385723"/>
                  </a:solidFill>
                  <a:latin typeface="Verdana" panose="020B0604030504040204" pitchFamily="34" charset="0"/>
                  <a:ea typeface="Verdana" panose="020B0604030504040204" pitchFamily="34" charset="0"/>
                  <a:cs typeface="Times New Roman" panose="02020603050405020304" pitchFamily="18" charset="0"/>
                  <a:sym typeface="Times New Roman" panose="02020603050405020304" pitchFamily="18" charset="0"/>
                </a:rPr>
                <a:t>– reģistrēšanās portālā, izmantojot elektroniskās autentifikācijas līdzekļus.  </a:t>
              </a:r>
            </a:p>
          </p:txBody>
        </p:sp>
        <p:sp>
          <p:nvSpPr>
            <p:cNvPr id="26" name="TextBox 25">
              <a:extLst>
                <a:ext uri="{FF2B5EF4-FFF2-40B4-BE49-F238E27FC236}">
                  <a16:creationId xmlns:a16="http://schemas.microsoft.com/office/drawing/2014/main" id="{D5088EEA-043D-4A70-A918-F28B210457CB}"/>
                </a:ext>
              </a:extLst>
            </p:cNvPr>
            <p:cNvSpPr txBox="1"/>
            <p:nvPr/>
          </p:nvSpPr>
          <p:spPr>
            <a:xfrm>
              <a:off x="653833" y="4989633"/>
              <a:ext cx="2457220" cy="307777"/>
            </a:xfrm>
            <a:prstGeom prst="rect">
              <a:avLst/>
            </a:prstGeom>
            <a:solidFill>
              <a:schemeClr val="bg2"/>
            </a:solidFill>
          </p:spPr>
          <p:txBody>
            <a:bodyPr wrap="square" rtlCol="0">
              <a:spAutoFit/>
            </a:bodyPr>
            <a:lstStyle/>
            <a:p>
              <a:r>
                <a:rPr lang="lv-LV" altLang="lv-LV" sz="1400" dirty="0">
                  <a:solidFill>
                    <a:srgbClr val="385723"/>
                  </a:solidFill>
                  <a:latin typeface="Verdana" panose="020B0604030504040204" pitchFamily="34" charset="0"/>
                  <a:ea typeface="Verdana" panose="020B0604030504040204" pitchFamily="34" charset="0"/>
                  <a:cs typeface="Times New Roman" panose="02020603050405020304" pitchFamily="18" charset="0"/>
                  <a:sym typeface="Times New Roman" panose="02020603050405020304" pitchFamily="18" charset="0"/>
                </a:rPr>
                <a:t>Lietošana </a:t>
              </a:r>
              <a:r>
                <a:rPr lang="lv-LV" altLang="lv-LV" sz="1400" b="1" dirty="0">
                  <a:solidFill>
                    <a:srgbClr val="385723"/>
                  </a:solidFill>
                  <a:latin typeface="Verdana" panose="020B0604030504040204" pitchFamily="34" charset="0"/>
                  <a:ea typeface="Verdana" panose="020B0604030504040204" pitchFamily="34" charset="0"/>
                  <a:cs typeface="Times New Roman" panose="02020603050405020304" pitchFamily="18" charset="0"/>
                  <a:sym typeface="Times New Roman" panose="02020603050405020304" pitchFamily="18" charset="0"/>
                </a:rPr>
                <a:t>bez maksas</a:t>
              </a:r>
            </a:p>
          </p:txBody>
        </p:sp>
        <p:sp>
          <p:nvSpPr>
            <p:cNvPr id="28" name="TextBox 27">
              <a:extLst>
                <a:ext uri="{FF2B5EF4-FFF2-40B4-BE49-F238E27FC236}">
                  <a16:creationId xmlns:a16="http://schemas.microsoft.com/office/drawing/2014/main" id="{938670D9-29E8-4B46-9FE3-76960D798A3A}"/>
                </a:ext>
              </a:extLst>
            </p:cNvPr>
            <p:cNvSpPr txBox="1"/>
            <p:nvPr/>
          </p:nvSpPr>
          <p:spPr>
            <a:xfrm>
              <a:off x="653833" y="2660888"/>
              <a:ext cx="2516674" cy="738664"/>
            </a:xfrm>
            <a:prstGeom prst="rect">
              <a:avLst/>
            </a:prstGeom>
            <a:solidFill>
              <a:schemeClr val="bg2"/>
            </a:solidFill>
          </p:spPr>
          <p:txBody>
            <a:bodyPr wrap="square" rtlCol="0">
              <a:spAutoFit/>
            </a:bodyPr>
            <a:lstStyle/>
            <a:p>
              <a:pPr algn="just">
                <a:spcBef>
                  <a:spcPts val="600"/>
                </a:spcBef>
              </a:pPr>
              <a:r>
                <a:rPr lang="lv-LV" altLang="lv-LV" sz="1400" dirty="0">
                  <a:solidFill>
                    <a:srgbClr val="385723"/>
                  </a:solidFill>
                  <a:latin typeface="Verdana" panose="020B0604030504040204" pitchFamily="34" charset="0"/>
                  <a:ea typeface="Verdana" panose="020B0604030504040204" pitchFamily="34" charset="0"/>
                  <a:cs typeface="Times New Roman" panose="02020603050405020304" pitchFamily="18" charset="0"/>
                  <a:sym typeface="Times New Roman" panose="02020603050405020304" pitchFamily="18" charset="0"/>
                </a:rPr>
                <a:t>Portālā ietvertas visās 24 NVA </a:t>
              </a:r>
              <a:r>
                <a:rPr lang="lv-LV" altLang="lv-LV" sz="1400" b="1" dirty="0">
                  <a:solidFill>
                    <a:srgbClr val="385723"/>
                  </a:solidFill>
                  <a:latin typeface="Verdana" panose="020B0604030504040204" pitchFamily="34" charset="0"/>
                  <a:ea typeface="Verdana" panose="020B0604030504040204" pitchFamily="34" charset="0"/>
                  <a:cs typeface="Times New Roman" panose="02020603050405020304" pitchFamily="18" charset="0"/>
                  <a:sym typeface="Times New Roman" panose="02020603050405020304" pitchFamily="18" charset="0"/>
                </a:rPr>
                <a:t>filiālēs reģistrētās brīvās darba vietas</a:t>
              </a:r>
              <a:r>
                <a:rPr lang="lv-LV" altLang="lv-LV" sz="1400" dirty="0">
                  <a:solidFill>
                    <a:srgbClr val="385723"/>
                  </a:solidFill>
                  <a:latin typeface="Verdana" panose="020B0604030504040204" pitchFamily="34" charset="0"/>
                  <a:ea typeface="Verdana" panose="020B0604030504040204" pitchFamily="34" charset="0"/>
                  <a:cs typeface="Times New Roman" panose="02020603050405020304" pitchFamily="18" charset="0"/>
                  <a:sym typeface="Times New Roman" panose="02020603050405020304" pitchFamily="18" charset="0"/>
                </a:rPr>
                <a:t>.</a:t>
              </a:r>
            </a:p>
          </p:txBody>
        </p:sp>
      </p:grpSp>
      <p:sp>
        <p:nvSpPr>
          <p:cNvPr id="15" name="Oval 14">
            <a:extLst>
              <a:ext uri="{FF2B5EF4-FFF2-40B4-BE49-F238E27FC236}">
                <a16:creationId xmlns:a16="http://schemas.microsoft.com/office/drawing/2014/main" id="{17F043A0-E867-4042-8AB9-C8871D562B66}"/>
              </a:ext>
            </a:extLst>
          </p:cNvPr>
          <p:cNvSpPr/>
          <p:nvPr/>
        </p:nvSpPr>
        <p:spPr>
          <a:xfrm>
            <a:off x="4760117" y="2032274"/>
            <a:ext cx="3719515" cy="3722826"/>
          </a:xfrm>
          <a:prstGeom prst="ellipse">
            <a:avLst/>
          </a:prstGeom>
          <a:solidFill>
            <a:srgbClr val="89C23F"/>
          </a:solidFill>
          <a:ln w="38100">
            <a:solidFill>
              <a:schemeClr val="bg1"/>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lv-LV" dirty="0"/>
          </a:p>
        </p:txBody>
      </p:sp>
      <p:sp>
        <p:nvSpPr>
          <p:cNvPr id="16" name="Rectangle: Diagonal Corners Rounded 15">
            <a:extLst>
              <a:ext uri="{FF2B5EF4-FFF2-40B4-BE49-F238E27FC236}">
                <a16:creationId xmlns:a16="http://schemas.microsoft.com/office/drawing/2014/main" id="{B216A55A-399A-4BBB-BFEA-6FB412424268}"/>
              </a:ext>
            </a:extLst>
          </p:cNvPr>
          <p:cNvSpPr/>
          <p:nvPr/>
        </p:nvSpPr>
        <p:spPr>
          <a:xfrm>
            <a:off x="5065370" y="1445972"/>
            <a:ext cx="3006336" cy="717837"/>
          </a:xfrm>
          <a:prstGeom prst="round2DiagRect">
            <a:avLst/>
          </a:prstGeom>
          <a:solidFill>
            <a:srgbClr val="496D21"/>
          </a:solidFill>
          <a:ln/>
        </p:spPr>
        <p:style>
          <a:lnRef idx="0">
            <a:schemeClr val="accent1"/>
          </a:lnRef>
          <a:fillRef idx="3">
            <a:schemeClr val="accent1"/>
          </a:fillRef>
          <a:effectRef idx="3">
            <a:schemeClr val="accent1"/>
          </a:effectRef>
          <a:fontRef idx="minor">
            <a:schemeClr val="lt1"/>
          </a:fontRef>
        </p:style>
        <p:txBody>
          <a:bodyPr rtlCol="0" anchor="ctr"/>
          <a:lstStyle/>
          <a:p>
            <a:pPr algn="ctr"/>
            <a:endParaRPr lang="lv-LV" dirty="0"/>
          </a:p>
        </p:txBody>
      </p:sp>
      <p:sp>
        <p:nvSpPr>
          <p:cNvPr id="17" name="TextBox 16">
            <a:extLst>
              <a:ext uri="{FF2B5EF4-FFF2-40B4-BE49-F238E27FC236}">
                <a16:creationId xmlns:a16="http://schemas.microsoft.com/office/drawing/2014/main" id="{38846524-435B-4741-9C3D-467D5CE6CF3D}"/>
              </a:ext>
            </a:extLst>
          </p:cNvPr>
          <p:cNvSpPr txBox="1"/>
          <p:nvPr/>
        </p:nvSpPr>
        <p:spPr>
          <a:xfrm>
            <a:off x="5143587" y="1592563"/>
            <a:ext cx="2851647" cy="369332"/>
          </a:xfrm>
          <a:prstGeom prst="rect">
            <a:avLst/>
          </a:prstGeom>
          <a:noFill/>
        </p:spPr>
        <p:txBody>
          <a:bodyPr wrap="square" rtlCol="0">
            <a:spAutoFit/>
          </a:bodyPr>
          <a:lstStyle/>
          <a:p>
            <a:pPr algn="ctr"/>
            <a:r>
              <a:rPr lang="lv-LV" b="1" dirty="0">
                <a:solidFill>
                  <a:schemeClr val="bg1"/>
                </a:solidFill>
                <a:effectLst>
                  <a:outerShdw blurRad="38100" dist="38100" dir="2700000" algn="tl">
                    <a:srgbClr val="000000">
                      <a:alpha val="43137"/>
                    </a:srgbClr>
                  </a:outerShdw>
                </a:effectLst>
                <a:latin typeface="Verdana" panose="020B0604030504040204" pitchFamily="34" charset="0"/>
                <a:ea typeface="Verdana" panose="020B0604030504040204" pitchFamily="34" charset="0"/>
                <a:cs typeface="Times New Roman" panose="02020603050405020304" pitchFamily="18" charset="0"/>
              </a:rPr>
              <a:t>Publicēt vakances</a:t>
            </a:r>
            <a:endParaRPr lang="lv-LV" dirty="0">
              <a:solidFill>
                <a:schemeClr val="bg1"/>
              </a:solidFill>
              <a:effectLst>
                <a:outerShdw blurRad="38100" dist="38100" dir="2700000" algn="tl">
                  <a:srgbClr val="000000">
                    <a:alpha val="43137"/>
                  </a:srgbClr>
                </a:outerShdw>
              </a:effectLst>
            </a:endParaRPr>
          </a:p>
        </p:txBody>
      </p:sp>
      <p:sp>
        <p:nvSpPr>
          <p:cNvPr id="37" name="Rectangle: Diagonal Corners Rounded 36">
            <a:extLst>
              <a:ext uri="{FF2B5EF4-FFF2-40B4-BE49-F238E27FC236}">
                <a16:creationId xmlns:a16="http://schemas.microsoft.com/office/drawing/2014/main" id="{3F7BCBB3-1C9D-45BE-8915-152AF6CC943C}"/>
              </a:ext>
            </a:extLst>
          </p:cNvPr>
          <p:cNvSpPr/>
          <p:nvPr/>
        </p:nvSpPr>
        <p:spPr>
          <a:xfrm>
            <a:off x="3399764" y="4471794"/>
            <a:ext cx="2658135" cy="990701"/>
          </a:xfrm>
          <a:prstGeom prst="round2DiagRect">
            <a:avLst/>
          </a:prstGeom>
          <a:solidFill>
            <a:srgbClr val="6BA439"/>
          </a:solidFill>
          <a:ln/>
        </p:spPr>
        <p:style>
          <a:lnRef idx="0">
            <a:schemeClr val="accent1"/>
          </a:lnRef>
          <a:fillRef idx="3">
            <a:schemeClr val="accent1"/>
          </a:fillRef>
          <a:effectRef idx="3">
            <a:schemeClr val="accent1"/>
          </a:effectRef>
          <a:fontRef idx="minor">
            <a:schemeClr val="lt1"/>
          </a:fontRef>
        </p:style>
        <p:txBody>
          <a:bodyPr rtlCol="0" anchor="ctr"/>
          <a:lstStyle/>
          <a:p>
            <a:pPr algn="ctr"/>
            <a:endParaRPr lang="lv-LV" dirty="0"/>
          </a:p>
        </p:txBody>
      </p:sp>
      <p:sp>
        <p:nvSpPr>
          <p:cNvPr id="38" name="TextBox 37">
            <a:extLst>
              <a:ext uri="{FF2B5EF4-FFF2-40B4-BE49-F238E27FC236}">
                <a16:creationId xmlns:a16="http://schemas.microsoft.com/office/drawing/2014/main" id="{15C7F6C3-900E-4D4C-A764-8B2195D13563}"/>
              </a:ext>
            </a:extLst>
          </p:cNvPr>
          <p:cNvSpPr txBox="1"/>
          <p:nvPr/>
        </p:nvSpPr>
        <p:spPr>
          <a:xfrm>
            <a:off x="3399764" y="4508754"/>
            <a:ext cx="2616861" cy="923330"/>
          </a:xfrm>
          <a:prstGeom prst="rect">
            <a:avLst/>
          </a:prstGeom>
          <a:noFill/>
        </p:spPr>
        <p:txBody>
          <a:bodyPr wrap="square" rtlCol="0">
            <a:spAutoFit/>
          </a:bodyPr>
          <a:lstStyle/>
          <a:p>
            <a:pPr lvl="0" algn="ctr"/>
            <a:r>
              <a:rPr lang="lv-LV" b="1" dirty="0">
                <a:solidFill>
                  <a:schemeClr val="bg1"/>
                </a:solidFill>
                <a:effectLst>
                  <a:outerShdw blurRad="38100" dist="38100" dir="2700000" algn="tl">
                    <a:srgbClr val="000000">
                      <a:alpha val="43137"/>
                    </a:srgbClr>
                  </a:outerShdw>
                </a:effectLst>
                <a:latin typeface="Verdana" panose="020B0604030504040204" pitchFamily="34" charset="0"/>
                <a:ea typeface="Verdana" panose="020B0604030504040204" pitchFamily="34" charset="0"/>
                <a:cs typeface="Times New Roman" panose="02020603050405020304" pitchFamily="18" charset="0"/>
              </a:rPr>
              <a:t>Saņemt portālā pretendentu pieteikumus</a:t>
            </a:r>
          </a:p>
        </p:txBody>
      </p:sp>
      <p:sp>
        <p:nvSpPr>
          <p:cNvPr id="39" name="Rectangle: Diagonal Corners Rounded 38">
            <a:extLst>
              <a:ext uri="{FF2B5EF4-FFF2-40B4-BE49-F238E27FC236}">
                <a16:creationId xmlns:a16="http://schemas.microsoft.com/office/drawing/2014/main" id="{44ECB510-C426-4DF8-8E95-EAD3A314C4BB}"/>
              </a:ext>
            </a:extLst>
          </p:cNvPr>
          <p:cNvSpPr/>
          <p:nvPr/>
        </p:nvSpPr>
        <p:spPr>
          <a:xfrm>
            <a:off x="7423270" y="4457086"/>
            <a:ext cx="2658135" cy="990701"/>
          </a:xfrm>
          <a:prstGeom prst="round2DiagRect">
            <a:avLst/>
          </a:prstGeom>
          <a:solidFill>
            <a:srgbClr val="61922C"/>
          </a:solidFill>
          <a:ln/>
        </p:spPr>
        <p:style>
          <a:lnRef idx="0">
            <a:schemeClr val="accent1"/>
          </a:lnRef>
          <a:fillRef idx="3">
            <a:schemeClr val="accent1"/>
          </a:fillRef>
          <a:effectRef idx="3">
            <a:schemeClr val="accent1"/>
          </a:effectRef>
          <a:fontRef idx="minor">
            <a:schemeClr val="lt1"/>
          </a:fontRef>
        </p:style>
        <p:txBody>
          <a:bodyPr rtlCol="0" anchor="ctr"/>
          <a:lstStyle/>
          <a:p>
            <a:pPr algn="ctr"/>
            <a:endParaRPr lang="lv-LV" dirty="0"/>
          </a:p>
        </p:txBody>
      </p:sp>
      <p:sp>
        <p:nvSpPr>
          <p:cNvPr id="40" name="TextBox 39">
            <a:extLst>
              <a:ext uri="{FF2B5EF4-FFF2-40B4-BE49-F238E27FC236}">
                <a16:creationId xmlns:a16="http://schemas.microsoft.com/office/drawing/2014/main" id="{EF888CC3-24F1-48AA-BFB7-0EED5AAA7E3F}"/>
              </a:ext>
            </a:extLst>
          </p:cNvPr>
          <p:cNvSpPr txBox="1"/>
          <p:nvPr/>
        </p:nvSpPr>
        <p:spPr>
          <a:xfrm>
            <a:off x="7423270" y="4503571"/>
            <a:ext cx="2616861" cy="923330"/>
          </a:xfrm>
          <a:prstGeom prst="rect">
            <a:avLst/>
          </a:prstGeom>
          <a:noFill/>
        </p:spPr>
        <p:txBody>
          <a:bodyPr wrap="square" rtlCol="0">
            <a:spAutoFit/>
          </a:bodyPr>
          <a:lstStyle/>
          <a:p>
            <a:pPr lvl="0" algn="ctr"/>
            <a:r>
              <a:rPr lang="lv-LV" b="1" dirty="0">
                <a:solidFill>
                  <a:schemeClr val="bg1"/>
                </a:solidFill>
                <a:effectLst>
                  <a:outerShdw blurRad="38100" dist="38100" dir="2700000" algn="tl">
                    <a:srgbClr val="000000">
                      <a:alpha val="43137"/>
                    </a:srgbClr>
                  </a:outerShdw>
                </a:effectLst>
                <a:latin typeface="Verdana" panose="020B0604030504040204" pitchFamily="34" charset="0"/>
                <a:ea typeface="Verdana" panose="020B0604030504040204" pitchFamily="34" charset="0"/>
                <a:cs typeface="Times New Roman" panose="02020603050405020304" pitchFamily="18" charset="0"/>
              </a:rPr>
              <a:t>Meklēt darbiniekus CV datu bāzē</a:t>
            </a:r>
          </a:p>
        </p:txBody>
      </p:sp>
      <p:sp>
        <p:nvSpPr>
          <p:cNvPr id="22" name="TextBox 21">
            <a:extLst>
              <a:ext uri="{FF2B5EF4-FFF2-40B4-BE49-F238E27FC236}">
                <a16:creationId xmlns:a16="http://schemas.microsoft.com/office/drawing/2014/main" id="{9B5291AE-F983-49EB-AD6B-4CDC782C5DA5}"/>
              </a:ext>
            </a:extLst>
          </p:cNvPr>
          <p:cNvSpPr txBox="1"/>
          <p:nvPr/>
        </p:nvSpPr>
        <p:spPr>
          <a:xfrm>
            <a:off x="5025906" y="3915199"/>
            <a:ext cx="3275723" cy="369332"/>
          </a:xfrm>
          <a:prstGeom prst="rect">
            <a:avLst/>
          </a:prstGeom>
          <a:noFill/>
        </p:spPr>
        <p:txBody>
          <a:bodyPr wrap="square" rtlCol="0">
            <a:spAutoFit/>
          </a:bodyPr>
          <a:lstStyle/>
          <a:p>
            <a:r>
              <a:rPr lang="lv-LV" b="1" dirty="0">
                <a:solidFill>
                  <a:schemeClr val="bg1"/>
                </a:solidFill>
                <a:effectLst>
                  <a:outerShdw blurRad="38100" dist="38100" dir="2700000" algn="tl">
                    <a:srgbClr val="000000">
                      <a:alpha val="43137"/>
                    </a:srgbClr>
                  </a:outerShdw>
                </a:effectLst>
                <a:latin typeface="Verdana" panose="020B0604030504040204" pitchFamily="34" charset="0"/>
                <a:ea typeface="Verdana" panose="020B0604030504040204" pitchFamily="34" charset="0"/>
                <a:cs typeface="Times New Roman" panose="02020603050405020304" pitchFamily="18" charset="0"/>
              </a:rPr>
              <a:t>htpp://cvvp.nva.gov.lv</a:t>
            </a:r>
          </a:p>
        </p:txBody>
      </p:sp>
      <p:pic>
        <p:nvPicPr>
          <p:cNvPr id="45" name="Picture 44">
            <a:extLst>
              <a:ext uri="{FF2B5EF4-FFF2-40B4-BE49-F238E27FC236}">
                <a16:creationId xmlns:a16="http://schemas.microsoft.com/office/drawing/2014/main" id="{F037007E-0159-471F-88CE-CC99F3E21C0C}"/>
              </a:ext>
            </a:extLst>
          </p:cNvPr>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a:off x="6191249" y="2420558"/>
            <a:ext cx="1041412" cy="1383249"/>
          </a:xfrm>
          <a:prstGeom prst="rect">
            <a:avLst/>
          </a:prstGeom>
        </p:spPr>
      </p:pic>
      <p:sp>
        <p:nvSpPr>
          <p:cNvPr id="23" name="Slide Number Placeholder 5">
            <a:extLst>
              <a:ext uri="{FF2B5EF4-FFF2-40B4-BE49-F238E27FC236}">
                <a16:creationId xmlns:a16="http://schemas.microsoft.com/office/drawing/2014/main" id="{B15572B6-BEA5-479B-9699-BC8349FA5DD0}"/>
              </a:ext>
            </a:extLst>
          </p:cNvPr>
          <p:cNvSpPr txBox="1">
            <a:spLocks/>
          </p:cNvSpPr>
          <p:nvPr/>
        </p:nvSpPr>
        <p:spPr bwMode="auto">
          <a:xfrm>
            <a:off x="11379200" y="6324600"/>
            <a:ext cx="406400" cy="3048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defPPr>
              <a:defRPr lang="lv-LV"/>
            </a:defPPr>
            <a:lvl1pPr marL="0" algn="l" defTabSz="914400" rtl="0" eaLnBrk="1" latinLnBrk="0" hangingPunct="1">
              <a:defRPr sz="1700" kern="1200">
                <a:solidFill>
                  <a:schemeClr val="tx1"/>
                </a:solidFill>
                <a:latin typeface="Times New Roman" panose="02020603050405020304" pitchFamily="18" charset="0"/>
                <a:ea typeface="ＭＳ Ｐゴシック" panose="020B0600070205080204" pitchFamily="34" charset="-128"/>
                <a:cs typeface="+mn-cs"/>
              </a:defRPr>
            </a:lvl1pPr>
            <a:lvl2pPr marL="742950" indent="-285750" algn="l" defTabSz="914400" rtl="0" eaLnBrk="1" latinLnBrk="0" hangingPunct="1">
              <a:defRPr sz="1700" kern="1200">
                <a:solidFill>
                  <a:schemeClr val="tx1"/>
                </a:solidFill>
                <a:latin typeface="Times New Roman" panose="02020603050405020304" pitchFamily="18" charset="0"/>
                <a:ea typeface="ＭＳ Ｐゴシック" panose="020B0600070205080204" pitchFamily="34" charset="-128"/>
                <a:cs typeface="+mn-cs"/>
              </a:defRPr>
            </a:lvl2pPr>
            <a:lvl3pPr marL="1143000" indent="-228600" algn="l" defTabSz="914400" rtl="0" eaLnBrk="1" latinLnBrk="0" hangingPunct="1">
              <a:defRPr sz="1700" kern="1200">
                <a:solidFill>
                  <a:schemeClr val="tx1"/>
                </a:solidFill>
                <a:latin typeface="Times New Roman" panose="02020603050405020304" pitchFamily="18" charset="0"/>
                <a:ea typeface="ＭＳ Ｐゴシック" panose="020B0600070205080204" pitchFamily="34" charset="-128"/>
                <a:cs typeface="+mn-cs"/>
              </a:defRPr>
            </a:lvl3pPr>
            <a:lvl4pPr marL="1600200" indent="-228600" algn="l" defTabSz="914400" rtl="0" eaLnBrk="1" latinLnBrk="0" hangingPunct="1">
              <a:defRPr sz="1700" kern="1200">
                <a:solidFill>
                  <a:schemeClr val="tx1"/>
                </a:solidFill>
                <a:latin typeface="Times New Roman" panose="02020603050405020304" pitchFamily="18" charset="0"/>
                <a:ea typeface="ＭＳ Ｐゴシック" panose="020B0600070205080204" pitchFamily="34" charset="-128"/>
                <a:cs typeface="+mn-cs"/>
              </a:defRPr>
            </a:lvl4pPr>
            <a:lvl5pPr marL="2057400" indent="-228600" algn="l" defTabSz="914400" rtl="0" eaLnBrk="1" latinLnBrk="0" hangingPunct="1">
              <a:defRPr sz="1700" kern="1200">
                <a:solidFill>
                  <a:schemeClr val="tx1"/>
                </a:solidFill>
                <a:latin typeface="Times New Roman" panose="02020603050405020304" pitchFamily="18" charset="0"/>
                <a:ea typeface="ＭＳ Ｐゴシック" panose="020B0600070205080204" pitchFamily="34" charset="-128"/>
                <a:cs typeface="+mn-cs"/>
              </a:defRPr>
            </a:lvl5pPr>
            <a:lvl6pPr marL="2514600" indent="-228600" algn="l" defTabSz="938213" rtl="0" eaLnBrk="0" fontAlgn="base" latinLnBrk="0" hangingPunct="0">
              <a:spcBef>
                <a:spcPct val="0"/>
              </a:spcBef>
              <a:spcAft>
                <a:spcPct val="0"/>
              </a:spcAft>
              <a:defRPr sz="1700" kern="1200">
                <a:solidFill>
                  <a:schemeClr val="tx1"/>
                </a:solidFill>
                <a:latin typeface="Times New Roman" panose="02020603050405020304" pitchFamily="18" charset="0"/>
                <a:ea typeface="ＭＳ Ｐゴシック" panose="020B0600070205080204" pitchFamily="34" charset="-128"/>
                <a:cs typeface="+mn-cs"/>
              </a:defRPr>
            </a:lvl6pPr>
            <a:lvl7pPr marL="2971800" indent="-228600" algn="l" defTabSz="938213" rtl="0" eaLnBrk="0" fontAlgn="base" latinLnBrk="0" hangingPunct="0">
              <a:spcBef>
                <a:spcPct val="0"/>
              </a:spcBef>
              <a:spcAft>
                <a:spcPct val="0"/>
              </a:spcAft>
              <a:defRPr sz="1700" kern="1200">
                <a:solidFill>
                  <a:schemeClr val="tx1"/>
                </a:solidFill>
                <a:latin typeface="Times New Roman" panose="02020603050405020304" pitchFamily="18" charset="0"/>
                <a:ea typeface="ＭＳ Ｐゴシック" panose="020B0600070205080204" pitchFamily="34" charset="-128"/>
                <a:cs typeface="+mn-cs"/>
              </a:defRPr>
            </a:lvl7pPr>
            <a:lvl8pPr marL="3429000" indent="-228600" algn="l" defTabSz="938213" rtl="0" eaLnBrk="0" fontAlgn="base" latinLnBrk="0" hangingPunct="0">
              <a:spcBef>
                <a:spcPct val="0"/>
              </a:spcBef>
              <a:spcAft>
                <a:spcPct val="0"/>
              </a:spcAft>
              <a:defRPr sz="1700" kern="1200">
                <a:solidFill>
                  <a:schemeClr val="tx1"/>
                </a:solidFill>
                <a:latin typeface="Times New Roman" panose="02020603050405020304" pitchFamily="18" charset="0"/>
                <a:ea typeface="ＭＳ Ｐゴシック" panose="020B0600070205080204" pitchFamily="34" charset="-128"/>
                <a:cs typeface="+mn-cs"/>
              </a:defRPr>
            </a:lvl8pPr>
            <a:lvl9pPr marL="3886200" indent="-228600" algn="l" defTabSz="938213" rtl="0" eaLnBrk="0" fontAlgn="base" latinLnBrk="0" hangingPunct="0">
              <a:spcBef>
                <a:spcPct val="0"/>
              </a:spcBef>
              <a:spcAft>
                <a:spcPct val="0"/>
              </a:spcAft>
              <a:defRPr sz="1700" kern="1200">
                <a:solidFill>
                  <a:schemeClr val="tx1"/>
                </a:solidFill>
                <a:latin typeface="Times New Roman" panose="02020603050405020304" pitchFamily="18" charset="0"/>
                <a:ea typeface="ＭＳ Ｐゴシック" panose="020B0600070205080204" pitchFamily="34" charset="-128"/>
                <a:cs typeface="+mn-cs"/>
              </a:defRPr>
            </a:lvl9pPr>
          </a:lstStyle>
          <a:p>
            <a:fld id="{1B351D12-C3E7-438C-94EE-D8BAC653387C}" type="slidenum">
              <a:rPr lang="en-US" altLang="lv-LV" sz="1000" smtClean="0">
                <a:solidFill>
                  <a:srgbClr val="898989"/>
                </a:solidFill>
                <a:latin typeface="Verdana" panose="020B0604030504040204" pitchFamily="34" charset="0"/>
                <a:ea typeface="Verdana" panose="020B0604030504040204" pitchFamily="34" charset="0"/>
              </a:rPr>
              <a:pPr/>
              <a:t>14</a:t>
            </a:fld>
            <a:endParaRPr lang="en-US" altLang="lv-LV" sz="1000">
              <a:solidFill>
                <a:srgbClr val="898989"/>
              </a:solidFill>
              <a:latin typeface="Verdana" panose="020B0604030504040204" pitchFamily="34" charset="0"/>
              <a:ea typeface="Verdana" panose="020B0604030504040204" pitchFamily="34" charset="0"/>
            </a:endParaRPr>
          </a:p>
        </p:txBody>
      </p:sp>
    </p:spTree>
    <p:extLst>
      <p:ext uri="{BB962C8B-B14F-4D97-AF65-F5344CB8AC3E}">
        <p14:creationId xmlns:p14="http://schemas.microsoft.com/office/powerpoint/2010/main" val="20294485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2"/>
          <p:cNvSpPr txBox="1"/>
          <p:nvPr/>
        </p:nvSpPr>
        <p:spPr>
          <a:xfrm>
            <a:off x="3810000" y="5314950"/>
            <a:ext cx="6400800" cy="609600"/>
          </a:xfrm>
          <a:prstGeom prst="rect">
            <a:avLst/>
          </a:prstGeom>
          <a:noFill/>
          <a:ln cap="flat">
            <a:noFill/>
          </a:ln>
        </p:spPr>
        <p:txBody>
          <a:bodyPr lIns="93954" tIns="46981" rIns="93954" bIns="46981"/>
          <a:lstStyle/>
          <a:p>
            <a:pPr>
              <a:spcBef>
                <a:spcPts val="300"/>
              </a:spcBef>
              <a:defRPr sz="1800" b="0" i="0" u="none" strike="noStrike" kern="0" cap="none" spc="0" baseline="0">
                <a:solidFill>
                  <a:srgbClr val="000000"/>
                </a:solidFill>
                <a:uFillTx/>
              </a:defRPr>
            </a:pPr>
            <a:endParaRPr lang="lv-LV" sz="1400" kern="0">
              <a:solidFill>
                <a:srgbClr val="000000"/>
              </a:solidFill>
              <a:latin typeface="Times New Roman" pitchFamily="18"/>
              <a:cs typeface="Times New Roman" pitchFamily="18"/>
            </a:endParaRPr>
          </a:p>
        </p:txBody>
      </p:sp>
      <p:pic>
        <p:nvPicPr>
          <p:cNvPr id="24579" name="Picture 1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6621463"/>
            <a:ext cx="12192000"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581" name="Title 6"/>
          <p:cNvSpPr txBox="1">
            <a:spLocks noGrp="1"/>
          </p:cNvSpPr>
          <p:nvPr>
            <p:ph type="ctrTitle"/>
          </p:nvPr>
        </p:nvSpPr>
        <p:spPr>
          <a:xfrm>
            <a:off x="2305050" y="3635694"/>
            <a:ext cx="7581900" cy="2200275"/>
          </a:xfrm>
        </p:spPr>
        <p:txBody>
          <a:bodyPr>
            <a:normAutofit fontScale="90000"/>
          </a:bodyPr>
          <a:lstStyle/>
          <a:p>
            <a:br>
              <a:rPr lang="lv-LV" altLang="lv-LV" dirty="0">
                <a:latin typeface="Calibri" panose="020F0502020204030204" pitchFamily="34" charset="0"/>
              </a:rPr>
            </a:br>
            <a:br>
              <a:rPr lang="lv-LV" altLang="lv-LV" dirty="0">
                <a:latin typeface="Calibri" panose="020F0502020204030204" pitchFamily="34" charset="0"/>
              </a:rPr>
            </a:br>
            <a:r>
              <a:rPr lang="lv-LV" altLang="lv-LV" sz="3600" i="1" dirty="0">
                <a:latin typeface="Times New Roman" panose="02020603050405020304" pitchFamily="18" charset="0"/>
                <a:cs typeface="Times New Roman" panose="02020603050405020304" pitchFamily="18" charset="0"/>
              </a:rPr>
              <a:t>Paldies par uzmanību!</a:t>
            </a:r>
            <a:br>
              <a:rPr lang="lv-LV" altLang="lv-LV" dirty="0">
                <a:latin typeface="Calibri" panose="020F0502020204030204" pitchFamily="34" charset="0"/>
              </a:rPr>
            </a:br>
            <a:br>
              <a:rPr lang="lv-LV" altLang="lv-LV" dirty="0">
                <a:latin typeface="Calibri" panose="020F0502020204030204" pitchFamily="34" charset="0"/>
              </a:rPr>
            </a:br>
            <a:endParaRPr lang="lv-LV" altLang="lv-LV" dirty="0">
              <a:latin typeface="Calibri" panose="020F0502020204030204" pitchFamily="34" charset="0"/>
            </a:endParaRPr>
          </a:p>
        </p:txBody>
      </p:sp>
      <p:pic>
        <p:nvPicPr>
          <p:cNvPr id="8" name="Picture 2">
            <a:extLst>
              <a:ext uri="{FF2B5EF4-FFF2-40B4-BE49-F238E27FC236}">
                <a16:creationId xmlns:a16="http://schemas.microsoft.com/office/drawing/2014/main" id="{F93ED290-1A9C-44FE-9ECC-8B821243344A}"/>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524000" y="0"/>
            <a:ext cx="9144000" cy="3790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1498242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a:extLst>
              <a:ext uri="{FF2B5EF4-FFF2-40B4-BE49-F238E27FC236}">
                <a16:creationId xmlns:a16="http://schemas.microsoft.com/office/drawing/2014/main" id="{8360BCDD-C487-445F-B8E7-E652EC87397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11633" r="13286" b="14969"/>
          <a:stretch>
            <a:fillRect/>
          </a:stretch>
        </p:blipFill>
        <p:spPr bwMode="auto">
          <a:xfrm>
            <a:off x="554038" y="6350"/>
            <a:ext cx="1320800" cy="1663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5" name="Title 1">
            <a:extLst>
              <a:ext uri="{FF2B5EF4-FFF2-40B4-BE49-F238E27FC236}">
                <a16:creationId xmlns:a16="http://schemas.microsoft.com/office/drawing/2014/main" id="{79BFF959-7572-4305-9294-E859A2A82BE4}"/>
              </a:ext>
            </a:extLst>
          </p:cNvPr>
          <p:cNvSpPr>
            <a:spLocks noGrp="1" noChangeArrowheads="1"/>
          </p:cNvSpPr>
          <p:nvPr>
            <p:ph type="title"/>
          </p:nvPr>
        </p:nvSpPr>
        <p:spPr>
          <a:xfrm>
            <a:off x="3411537" y="238125"/>
            <a:ext cx="7635875" cy="623888"/>
          </a:xfrm>
        </p:spPr>
        <p:txBody>
          <a:bodyPr>
            <a:normAutofit/>
          </a:bodyPr>
          <a:lstStyle/>
          <a:p>
            <a:pPr algn="ctr" eaLnBrk="1" hangingPunct="1"/>
            <a:r>
              <a:rPr lang="lv-LV" altLang="lv-LV" sz="2400" b="1" dirty="0">
                <a:solidFill>
                  <a:srgbClr val="385723"/>
                </a:solidFill>
                <a:latin typeface="Verdana" panose="020B0604030504040204" pitchFamily="34" charset="0"/>
                <a:ea typeface="Verdana" panose="020B0604030504040204" pitchFamily="34" charset="0"/>
                <a:cs typeface="Times New Roman" panose="02020603050405020304" pitchFamily="18" charset="0"/>
              </a:rPr>
              <a:t>Darba tirgus situācija valstī un reģionos</a:t>
            </a:r>
          </a:p>
        </p:txBody>
      </p:sp>
      <p:grpSp>
        <p:nvGrpSpPr>
          <p:cNvPr id="3076" name="Group 7">
            <a:extLst>
              <a:ext uri="{FF2B5EF4-FFF2-40B4-BE49-F238E27FC236}">
                <a16:creationId xmlns:a16="http://schemas.microsoft.com/office/drawing/2014/main" id="{20AF4B17-BCF2-4ED3-99EF-4B74B7951436}"/>
              </a:ext>
            </a:extLst>
          </p:cNvPr>
          <p:cNvGrpSpPr>
            <a:grpSpLocks/>
          </p:cNvGrpSpPr>
          <p:nvPr/>
        </p:nvGrpSpPr>
        <p:grpSpPr bwMode="auto">
          <a:xfrm>
            <a:off x="2790825" y="1216025"/>
            <a:ext cx="9132888" cy="4791075"/>
            <a:chOff x="2790004" y="1215782"/>
            <a:chExt cx="9133065" cy="4790996"/>
          </a:xfrm>
        </p:grpSpPr>
        <p:pic>
          <p:nvPicPr>
            <p:cNvPr id="3114" name="Picture 165">
              <a:extLst>
                <a:ext uri="{FF2B5EF4-FFF2-40B4-BE49-F238E27FC236}">
                  <a16:creationId xmlns:a16="http://schemas.microsoft.com/office/drawing/2014/main" id="{25E91549-16F7-494A-A623-24A7D41E31C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93058" y="1215782"/>
              <a:ext cx="8266195" cy="47909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15" name="Picture 167">
              <a:extLst>
                <a:ext uri="{FF2B5EF4-FFF2-40B4-BE49-F238E27FC236}">
                  <a16:creationId xmlns:a16="http://schemas.microsoft.com/office/drawing/2014/main" id="{D89FC4A2-A50A-40C5-B670-4EF093E3430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219106" y="1878339"/>
              <a:ext cx="2290103" cy="32755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16" name="Picture 171">
              <a:extLst>
                <a:ext uri="{FF2B5EF4-FFF2-40B4-BE49-F238E27FC236}">
                  <a16:creationId xmlns:a16="http://schemas.microsoft.com/office/drawing/2014/main" id="{16B3406D-E12E-4B68-92D7-E0390018EAEB}"/>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070257" y="3590004"/>
              <a:ext cx="4528156" cy="16481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17" name="Picture 173">
              <a:extLst>
                <a:ext uri="{FF2B5EF4-FFF2-40B4-BE49-F238E27FC236}">
                  <a16:creationId xmlns:a16="http://schemas.microsoft.com/office/drawing/2014/main" id="{F362A193-E47E-4AC6-BEA8-6B60D8368CEF}"/>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601613" y="1233080"/>
              <a:ext cx="3243250" cy="30487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18" name="Picture 175">
              <a:extLst>
                <a:ext uri="{FF2B5EF4-FFF2-40B4-BE49-F238E27FC236}">
                  <a16:creationId xmlns:a16="http://schemas.microsoft.com/office/drawing/2014/main" id="{2DD125D8-4431-4082-9C3A-CCE93B087FD6}"/>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8804905" y="2671161"/>
              <a:ext cx="2583128" cy="32755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 name="Rectangle: Diagonal Corners Rounded 102">
              <a:extLst>
                <a:ext uri="{FF2B5EF4-FFF2-40B4-BE49-F238E27FC236}">
                  <a16:creationId xmlns:a16="http://schemas.microsoft.com/office/drawing/2014/main" id="{88F1D8A3-4125-4BA2-916F-318AD1EFA936}"/>
                </a:ext>
              </a:extLst>
            </p:cNvPr>
            <p:cNvSpPr/>
            <p:nvPr/>
          </p:nvSpPr>
          <p:spPr>
            <a:xfrm>
              <a:off x="9505259" y="4392318"/>
              <a:ext cx="2417810" cy="1069957"/>
            </a:xfrm>
            <a:prstGeom prst="round2DiagRect">
              <a:avLst/>
            </a:prstGeom>
            <a:solidFill>
              <a:srgbClr val="BEE395">
                <a:alpha val="7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lv-LV" dirty="0"/>
            </a:p>
          </p:txBody>
        </p:sp>
        <p:sp>
          <p:nvSpPr>
            <p:cNvPr id="86" name="Rectangle: Diagonal Corners Rounded 85">
              <a:extLst>
                <a:ext uri="{FF2B5EF4-FFF2-40B4-BE49-F238E27FC236}">
                  <a16:creationId xmlns:a16="http://schemas.microsoft.com/office/drawing/2014/main" id="{CBA6087C-B93C-4989-989E-F3B0A88DF88A}"/>
                </a:ext>
              </a:extLst>
            </p:cNvPr>
            <p:cNvSpPr/>
            <p:nvPr/>
          </p:nvSpPr>
          <p:spPr>
            <a:xfrm>
              <a:off x="2790004" y="3103289"/>
              <a:ext cx="2422572" cy="1119169"/>
            </a:xfrm>
            <a:prstGeom prst="round2DiagRect">
              <a:avLst/>
            </a:prstGeom>
            <a:solidFill>
              <a:srgbClr val="BEE395">
                <a:alpha val="52941"/>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lv-LV" dirty="0"/>
            </a:p>
          </p:txBody>
        </p:sp>
        <p:sp>
          <p:nvSpPr>
            <p:cNvPr id="119" name="TextBox 118">
              <a:extLst>
                <a:ext uri="{FF2B5EF4-FFF2-40B4-BE49-F238E27FC236}">
                  <a16:creationId xmlns:a16="http://schemas.microsoft.com/office/drawing/2014/main" id="{CD52A307-7D55-4355-8CD0-886F5F948556}"/>
                </a:ext>
              </a:extLst>
            </p:cNvPr>
            <p:cNvSpPr txBox="1"/>
            <p:nvPr/>
          </p:nvSpPr>
          <p:spPr>
            <a:xfrm>
              <a:off x="8162208" y="2676258"/>
              <a:ext cx="1177948" cy="600065"/>
            </a:xfrm>
            <a:prstGeom prst="rect">
              <a:avLst/>
            </a:prstGeom>
            <a:noFill/>
          </p:spPr>
          <p:txBody>
            <a:bodyPr>
              <a:spAutoFit/>
            </a:bodyPr>
            <a:lstStyle/>
            <a:p>
              <a:pPr algn="ctr" eaLnBrk="1" fontAlgn="auto" hangingPunct="1">
                <a:spcBef>
                  <a:spcPts val="0"/>
                </a:spcBef>
                <a:spcAft>
                  <a:spcPts val="0"/>
                </a:spcAft>
                <a:defRPr/>
              </a:pPr>
              <a:r>
                <a:rPr lang="lv-LV" sz="1100" b="1" dirty="0">
                  <a:solidFill>
                    <a:schemeClr val="tx1">
                      <a:lumMod val="95000"/>
                      <a:lumOff val="5000"/>
                    </a:schemeClr>
                  </a:solidFill>
                  <a:effectLst>
                    <a:outerShdw blurRad="38100" dist="38100" dir="2700000" algn="tl">
                      <a:srgbClr val="000000">
                        <a:alpha val="43137"/>
                      </a:srgbClr>
                    </a:outerShdw>
                  </a:effectLst>
                  <a:latin typeface="Times New Roman" panose="02020603050405020304" pitchFamily="18" charset="0"/>
                  <a:ea typeface="Verdana" panose="020B0604030504040204" pitchFamily="34" charset="0"/>
                  <a:cs typeface="Times New Roman" panose="02020603050405020304" pitchFamily="18" charset="0"/>
                </a:rPr>
                <a:t>VIDZEMES</a:t>
              </a:r>
              <a:endParaRPr lang="en-US" sz="1100" b="1" dirty="0">
                <a:solidFill>
                  <a:schemeClr val="tx1">
                    <a:lumMod val="95000"/>
                    <a:lumOff val="5000"/>
                  </a:schemeClr>
                </a:solidFill>
                <a:effectLst>
                  <a:outerShdw blurRad="38100" dist="38100" dir="2700000" algn="tl">
                    <a:srgbClr val="000000">
                      <a:alpha val="43137"/>
                    </a:srgbClr>
                  </a:outerShdw>
                </a:effectLst>
                <a:latin typeface="Times New Roman" panose="02020603050405020304" pitchFamily="18" charset="0"/>
                <a:ea typeface="Verdana" panose="020B0604030504040204" pitchFamily="34" charset="0"/>
                <a:cs typeface="Times New Roman" panose="02020603050405020304" pitchFamily="18" charset="0"/>
              </a:endParaRPr>
            </a:p>
            <a:p>
              <a:pPr algn="ctr" eaLnBrk="1" fontAlgn="auto" hangingPunct="1">
                <a:spcBef>
                  <a:spcPts val="0"/>
                </a:spcBef>
                <a:spcAft>
                  <a:spcPts val="0"/>
                </a:spcAft>
                <a:defRPr/>
              </a:pPr>
              <a:r>
                <a:rPr lang="lv-LV" sz="1100" b="1" dirty="0">
                  <a:solidFill>
                    <a:schemeClr val="tx1">
                      <a:lumMod val="95000"/>
                      <a:lumOff val="5000"/>
                    </a:schemeClr>
                  </a:solidFill>
                  <a:effectLst>
                    <a:outerShdw blurRad="38100" dist="38100" dir="2700000" algn="tl">
                      <a:srgbClr val="000000">
                        <a:alpha val="43137"/>
                      </a:srgbClr>
                    </a:outerShdw>
                  </a:effectLst>
                  <a:latin typeface="Times New Roman" panose="02020603050405020304" pitchFamily="18" charset="0"/>
                  <a:ea typeface="Verdana" panose="020B0604030504040204" pitchFamily="34" charset="0"/>
                  <a:cs typeface="Times New Roman" panose="02020603050405020304" pitchFamily="18" charset="0"/>
                </a:rPr>
                <a:t>REĢIONS</a:t>
              </a:r>
            </a:p>
            <a:p>
              <a:pPr eaLnBrk="1" fontAlgn="auto" hangingPunct="1">
                <a:spcBef>
                  <a:spcPts val="0"/>
                </a:spcBef>
                <a:spcAft>
                  <a:spcPts val="0"/>
                </a:spcAft>
                <a:defRPr/>
              </a:pPr>
              <a:endParaRPr lang="lv-LV" sz="1100" dirty="0">
                <a:solidFill>
                  <a:schemeClr val="tx1">
                    <a:lumMod val="95000"/>
                    <a:lumOff val="5000"/>
                  </a:schemeClr>
                </a:solidFill>
                <a:latin typeface="Times New Roman" panose="02020603050405020304" pitchFamily="18" charset="0"/>
                <a:cs typeface="Times New Roman" panose="02020603050405020304" pitchFamily="18" charset="0"/>
              </a:endParaRPr>
            </a:p>
          </p:txBody>
        </p:sp>
        <p:sp>
          <p:nvSpPr>
            <p:cNvPr id="125" name="TextBox 124">
              <a:extLst>
                <a:ext uri="{FF2B5EF4-FFF2-40B4-BE49-F238E27FC236}">
                  <a16:creationId xmlns:a16="http://schemas.microsoft.com/office/drawing/2014/main" id="{A183B68E-6F6B-4854-94AE-3DE8AA7576B8}"/>
                </a:ext>
              </a:extLst>
            </p:cNvPr>
            <p:cNvSpPr txBox="1"/>
            <p:nvPr/>
          </p:nvSpPr>
          <p:spPr>
            <a:xfrm>
              <a:off x="9941831" y="3674779"/>
              <a:ext cx="1104921" cy="431793"/>
            </a:xfrm>
            <a:prstGeom prst="rect">
              <a:avLst/>
            </a:prstGeom>
            <a:noFill/>
          </p:spPr>
          <p:txBody>
            <a:bodyPr>
              <a:spAutoFit/>
            </a:bodyPr>
            <a:lstStyle/>
            <a:p>
              <a:pPr algn="ctr" eaLnBrk="1" fontAlgn="auto" hangingPunct="1">
                <a:spcBef>
                  <a:spcPts val="0"/>
                </a:spcBef>
                <a:spcAft>
                  <a:spcPts val="0"/>
                </a:spcAft>
                <a:defRPr/>
              </a:pPr>
              <a:r>
                <a:rPr lang="lv-LV" sz="1100" b="1" dirty="0">
                  <a:solidFill>
                    <a:schemeClr val="tx1">
                      <a:lumMod val="95000"/>
                      <a:lumOff val="5000"/>
                    </a:schemeClr>
                  </a:solidFill>
                  <a:effectLst>
                    <a:outerShdw blurRad="38100" dist="38100" dir="2700000" algn="tl">
                      <a:srgbClr val="000000">
                        <a:alpha val="43137"/>
                      </a:srgbClr>
                    </a:outerShdw>
                  </a:effectLst>
                  <a:latin typeface="Times New Roman" panose="02020603050405020304" pitchFamily="18" charset="0"/>
                  <a:ea typeface="Verdana" panose="020B0604030504040204" pitchFamily="34" charset="0"/>
                  <a:cs typeface="Times New Roman" panose="02020603050405020304" pitchFamily="18" charset="0"/>
                </a:rPr>
                <a:t>LATGALES</a:t>
              </a:r>
              <a:endParaRPr lang="en-US" sz="1100" b="1" dirty="0">
                <a:solidFill>
                  <a:schemeClr val="tx1">
                    <a:lumMod val="95000"/>
                    <a:lumOff val="5000"/>
                  </a:schemeClr>
                </a:solidFill>
                <a:effectLst>
                  <a:outerShdw blurRad="38100" dist="38100" dir="2700000" algn="tl">
                    <a:srgbClr val="000000">
                      <a:alpha val="43137"/>
                    </a:srgbClr>
                  </a:outerShdw>
                </a:effectLst>
                <a:latin typeface="Times New Roman" panose="02020603050405020304" pitchFamily="18" charset="0"/>
                <a:ea typeface="Verdana" panose="020B0604030504040204" pitchFamily="34" charset="0"/>
                <a:cs typeface="Times New Roman" panose="02020603050405020304" pitchFamily="18" charset="0"/>
              </a:endParaRPr>
            </a:p>
            <a:p>
              <a:pPr algn="ctr" eaLnBrk="1" fontAlgn="auto" hangingPunct="1">
                <a:spcBef>
                  <a:spcPts val="0"/>
                </a:spcBef>
                <a:spcAft>
                  <a:spcPts val="0"/>
                </a:spcAft>
                <a:defRPr/>
              </a:pPr>
              <a:r>
                <a:rPr lang="lv-LV" sz="1100" b="1" dirty="0">
                  <a:solidFill>
                    <a:schemeClr val="tx1">
                      <a:lumMod val="95000"/>
                      <a:lumOff val="5000"/>
                    </a:schemeClr>
                  </a:solidFill>
                  <a:effectLst>
                    <a:outerShdw blurRad="38100" dist="38100" dir="2700000" algn="tl">
                      <a:srgbClr val="000000">
                        <a:alpha val="43137"/>
                      </a:srgbClr>
                    </a:outerShdw>
                  </a:effectLst>
                  <a:latin typeface="Times New Roman" panose="02020603050405020304" pitchFamily="18" charset="0"/>
                  <a:ea typeface="Verdana" panose="020B0604030504040204" pitchFamily="34" charset="0"/>
                  <a:cs typeface="Times New Roman" panose="02020603050405020304" pitchFamily="18" charset="0"/>
                </a:rPr>
                <a:t>REĢIONS</a:t>
              </a:r>
              <a:endParaRPr lang="lv-LV" sz="1100" dirty="0">
                <a:solidFill>
                  <a:schemeClr val="tx1">
                    <a:lumMod val="95000"/>
                    <a:lumOff val="5000"/>
                  </a:schemeClr>
                </a:solidFill>
                <a:latin typeface="Times New Roman" panose="02020603050405020304" pitchFamily="18" charset="0"/>
                <a:cs typeface="Times New Roman" panose="02020603050405020304" pitchFamily="18" charset="0"/>
              </a:endParaRPr>
            </a:p>
          </p:txBody>
        </p:sp>
        <p:sp>
          <p:nvSpPr>
            <p:cNvPr id="126" name="TextBox 125">
              <a:extLst>
                <a:ext uri="{FF2B5EF4-FFF2-40B4-BE49-F238E27FC236}">
                  <a16:creationId xmlns:a16="http://schemas.microsoft.com/office/drawing/2014/main" id="{786F00B7-87B5-4C5A-A912-20F343BE4D50}"/>
                </a:ext>
              </a:extLst>
            </p:cNvPr>
            <p:cNvSpPr txBox="1"/>
            <p:nvPr/>
          </p:nvSpPr>
          <p:spPr>
            <a:xfrm>
              <a:off x="5177650" y="4176421"/>
              <a:ext cx="2046328" cy="277807"/>
            </a:xfrm>
            <a:prstGeom prst="rect">
              <a:avLst/>
            </a:prstGeom>
            <a:noFill/>
          </p:spPr>
          <p:txBody>
            <a:bodyPr>
              <a:spAutoFit/>
            </a:bodyPr>
            <a:lstStyle/>
            <a:p>
              <a:pPr algn="ctr" eaLnBrk="1" fontAlgn="auto" hangingPunct="1">
                <a:spcBef>
                  <a:spcPts val="0"/>
                </a:spcBef>
                <a:spcAft>
                  <a:spcPts val="0"/>
                </a:spcAft>
                <a:defRPr/>
              </a:pPr>
              <a:r>
                <a:rPr lang="lv-LV" sz="1200" b="1" dirty="0">
                  <a:solidFill>
                    <a:schemeClr val="tx1">
                      <a:lumMod val="95000"/>
                      <a:lumOff val="5000"/>
                    </a:schemeClr>
                  </a:solidFill>
                  <a:effectLst>
                    <a:outerShdw blurRad="38100" dist="38100" dir="2700000" algn="tl">
                      <a:srgbClr val="000000">
                        <a:alpha val="43137"/>
                      </a:srgbClr>
                    </a:outerShdw>
                  </a:effectLst>
                  <a:latin typeface="Times New Roman" panose="02020603050405020304" pitchFamily="18" charset="0"/>
                  <a:ea typeface="Verdana" panose="020B0604030504040204" pitchFamily="34" charset="0"/>
                  <a:cs typeface="Times New Roman" panose="02020603050405020304" pitchFamily="18" charset="0"/>
                </a:rPr>
                <a:t>ZEMGALES REĢIONS</a:t>
              </a:r>
            </a:p>
          </p:txBody>
        </p:sp>
        <p:sp>
          <p:nvSpPr>
            <p:cNvPr id="127" name="TextBox 126">
              <a:extLst>
                <a:ext uri="{FF2B5EF4-FFF2-40B4-BE49-F238E27FC236}">
                  <a16:creationId xmlns:a16="http://schemas.microsoft.com/office/drawing/2014/main" id="{8C6519CE-ABE7-41F8-ACCB-BEBF270DDA9F}"/>
                </a:ext>
              </a:extLst>
            </p:cNvPr>
            <p:cNvSpPr txBox="1"/>
            <p:nvPr/>
          </p:nvSpPr>
          <p:spPr>
            <a:xfrm>
              <a:off x="3940964" y="2554023"/>
              <a:ext cx="1160484" cy="400103"/>
            </a:xfrm>
            <a:prstGeom prst="rect">
              <a:avLst/>
            </a:prstGeom>
            <a:noFill/>
          </p:spPr>
          <p:txBody>
            <a:bodyPr>
              <a:spAutoFit/>
            </a:bodyPr>
            <a:lstStyle/>
            <a:p>
              <a:pPr algn="ctr" eaLnBrk="1" fontAlgn="auto" hangingPunct="1">
                <a:spcBef>
                  <a:spcPts val="0"/>
                </a:spcBef>
                <a:spcAft>
                  <a:spcPts val="0"/>
                </a:spcAft>
                <a:defRPr/>
              </a:pPr>
              <a:r>
                <a:rPr lang="lv-LV" sz="1000" b="1" dirty="0">
                  <a:solidFill>
                    <a:schemeClr val="tx1">
                      <a:lumMod val="95000"/>
                      <a:lumOff val="5000"/>
                    </a:schemeClr>
                  </a:solidFill>
                  <a:effectLst>
                    <a:outerShdw blurRad="38100" dist="38100" dir="2700000" algn="tl">
                      <a:srgbClr val="000000">
                        <a:alpha val="43137"/>
                      </a:srgbClr>
                    </a:outerShdw>
                  </a:effectLst>
                  <a:latin typeface="Verdana" panose="020B0604030504040204" pitchFamily="34" charset="0"/>
                  <a:ea typeface="Verdana" panose="020B0604030504040204" pitchFamily="34" charset="0"/>
                  <a:cs typeface="Times New Roman" panose="02020603050405020304" pitchFamily="18" charset="0"/>
                </a:rPr>
                <a:t>KURZEMES</a:t>
              </a:r>
            </a:p>
            <a:p>
              <a:pPr algn="ctr" eaLnBrk="1" fontAlgn="auto" hangingPunct="1">
                <a:spcBef>
                  <a:spcPts val="0"/>
                </a:spcBef>
                <a:spcAft>
                  <a:spcPts val="0"/>
                </a:spcAft>
                <a:defRPr/>
              </a:pPr>
              <a:r>
                <a:rPr lang="lv-LV" sz="1000" b="1" dirty="0">
                  <a:solidFill>
                    <a:schemeClr val="tx1">
                      <a:lumMod val="95000"/>
                      <a:lumOff val="5000"/>
                    </a:schemeClr>
                  </a:solidFill>
                  <a:effectLst>
                    <a:outerShdw blurRad="38100" dist="38100" dir="2700000" algn="tl">
                      <a:srgbClr val="000000">
                        <a:alpha val="43137"/>
                      </a:srgbClr>
                    </a:outerShdw>
                  </a:effectLst>
                  <a:latin typeface="Verdana" panose="020B0604030504040204" pitchFamily="34" charset="0"/>
                  <a:ea typeface="Verdana" panose="020B0604030504040204" pitchFamily="34" charset="0"/>
                  <a:cs typeface="Times New Roman" panose="02020603050405020304" pitchFamily="18" charset="0"/>
                </a:rPr>
                <a:t>REĢIONS</a:t>
              </a:r>
            </a:p>
          </p:txBody>
        </p:sp>
        <p:sp>
          <p:nvSpPr>
            <p:cNvPr id="130" name="Rectangle: Diagonal Corners Rounded 129">
              <a:extLst>
                <a:ext uri="{FF2B5EF4-FFF2-40B4-BE49-F238E27FC236}">
                  <a16:creationId xmlns:a16="http://schemas.microsoft.com/office/drawing/2014/main" id="{1C2C2BD8-0E39-445A-9C3B-EEDEDB4CDF45}"/>
                </a:ext>
              </a:extLst>
            </p:cNvPr>
            <p:cNvSpPr/>
            <p:nvPr/>
          </p:nvSpPr>
          <p:spPr>
            <a:xfrm>
              <a:off x="5249090" y="4409779"/>
              <a:ext cx="2925819" cy="1008046"/>
            </a:xfrm>
            <a:prstGeom prst="round2DiagRect">
              <a:avLst/>
            </a:prstGeom>
            <a:solidFill>
              <a:srgbClr val="BEE395">
                <a:alpha val="8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lv-LV" dirty="0"/>
            </a:p>
          </p:txBody>
        </p:sp>
        <p:sp>
          <p:nvSpPr>
            <p:cNvPr id="129" name="Rectangle: Diagonal Corners Rounded 128">
              <a:extLst>
                <a:ext uri="{FF2B5EF4-FFF2-40B4-BE49-F238E27FC236}">
                  <a16:creationId xmlns:a16="http://schemas.microsoft.com/office/drawing/2014/main" id="{6A350B49-4910-48DC-AF3A-A3D11BB38925}"/>
                </a:ext>
              </a:extLst>
            </p:cNvPr>
            <p:cNvSpPr/>
            <p:nvPr/>
          </p:nvSpPr>
          <p:spPr>
            <a:xfrm>
              <a:off x="8208247" y="1752348"/>
              <a:ext cx="2266994" cy="903273"/>
            </a:xfrm>
            <a:prstGeom prst="round2DiagRect">
              <a:avLst/>
            </a:prstGeom>
            <a:solidFill>
              <a:schemeClr val="bg1">
                <a:alpha val="3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lv-LV" dirty="0"/>
            </a:p>
          </p:txBody>
        </p:sp>
        <p:pic>
          <p:nvPicPr>
            <p:cNvPr id="3127" name="Picture 169">
              <a:extLst>
                <a:ext uri="{FF2B5EF4-FFF2-40B4-BE49-F238E27FC236}">
                  <a16:creationId xmlns:a16="http://schemas.microsoft.com/office/drawing/2014/main" id="{FB20517E-61BD-4188-9E5E-062C6E149C5C}"/>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834741" y="1404153"/>
              <a:ext cx="3521353" cy="28578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28" name="TextBox 89">
              <a:extLst>
                <a:ext uri="{FF2B5EF4-FFF2-40B4-BE49-F238E27FC236}">
                  <a16:creationId xmlns:a16="http://schemas.microsoft.com/office/drawing/2014/main" id="{9E134C8D-DB77-4FF1-8621-B9338953397B}"/>
                </a:ext>
              </a:extLst>
            </p:cNvPr>
            <p:cNvSpPr txBox="1">
              <a:spLocks noChangeArrowheads="1"/>
            </p:cNvSpPr>
            <p:nvPr/>
          </p:nvSpPr>
          <p:spPr bwMode="auto">
            <a:xfrm>
              <a:off x="7034698" y="2857775"/>
              <a:ext cx="531236" cy="2770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r>
                <a:rPr lang="lv-LV" altLang="lv-LV" sz="1200" b="1">
                  <a:latin typeface="Times New Roman" panose="02020603050405020304" pitchFamily="18" charset="0"/>
                  <a:ea typeface="Verdana" panose="020B0604030504040204" pitchFamily="34" charset="0"/>
                  <a:cs typeface="Times New Roman" panose="02020603050405020304" pitchFamily="18" charset="0"/>
                </a:rPr>
                <a:t>Rīga </a:t>
              </a:r>
            </a:p>
          </p:txBody>
        </p:sp>
        <p:sp>
          <p:nvSpPr>
            <p:cNvPr id="128" name="TextBox 127">
              <a:extLst>
                <a:ext uri="{FF2B5EF4-FFF2-40B4-BE49-F238E27FC236}">
                  <a16:creationId xmlns:a16="http://schemas.microsoft.com/office/drawing/2014/main" id="{84166761-1D07-4942-92A4-5FD92B750F58}"/>
                </a:ext>
              </a:extLst>
            </p:cNvPr>
            <p:cNvSpPr txBox="1"/>
            <p:nvPr/>
          </p:nvSpPr>
          <p:spPr>
            <a:xfrm>
              <a:off x="7033474" y="3417609"/>
              <a:ext cx="1022370" cy="600065"/>
            </a:xfrm>
            <a:prstGeom prst="rect">
              <a:avLst/>
            </a:prstGeom>
            <a:noFill/>
          </p:spPr>
          <p:txBody>
            <a:bodyPr>
              <a:spAutoFit/>
            </a:bodyPr>
            <a:lstStyle/>
            <a:p>
              <a:pPr algn="ctr" eaLnBrk="1" fontAlgn="auto" hangingPunct="1">
                <a:spcBef>
                  <a:spcPts val="0"/>
                </a:spcBef>
                <a:spcAft>
                  <a:spcPts val="0"/>
                </a:spcAft>
                <a:defRPr/>
              </a:pPr>
              <a:r>
                <a:rPr lang="lv-LV" sz="1100" b="1" dirty="0">
                  <a:solidFill>
                    <a:schemeClr val="tx1">
                      <a:lumMod val="95000"/>
                      <a:lumOff val="5000"/>
                    </a:schemeClr>
                  </a:solidFill>
                  <a:effectLst>
                    <a:outerShdw blurRad="38100" dist="38100" dir="2700000" algn="tl">
                      <a:srgbClr val="000000">
                        <a:alpha val="43137"/>
                      </a:srgbClr>
                    </a:outerShdw>
                  </a:effectLst>
                  <a:latin typeface="Times New Roman" panose="02020603050405020304" pitchFamily="18" charset="0"/>
                  <a:ea typeface="Verdana" panose="020B0604030504040204" pitchFamily="34" charset="0"/>
                  <a:cs typeface="Times New Roman" panose="02020603050405020304" pitchFamily="18" charset="0"/>
                </a:rPr>
                <a:t>RĪGAS </a:t>
              </a:r>
              <a:endParaRPr lang="en-US" sz="1100" b="1" dirty="0">
                <a:solidFill>
                  <a:schemeClr val="tx1">
                    <a:lumMod val="95000"/>
                    <a:lumOff val="5000"/>
                  </a:schemeClr>
                </a:solidFill>
                <a:effectLst>
                  <a:outerShdw blurRad="38100" dist="38100" dir="2700000" algn="tl">
                    <a:srgbClr val="000000">
                      <a:alpha val="43137"/>
                    </a:srgbClr>
                  </a:outerShdw>
                </a:effectLst>
                <a:latin typeface="Times New Roman" panose="02020603050405020304" pitchFamily="18" charset="0"/>
                <a:ea typeface="Verdana" panose="020B0604030504040204" pitchFamily="34" charset="0"/>
                <a:cs typeface="Times New Roman" panose="02020603050405020304" pitchFamily="18" charset="0"/>
              </a:endParaRPr>
            </a:p>
            <a:p>
              <a:pPr algn="ctr" eaLnBrk="1" fontAlgn="auto" hangingPunct="1">
                <a:spcBef>
                  <a:spcPts val="0"/>
                </a:spcBef>
                <a:spcAft>
                  <a:spcPts val="0"/>
                </a:spcAft>
                <a:defRPr/>
              </a:pPr>
              <a:r>
                <a:rPr lang="lv-LV" sz="1100" b="1" dirty="0">
                  <a:solidFill>
                    <a:schemeClr val="tx1">
                      <a:lumMod val="95000"/>
                      <a:lumOff val="5000"/>
                    </a:schemeClr>
                  </a:solidFill>
                  <a:effectLst>
                    <a:outerShdw blurRad="38100" dist="38100" dir="2700000" algn="tl">
                      <a:srgbClr val="000000">
                        <a:alpha val="43137"/>
                      </a:srgbClr>
                    </a:outerShdw>
                  </a:effectLst>
                  <a:latin typeface="Times New Roman" panose="02020603050405020304" pitchFamily="18" charset="0"/>
                  <a:ea typeface="Verdana" panose="020B0604030504040204" pitchFamily="34" charset="0"/>
                  <a:cs typeface="Times New Roman" panose="02020603050405020304" pitchFamily="18" charset="0"/>
                </a:rPr>
                <a:t>REĢIONS</a:t>
              </a:r>
            </a:p>
            <a:p>
              <a:pPr eaLnBrk="1" fontAlgn="auto" hangingPunct="1">
                <a:spcBef>
                  <a:spcPts val="0"/>
                </a:spcBef>
                <a:spcAft>
                  <a:spcPts val="0"/>
                </a:spcAft>
                <a:defRPr/>
              </a:pPr>
              <a:endParaRPr lang="lv-LV" sz="1100" dirty="0">
                <a:solidFill>
                  <a:schemeClr val="tx1">
                    <a:lumMod val="95000"/>
                    <a:lumOff val="5000"/>
                  </a:schemeClr>
                </a:solidFill>
                <a:latin typeface="Times New Roman" panose="02020603050405020304" pitchFamily="18" charset="0"/>
                <a:cs typeface="Times New Roman" panose="02020603050405020304" pitchFamily="18" charset="0"/>
              </a:endParaRPr>
            </a:p>
          </p:txBody>
        </p:sp>
        <p:sp>
          <p:nvSpPr>
            <p:cNvPr id="92" name="Rectangle: Diagonal Corners Rounded 91">
              <a:extLst>
                <a:ext uri="{FF2B5EF4-FFF2-40B4-BE49-F238E27FC236}">
                  <a16:creationId xmlns:a16="http://schemas.microsoft.com/office/drawing/2014/main" id="{A3AB93F2-8B5B-4D57-9BBC-EFE2BC874ADE}"/>
                </a:ext>
              </a:extLst>
            </p:cNvPr>
            <p:cNvSpPr/>
            <p:nvPr/>
          </p:nvSpPr>
          <p:spPr>
            <a:xfrm>
              <a:off x="5398318" y="1461841"/>
              <a:ext cx="1981238" cy="1041383"/>
            </a:xfrm>
            <a:prstGeom prst="round2DiagRect">
              <a:avLst/>
            </a:prstGeom>
            <a:solidFill>
              <a:srgbClr val="BEE395">
                <a:alpha val="4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lv-LV" dirty="0"/>
            </a:p>
          </p:txBody>
        </p:sp>
      </p:grpSp>
      <p:grpSp>
        <p:nvGrpSpPr>
          <p:cNvPr id="3077" name="Group 2">
            <a:extLst>
              <a:ext uri="{FF2B5EF4-FFF2-40B4-BE49-F238E27FC236}">
                <a16:creationId xmlns:a16="http://schemas.microsoft.com/office/drawing/2014/main" id="{B1EB27F0-9778-4454-92FE-0778123212E1}"/>
              </a:ext>
            </a:extLst>
          </p:cNvPr>
          <p:cNvGrpSpPr>
            <a:grpSpLocks/>
          </p:cNvGrpSpPr>
          <p:nvPr/>
        </p:nvGrpSpPr>
        <p:grpSpPr bwMode="auto">
          <a:xfrm>
            <a:off x="134938" y="1695450"/>
            <a:ext cx="2628900" cy="4545014"/>
            <a:chOff x="134974" y="1694726"/>
            <a:chExt cx="2628756" cy="4545743"/>
          </a:xfrm>
        </p:grpSpPr>
        <p:sp>
          <p:nvSpPr>
            <p:cNvPr id="44" name="Rectangle 43">
              <a:extLst>
                <a:ext uri="{FF2B5EF4-FFF2-40B4-BE49-F238E27FC236}">
                  <a16:creationId xmlns:a16="http://schemas.microsoft.com/office/drawing/2014/main" id="{90F664A5-4456-451E-BD8E-7027D87372C7}"/>
                </a:ext>
              </a:extLst>
            </p:cNvPr>
            <p:cNvSpPr/>
            <p:nvPr/>
          </p:nvSpPr>
          <p:spPr>
            <a:xfrm>
              <a:off x="139736" y="1697902"/>
              <a:ext cx="2616057" cy="4542567"/>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lv-LV" dirty="0"/>
            </a:p>
          </p:txBody>
        </p:sp>
        <p:sp>
          <p:nvSpPr>
            <p:cNvPr id="45" name="Rectangle 44">
              <a:extLst>
                <a:ext uri="{FF2B5EF4-FFF2-40B4-BE49-F238E27FC236}">
                  <a16:creationId xmlns:a16="http://schemas.microsoft.com/office/drawing/2014/main" id="{59137FC5-B5F5-400C-B5E8-BE42CAF6F630}"/>
                </a:ext>
              </a:extLst>
            </p:cNvPr>
            <p:cNvSpPr/>
            <p:nvPr/>
          </p:nvSpPr>
          <p:spPr>
            <a:xfrm>
              <a:off x="134974" y="1694726"/>
              <a:ext cx="2628756" cy="369947"/>
            </a:xfrm>
            <a:prstGeom prst="rect">
              <a:avLst/>
            </a:prstGeom>
            <a:solidFill>
              <a:srgbClr val="6BA43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lv-LV" dirty="0"/>
            </a:p>
          </p:txBody>
        </p:sp>
        <p:sp>
          <p:nvSpPr>
            <p:cNvPr id="46" name="TextBox 45">
              <a:extLst>
                <a:ext uri="{FF2B5EF4-FFF2-40B4-BE49-F238E27FC236}">
                  <a16:creationId xmlns:a16="http://schemas.microsoft.com/office/drawing/2014/main" id="{5E9E6C0A-1D86-4178-BC03-EB41CBE4EB39}"/>
                </a:ext>
              </a:extLst>
            </p:cNvPr>
            <p:cNvSpPr txBox="1"/>
            <p:nvPr/>
          </p:nvSpPr>
          <p:spPr>
            <a:xfrm>
              <a:off x="376261" y="5649823"/>
              <a:ext cx="2150945" cy="369391"/>
            </a:xfrm>
            <a:prstGeom prst="rect">
              <a:avLst/>
            </a:prstGeom>
            <a:solidFill>
              <a:schemeClr val="bg2"/>
            </a:solidFill>
          </p:spPr>
          <p:txBody>
            <a:bodyPr>
              <a:spAutoFit/>
            </a:bodyPr>
            <a:lstStyle/>
            <a:p>
              <a:pPr>
                <a:defRPr/>
              </a:pPr>
              <a:r>
                <a:rPr lang="lv-LV" sz="900" b="1" dirty="0">
                  <a:latin typeface="Verdana" panose="020B0604030504040204" pitchFamily="34" charset="0"/>
                  <a:ea typeface="Verdana" panose="020B0604030504040204" pitchFamily="34" charset="0"/>
                  <a:cs typeface="Times New Roman" panose="02020603050405020304" pitchFamily="18" charset="0"/>
                </a:rPr>
                <a:t>Iedzīvotāju skaits darbspējas vecumā</a:t>
              </a:r>
            </a:p>
          </p:txBody>
        </p:sp>
        <p:sp>
          <p:nvSpPr>
            <p:cNvPr id="47" name="TextBox 46">
              <a:extLst>
                <a:ext uri="{FF2B5EF4-FFF2-40B4-BE49-F238E27FC236}">
                  <a16:creationId xmlns:a16="http://schemas.microsoft.com/office/drawing/2014/main" id="{1AD6C04F-06A6-4FBB-B509-62535166B502}"/>
                </a:ext>
              </a:extLst>
            </p:cNvPr>
            <p:cNvSpPr txBox="1"/>
            <p:nvPr/>
          </p:nvSpPr>
          <p:spPr>
            <a:xfrm>
              <a:off x="358799" y="4212905"/>
              <a:ext cx="2150946" cy="230869"/>
            </a:xfrm>
            <a:prstGeom prst="rect">
              <a:avLst/>
            </a:prstGeom>
            <a:solidFill>
              <a:schemeClr val="bg2"/>
            </a:solidFill>
          </p:spPr>
          <p:txBody>
            <a:bodyPr>
              <a:spAutoFit/>
            </a:bodyPr>
            <a:lstStyle/>
            <a:p>
              <a:pPr>
                <a:defRPr/>
              </a:pPr>
              <a:r>
                <a:rPr lang="lv-LV" sz="900" b="1" dirty="0">
                  <a:latin typeface="Verdana" panose="020B0604030504040204" pitchFamily="34" charset="0"/>
                  <a:ea typeface="Verdana" panose="020B0604030504040204" pitchFamily="34" charset="0"/>
                  <a:cs typeface="Times New Roman" panose="02020603050405020304" pitchFamily="18" charset="0"/>
                </a:rPr>
                <a:t>Darba devēju skaits</a:t>
              </a:r>
            </a:p>
          </p:txBody>
        </p:sp>
        <p:sp>
          <p:nvSpPr>
            <p:cNvPr id="3109" name="TextBox 47">
              <a:extLst>
                <a:ext uri="{FF2B5EF4-FFF2-40B4-BE49-F238E27FC236}">
                  <a16:creationId xmlns:a16="http://schemas.microsoft.com/office/drawing/2014/main" id="{F346F9C8-B884-4032-BB07-A8DD60696AE0}"/>
                </a:ext>
              </a:extLst>
            </p:cNvPr>
            <p:cNvSpPr txBox="1">
              <a:spLocks noChangeArrowheads="1"/>
            </p:cNvSpPr>
            <p:nvPr/>
          </p:nvSpPr>
          <p:spPr bwMode="auto">
            <a:xfrm>
              <a:off x="882129" y="1724040"/>
              <a:ext cx="1362963"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r>
                <a:rPr lang="lv-LV" altLang="lv-LV" sz="1600" b="1" dirty="0">
                  <a:solidFill>
                    <a:schemeClr val="bg1"/>
                  </a:solidFill>
                  <a:latin typeface="Verdana" panose="020B0604030504040204" pitchFamily="34" charset="0"/>
                  <a:ea typeface="Verdana" panose="020B0604030504040204" pitchFamily="34" charset="0"/>
                  <a:cs typeface="Times New Roman" panose="02020603050405020304" pitchFamily="18" charset="0"/>
                </a:rPr>
                <a:t>Valstī</a:t>
              </a:r>
            </a:p>
          </p:txBody>
        </p:sp>
        <p:sp>
          <p:nvSpPr>
            <p:cNvPr id="49" name="TextBox 48">
              <a:extLst>
                <a:ext uri="{FF2B5EF4-FFF2-40B4-BE49-F238E27FC236}">
                  <a16:creationId xmlns:a16="http://schemas.microsoft.com/office/drawing/2014/main" id="{64E79CC7-E675-48EF-AD64-A90AEFF04D67}"/>
                </a:ext>
              </a:extLst>
            </p:cNvPr>
            <p:cNvSpPr txBox="1"/>
            <p:nvPr/>
          </p:nvSpPr>
          <p:spPr>
            <a:xfrm>
              <a:off x="373086" y="4863884"/>
              <a:ext cx="2174756" cy="369391"/>
            </a:xfrm>
            <a:prstGeom prst="rect">
              <a:avLst/>
            </a:prstGeom>
            <a:solidFill>
              <a:schemeClr val="bg2"/>
            </a:solidFill>
          </p:spPr>
          <p:txBody>
            <a:bodyPr wrap="square">
              <a:spAutoFit/>
            </a:bodyPr>
            <a:lstStyle/>
            <a:p>
              <a:pPr>
                <a:defRPr/>
              </a:pPr>
              <a:r>
                <a:rPr lang="lv-LV" sz="900" b="1" dirty="0">
                  <a:latin typeface="Verdana" panose="020B0604030504040204" pitchFamily="34" charset="0"/>
                  <a:ea typeface="Verdana" panose="020B0604030504040204" pitchFamily="34" charset="0"/>
                  <a:cs typeface="Times New Roman" panose="02020603050405020304" pitchFamily="18" charset="0"/>
                </a:rPr>
                <a:t>Nodarbinātie iedzīvotāji </a:t>
              </a:r>
            </a:p>
            <a:p>
              <a:pPr>
                <a:defRPr/>
              </a:pPr>
              <a:r>
                <a:rPr lang="lv-LV" sz="900" dirty="0">
                  <a:latin typeface="Verdana" panose="020B0604030504040204" pitchFamily="34" charset="0"/>
                  <a:ea typeface="Verdana" panose="020B0604030504040204" pitchFamily="34" charset="0"/>
                  <a:cs typeface="Times New Roman" panose="02020603050405020304" pitchFamily="18" charset="0"/>
                </a:rPr>
                <a:t>(15-74.g.)</a:t>
              </a:r>
            </a:p>
          </p:txBody>
        </p:sp>
        <p:sp>
          <p:nvSpPr>
            <p:cNvPr id="50" name="TextBox 49">
              <a:extLst>
                <a:ext uri="{FF2B5EF4-FFF2-40B4-BE49-F238E27FC236}">
                  <a16:creationId xmlns:a16="http://schemas.microsoft.com/office/drawing/2014/main" id="{4E743793-69ED-4A7E-BC06-F1C2B6F347C0}"/>
                </a:ext>
              </a:extLst>
            </p:cNvPr>
            <p:cNvSpPr txBox="1"/>
            <p:nvPr/>
          </p:nvSpPr>
          <p:spPr>
            <a:xfrm>
              <a:off x="379436" y="2558465"/>
              <a:ext cx="2147770" cy="369391"/>
            </a:xfrm>
            <a:prstGeom prst="rect">
              <a:avLst/>
            </a:prstGeom>
            <a:solidFill>
              <a:schemeClr val="bg2"/>
            </a:solidFill>
          </p:spPr>
          <p:txBody>
            <a:bodyPr>
              <a:spAutoFit/>
            </a:bodyPr>
            <a:lstStyle/>
            <a:p>
              <a:pPr>
                <a:defRPr/>
              </a:pPr>
              <a:r>
                <a:rPr lang="lv-LV" sz="900" b="1" dirty="0">
                  <a:latin typeface="Verdana" panose="020B0604030504040204" pitchFamily="34" charset="0"/>
                  <a:ea typeface="Verdana" panose="020B0604030504040204" pitchFamily="34" charset="0"/>
                  <a:cs typeface="Times New Roman" panose="02020603050405020304" pitchFamily="18" charset="0"/>
                </a:rPr>
                <a:t>Brīvās darba vietas </a:t>
              </a:r>
            </a:p>
            <a:p>
              <a:pPr>
                <a:defRPr/>
              </a:pPr>
              <a:r>
                <a:rPr lang="lv-LV" sz="900" dirty="0">
                  <a:latin typeface="Verdana" panose="020B0604030504040204" pitchFamily="34" charset="0"/>
                  <a:ea typeface="Verdana" panose="020B0604030504040204" pitchFamily="34" charset="0"/>
                  <a:cs typeface="Times New Roman" panose="02020603050405020304" pitchFamily="18" charset="0"/>
                </a:rPr>
                <a:t>(operatīvie dati uz 25.01.2021.)</a:t>
              </a:r>
              <a:endParaRPr lang="lv-LV" sz="900" b="1" dirty="0">
                <a:latin typeface="Verdana" panose="020B0604030504040204" pitchFamily="34" charset="0"/>
                <a:ea typeface="Verdana" panose="020B0604030504040204" pitchFamily="34" charset="0"/>
                <a:cs typeface="Times New Roman" panose="02020603050405020304" pitchFamily="18" charset="0"/>
              </a:endParaRPr>
            </a:p>
          </p:txBody>
        </p:sp>
        <p:sp>
          <p:nvSpPr>
            <p:cNvPr id="51" name="TextBox 50">
              <a:extLst>
                <a:ext uri="{FF2B5EF4-FFF2-40B4-BE49-F238E27FC236}">
                  <a16:creationId xmlns:a16="http://schemas.microsoft.com/office/drawing/2014/main" id="{4CD25C52-EEB9-44E5-AC0C-D3D52997288C}"/>
                </a:ext>
              </a:extLst>
            </p:cNvPr>
            <p:cNvSpPr txBox="1"/>
            <p:nvPr/>
          </p:nvSpPr>
          <p:spPr>
            <a:xfrm>
              <a:off x="352449" y="3318999"/>
              <a:ext cx="2195393" cy="369391"/>
            </a:xfrm>
            <a:prstGeom prst="rect">
              <a:avLst/>
            </a:prstGeom>
            <a:solidFill>
              <a:schemeClr val="bg2"/>
            </a:solidFill>
          </p:spPr>
          <p:txBody>
            <a:bodyPr wrap="square">
              <a:spAutoFit/>
            </a:bodyPr>
            <a:lstStyle/>
            <a:p>
              <a:pPr>
                <a:defRPr/>
              </a:pPr>
              <a:r>
                <a:rPr lang="lv-LV" sz="900" b="1" dirty="0">
                  <a:latin typeface="Verdana" panose="020B0604030504040204" pitchFamily="34" charset="0"/>
                  <a:ea typeface="Verdana" panose="020B0604030504040204" pitchFamily="34" charset="0"/>
                  <a:cs typeface="Times New Roman" panose="02020603050405020304" pitchFamily="18" charset="0"/>
                </a:rPr>
                <a:t>Reģistrēto bezdarbnieku skaits </a:t>
              </a:r>
              <a:r>
                <a:rPr lang="lv-LV" sz="900" dirty="0">
                  <a:latin typeface="Verdana" panose="020B0604030504040204" pitchFamily="34" charset="0"/>
                  <a:ea typeface="Verdana" panose="020B0604030504040204" pitchFamily="34" charset="0"/>
                  <a:cs typeface="Times New Roman" panose="02020603050405020304" pitchFamily="18" charset="0"/>
                </a:rPr>
                <a:t>(operatīvie dati uz 25.01.2021.)</a:t>
              </a:r>
              <a:endParaRPr lang="lv-LV" sz="900" b="1" dirty="0">
                <a:latin typeface="Verdana" panose="020B0604030504040204" pitchFamily="34" charset="0"/>
                <a:ea typeface="Verdana" panose="020B0604030504040204" pitchFamily="34" charset="0"/>
                <a:cs typeface="Times New Roman" panose="02020603050405020304" pitchFamily="18" charset="0"/>
              </a:endParaRPr>
            </a:p>
          </p:txBody>
        </p:sp>
        <p:pic>
          <p:nvPicPr>
            <p:cNvPr id="3113" name="Picture 51">
              <a:extLst>
                <a:ext uri="{FF2B5EF4-FFF2-40B4-BE49-F238E27FC236}">
                  <a16:creationId xmlns:a16="http://schemas.microsoft.com/office/drawing/2014/main" id="{0444FC8D-70B2-4F22-BC7F-813B79E0145E}"/>
                </a:ext>
              </a:extLst>
            </p:cNvPr>
            <p:cNvPicPr>
              <a:picLocks noChangeAspect="1" noChangeArrowheads="1"/>
            </p:cNvPicPr>
            <p:nvPr/>
          </p:nvPicPr>
          <p:blipFill>
            <a:blip r:embed="rId10" cstate="hqprint">
              <a:extLst>
                <a:ext uri="{28A0092B-C50C-407E-A947-70E740481C1C}">
                  <a14:useLocalDpi xmlns:a14="http://schemas.microsoft.com/office/drawing/2010/main" val="0"/>
                </a:ext>
              </a:extLst>
            </a:blip>
            <a:srcRect r="81187" b="-11848"/>
            <a:stretch>
              <a:fillRect/>
            </a:stretch>
          </p:blipFill>
          <p:spPr bwMode="auto">
            <a:xfrm>
              <a:off x="323471" y="2176384"/>
              <a:ext cx="176691" cy="3769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63" name="Rectangle 62">
            <a:extLst>
              <a:ext uri="{FF2B5EF4-FFF2-40B4-BE49-F238E27FC236}">
                <a16:creationId xmlns:a16="http://schemas.microsoft.com/office/drawing/2014/main" id="{BD62FC56-CFFF-42E5-A368-BC7DCCAFE1DF}"/>
              </a:ext>
            </a:extLst>
          </p:cNvPr>
          <p:cNvSpPr/>
          <p:nvPr/>
        </p:nvSpPr>
        <p:spPr>
          <a:xfrm>
            <a:off x="9416256" y="1289331"/>
            <a:ext cx="2727325" cy="430887"/>
          </a:xfrm>
          <a:prstGeom prst="rect">
            <a:avLst/>
          </a:prstGeom>
          <a:solidFill>
            <a:schemeClr val="accent6">
              <a:lumMod val="20000"/>
              <a:lumOff val="80000"/>
            </a:schemeClr>
          </a:solidFill>
        </p:spPr>
        <p:txBody>
          <a:bodyPr>
            <a:spAutoFit/>
          </a:bodyPr>
          <a:lstStyle/>
          <a:p>
            <a:pPr>
              <a:defRPr/>
            </a:pPr>
            <a:r>
              <a:rPr lang="lv-LV" altLang="lv-LV" sz="1100" i="1" dirty="0">
                <a:solidFill>
                  <a:schemeClr val="accent6">
                    <a:lumMod val="50000"/>
                  </a:schemeClr>
                </a:solidFill>
                <a:latin typeface="Verdana" panose="020B0604030504040204" pitchFamily="34" charset="0"/>
                <a:ea typeface="Verdana" panose="020B0604030504040204" pitchFamily="34" charset="0"/>
                <a:cs typeface="Times New Roman" panose="02020603050405020304" pitchFamily="18" charset="0"/>
              </a:rPr>
              <a:t>Reģistrētā bezdarba līmenis valstī 2021.gada 25.janvārī - </a:t>
            </a:r>
            <a:r>
              <a:rPr lang="lv-LV" altLang="lv-LV" sz="1100" b="1" i="1" dirty="0">
                <a:solidFill>
                  <a:schemeClr val="accent6">
                    <a:lumMod val="50000"/>
                  </a:schemeClr>
                </a:solidFill>
                <a:latin typeface="Verdana" panose="020B0604030504040204" pitchFamily="34" charset="0"/>
                <a:ea typeface="Verdana" panose="020B0604030504040204" pitchFamily="34" charset="0"/>
                <a:cs typeface="Times New Roman" panose="02020603050405020304" pitchFamily="18" charset="0"/>
              </a:rPr>
              <a:t>8,0%*</a:t>
            </a:r>
            <a:endParaRPr lang="lv-LV" sz="1100" b="1" i="1" dirty="0">
              <a:solidFill>
                <a:schemeClr val="accent6">
                  <a:lumMod val="50000"/>
                </a:schemeClr>
              </a:solidFill>
              <a:latin typeface="Verdana" panose="020B0604030504040204" pitchFamily="34" charset="0"/>
              <a:ea typeface="Verdana" panose="020B0604030504040204" pitchFamily="34" charset="0"/>
            </a:endParaRPr>
          </a:p>
        </p:txBody>
      </p:sp>
      <p:sp>
        <p:nvSpPr>
          <p:cNvPr id="4" name="TextBox 3">
            <a:extLst>
              <a:ext uri="{FF2B5EF4-FFF2-40B4-BE49-F238E27FC236}">
                <a16:creationId xmlns:a16="http://schemas.microsoft.com/office/drawing/2014/main" id="{621B97A7-3952-47F3-893E-D18A0227A691}"/>
              </a:ext>
            </a:extLst>
          </p:cNvPr>
          <p:cNvSpPr txBox="1"/>
          <p:nvPr/>
        </p:nvSpPr>
        <p:spPr>
          <a:xfrm>
            <a:off x="134938" y="6527800"/>
            <a:ext cx="3922712" cy="246221"/>
          </a:xfrm>
          <a:prstGeom prst="rect">
            <a:avLst/>
          </a:prstGeom>
          <a:noFill/>
        </p:spPr>
        <p:txBody>
          <a:bodyPr>
            <a:spAutoFit/>
          </a:bodyPr>
          <a:lstStyle/>
          <a:p>
            <a:pPr>
              <a:defRPr/>
            </a:pPr>
            <a:r>
              <a:rPr lang="lv-LV" sz="1000" i="1" dirty="0">
                <a:solidFill>
                  <a:schemeClr val="bg1">
                    <a:lumMod val="50000"/>
                  </a:schemeClr>
                </a:solidFill>
                <a:latin typeface="Verdana" panose="020B0604030504040204" pitchFamily="34" charset="0"/>
                <a:ea typeface="Verdana" panose="020B0604030504040204" pitchFamily="34" charset="0"/>
                <a:cs typeface="Times New Roman" panose="02020603050405020304" pitchFamily="18" charset="0"/>
              </a:rPr>
              <a:t>*NVA operatīvie dati uz 25.01.2021.</a:t>
            </a:r>
          </a:p>
        </p:txBody>
      </p:sp>
      <p:sp>
        <p:nvSpPr>
          <p:cNvPr id="69" name="Oval 68">
            <a:extLst>
              <a:ext uri="{FF2B5EF4-FFF2-40B4-BE49-F238E27FC236}">
                <a16:creationId xmlns:a16="http://schemas.microsoft.com/office/drawing/2014/main" id="{B21B80FA-7A00-4D3B-99D5-66BD2E74818F}"/>
              </a:ext>
            </a:extLst>
          </p:cNvPr>
          <p:cNvSpPr/>
          <p:nvPr/>
        </p:nvSpPr>
        <p:spPr>
          <a:xfrm>
            <a:off x="6616700" y="2782888"/>
            <a:ext cx="427038" cy="427037"/>
          </a:xfrm>
          <a:prstGeom prst="ellipse">
            <a:avLst/>
          </a:prstGeom>
        </p:spPr>
        <p:style>
          <a:lnRef idx="0">
            <a:schemeClr val="accent6"/>
          </a:lnRef>
          <a:fillRef idx="3">
            <a:schemeClr val="accent6"/>
          </a:fillRef>
          <a:effectRef idx="3">
            <a:schemeClr val="accent6"/>
          </a:effectRef>
          <a:fontRef idx="minor">
            <a:schemeClr val="lt1"/>
          </a:fontRef>
        </p:style>
        <p:txBody>
          <a:bodyPr anchor="ctr"/>
          <a:lstStyle/>
          <a:p>
            <a:pPr algn="ctr">
              <a:defRPr/>
            </a:pPr>
            <a:endParaRPr lang="lv-LV"/>
          </a:p>
        </p:txBody>
      </p:sp>
      <p:sp>
        <p:nvSpPr>
          <p:cNvPr id="70" name="TextBox 29">
            <a:extLst>
              <a:ext uri="{FF2B5EF4-FFF2-40B4-BE49-F238E27FC236}">
                <a16:creationId xmlns:a16="http://schemas.microsoft.com/office/drawing/2014/main" id="{7301C9C1-95E7-46D9-BE1E-582A33EA830C}"/>
              </a:ext>
            </a:extLst>
          </p:cNvPr>
          <p:cNvSpPr txBox="1"/>
          <p:nvPr/>
        </p:nvSpPr>
        <p:spPr bwMode="auto">
          <a:xfrm>
            <a:off x="6546596" y="2861624"/>
            <a:ext cx="798513" cy="253916"/>
          </a:xfrm>
          <a:prstGeom prst="rect">
            <a:avLst/>
          </a:prstGeom>
          <a:noFill/>
        </p:spPr>
        <p:txBody>
          <a:bodyPr>
            <a:spAutoFit/>
          </a:bodyPr>
          <a:lstStyle>
            <a:defPPr>
              <a:defRPr lang="lv-LV"/>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lv-LV" sz="1050" b="1" i="1" dirty="0">
                <a:solidFill>
                  <a:schemeClr val="accent6">
                    <a:lumMod val="50000"/>
                  </a:schemeClr>
                </a:solidFill>
                <a:latin typeface="Verdana" panose="020B0604030504040204" pitchFamily="34" charset="0"/>
                <a:ea typeface="Verdana" panose="020B0604030504040204" pitchFamily="34" charset="0"/>
                <a:cs typeface="Times New Roman" panose="02020603050405020304" pitchFamily="18" charset="0"/>
              </a:rPr>
              <a:t>5,9%</a:t>
            </a:r>
          </a:p>
        </p:txBody>
      </p:sp>
      <p:sp>
        <p:nvSpPr>
          <p:cNvPr id="71" name="Oval 70">
            <a:extLst>
              <a:ext uri="{FF2B5EF4-FFF2-40B4-BE49-F238E27FC236}">
                <a16:creationId xmlns:a16="http://schemas.microsoft.com/office/drawing/2014/main" id="{1D3F563E-6D93-47E9-A7E5-6825BF07E6A0}"/>
              </a:ext>
            </a:extLst>
          </p:cNvPr>
          <p:cNvSpPr/>
          <p:nvPr/>
        </p:nvSpPr>
        <p:spPr>
          <a:xfrm>
            <a:off x="9202738" y="2805113"/>
            <a:ext cx="427037" cy="427037"/>
          </a:xfrm>
          <a:prstGeom prst="ellipse">
            <a:avLst/>
          </a:prstGeom>
        </p:spPr>
        <p:style>
          <a:lnRef idx="0">
            <a:schemeClr val="accent6"/>
          </a:lnRef>
          <a:fillRef idx="3">
            <a:schemeClr val="accent6"/>
          </a:fillRef>
          <a:effectRef idx="3">
            <a:schemeClr val="accent6"/>
          </a:effectRef>
          <a:fontRef idx="minor">
            <a:schemeClr val="lt1"/>
          </a:fontRef>
        </p:style>
        <p:txBody>
          <a:bodyPr anchor="ctr"/>
          <a:lstStyle/>
          <a:p>
            <a:pPr algn="ctr">
              <a:defRPr/>
            </a:pPr>
            <a:endParaRPr lang="lv-LV"/>
          </a:p>
        </p:txBody>
      </p:sp>
      <p:sp>
        <p:nvSpPr>
          <p:cNvPr id="72" name="TextBox 71">
            <a:extLst>
              <a:ext uri="{FF2B5EF4-FFF2-40B4-BE49-F238E27FC236}">
                <a16:creationId xmlns:a16="http://schemas.microsoft.com/office/drawing/2014/main" id="{896237D0-E40A-4F6E-8033-65265C69E38A}"/>
              </a:ext>
            </a:extLst>
          </p:cNvPr>
          <p:cNvSpPr txBox="1"/>
          <p:nvPr/>
        </p:nvSpPr>
        <p:spPr bwMode="auto">
          <a:xfrm>
            <a:off x="9128124" y="2872982"/>
            <a:ext cx="720725" cy="253916"/>
          </a:xfrm>
          <a:prstGeom prst="rect">
            <a:avLst/>
          </a:prstGeom>
          <a:noFill/>
        </p:spPr>
        <p:txBody>
          <a:bodyPr>
            <a:spAutoFit/>
          </a:bodyPr>
          <a:lstStyle/>
          <a:p>
            <a:pPr>
              <a:defRPr/>
            </a:pPr>
            <a:r>
              <a:rPr lang="lv-LV" sz="1050" b="1" i="1" dirty="0">
                <a:solidFill>
                  <a:schemeClr val="accent6">
                    <a:lumMod val="20000"/>
                    <a:lumOff val="80000"/>
                  </a:schemeClr>
                </a:solidFill>
                <a:latin typeface="Verdana" panose="020B0604030504040204" pitchFamily="34" charset="0"/>
                <a:ea typeface="Verdana" panose="020B0604030504040204" pitchFamily="34" charset="0"/>
                <a:cs typeface="Times New Roman" panose="02020603050405020304" pitchFamily="18" charset="0"/>
              </a:rPr>
              <a:t>8,0%</a:t>
            </a:r>
          </a:p>
        </p:txBody>
      </p:sp>
      <p:sp>
        <p:nvSpPr>
          <p:cNvPr id="73" name="Oval 72">
            <a:extLst>
              <a:ext uri="{FF2B5EF4-FFF2-40B4-BE49-F238E27FC236}">
                <a16:creationId xmlns:a16="http://schemas.microsoft.com/office/drawing/2014/main" id="{9E98B8B3-5886-4544-89FE-0317E0DFCA48}"/>
              </a:ext>
            </a:extLst>
          </p:cNvPr>
          <p:cNvSpPr/>
          <p:nvPr/>
        </p:nvSpPr>
        <p:spPr>
          <a:xfrm>
            <a:off x="10266363" y="3173413"/>
            <a:ext cx="427037" cy="427037"/>
          </a:xfrm>
          <a:prstGeom prst="ellipse">
            <a:avLst/>
          </a:prstGeom>
        </p:spPr>
        <p:style>
          <a:lnRef idx="0">
            <a:schemeClr val="accent6"/>
          </a:lnRef>
          <a:fillRef idx="3">
            <a:schemeClr val="accent6"/>
          </a:fillRef>
          <a:effectRef idx="3">
            <a:schemeClr val="accent6"/>
          </a:effectRef>
          <a:fontRef idx="minor">
            <a:schemeClr val="lt1"/>
          </a:fontRef>
        </p:style>
        <p:txBody>
          <a:bodyPr anchor="ctr"/>
          <a:lstStyle/>
          <a:p>
            <a:pPr algn="ctr">
              <a:defRPr/>
            </a:pPr>
            <a:endParaRPr lang="lv-LV"/>
          </a:p>
        </p:txBody>
      </p:sp>
      <p:sp>
        <p:nvSpPr>
          <p:cNvPr id="74" name="TextBox 73">
            <a:extLst>
              <a:ext uri="{FF2B5EF4-FFF2-40B4-BE49-F238E27FC236}">
                <a16:creationId xmlns:a16="http://schemas.microsoft.com/office/drawing/2014/main" id="{95143047-46F4-49A9-B4D1-BD1EE437475B}"/>
              </a:ext>
            </a:extLst>
          </p:cNvPr>
          <p:cNvSpPr txBox="1"/>
          <p:nvPr/>
        </p:nvSpPr>
        <p:spPr bwMode="auto">
          <a:xfrm>
            <a:off x="10169412" y="3269660"/>
            <a:ext cx="830262" cy="261610"/>
          </a:xfrm>
          <a:prstGeom prst="rect">
            <a:avLst/>
          </a:prstGeom>
          <a:noFill/>
        </p:spPr>
        <p:txBody>
          <a:bodyPr>
            <a:spAutoFit/>
          </a:bodyPr>
          <a:lstStyle/>
          <a:p>
            <a:pPr>
              <a:defRPr/>
            </a:pPr>
            <a:r>
              <a:rPr lang="lv-LV" sz="1050" b="1" i="1" dirty="0">
                <a:solidFill>
                  <a:schemeClr val="accent6">
                    <a:lumMod val="20000"/>
                    <a:lumOff val="80000"/>
                  </a:schemeClr>
                </a:solidFill>
                <a:latin typeface="Verdana" panose="020B0604030504040204" pitchFamily="34" charset="0"/>
                <a:ea typeface="Verdana" panose="020B0604030504040204" pitchFamily="34" charset="0"/>
                <a:cs typeface="Times New Roman" panose="02020603050405020304" pitchFamily="18" charset="0"/>
              </a:rPr>
              <a:t>15,9%</a:t>
            </a:r>
          </a:p>
        </p:txBody>
      </p:sp>
      <p:sp>
        <p:nvSpPr>
          <p:cNvPr id="75" name="Oval 74">
            <a:extLst>
              <a:ext uri="{FF2B5EF4-FFF2-40B4-BE49-F238E27FC236}">
                <a16:creationId xmlns:a16="http://schemas.microsoft.com/office/drawing/2014/main" id="{7BAE9B1A-6041-48C4-8BE2-A4EBEA5F023B}"/>
              </a:ext>
            </a:extLst>
          </p:cNvPr>
          <p:cNvSpPr/>
          <p:nvPr/>
        </p:nvSpPr>
        <p:spPr>
          <a:xfrm>
            <a:off x="3808413" y="2847975"/>
            <a:ext cx="427037" cy="427038"/>
          </a:xfrm>
          <a:prstGeom prst="ellipse">
            <a:avLst/>
          </a:prstGeom>
        </p:spPr>
        <p:style>
          <a:lnRef idx="0">
            <a:schemeClr val="accent6"/>
          </a:lnRef>
          <a:fillRef idx="3">
            <a:schemeClr val="accent6"/>
          </a:fillRef>
          <a:effectRef idx="3">
            <a:schemeClr val="accent6"/>
          </a:effectRef>
          <a:fontRef idx="minor">
            <a:schemeClr val="lt1"/>
          </a:fontRef>
        </p:style>
        <p:txBody>
          <a:bodyPr anchor="ctr"/>
          <a:lstStyle/>
          <a:p>
            <a:pPr algn="ctr">
              <a:defRPr/>
            </a:pPr>
            <a:endParaRPr lang="lv-LV"/>
          </a:p>
        </p:txBody>
      </p:sp>
      <p:sp>
        <p:nvSpPr>
          <p:cNvPr id="76" name="TextBox 29">
            <a:extLst>
              <a:ext uri="{FF2B5EF4-FFF2-40B4-BE49-F238E27FC236}">
                <a16:creationId xmlns:a16="http://schemas.microsoft.com/office/drawing/2014/main" id="{4442DAA2-646B-4AA8-B172-36BF7B5A3606}"/>
              </a:ext>
            </a:extLst>
          </p:cNvPr>
          <p:cNvSpPr txBox="1"/>
          <p:nvPr/>
        </p:nvSpPr>
        <p:spPr bwMode="auto">
          <a:xfrm>
            <a:off x="3752591" y="2918241"/>
            <a:ext cx="798512" cy="261610"/>
          </a:xfrm>
          <a:prstGeom prst="rect">
            <a:avLst/>
          </a:prstGeom>
          <a:noFill/>
        </p:spPr>
        <p:txBody>
          <a:bodyPr>
            <a:spAutoFit/>
          </a:bodyPr>
          <a:lstStyle>
            <a:defPPr>
              <a:defRPr lang="lv-LV"/>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lv-LV" sz="1050" b="1" i="1" dirty="0">
                <a:solidFill>
                  <a:schemeClr val="accent6">
                    <a:lumMod val="20000"/>
                    <a:lumOff val="80000"/>
                  </a:schemeClr>
                </a:solidFill>
                <a:latin typeface="Verdana" panose="020B0604030504040204" pitchFamily="34" charset="0"/>
                <a:ea typeface="Verdana" panose="020B0604030504040204" pitchFamily="34" charset="0"/>
                <a:cs typeface="Times New Roman" panose="02020603050405020304" pitchFamily="18" charset="0"/>
              </a:rPr>
              <a:t>8,6%</a:t>
            </a:r>
          </a:p>
        </p:txBody>
      </p:sp>
      <p:sp>
        <p:nvSpPr>
          <p:cNvPr id="77" name="Oval 76">
            <a:extLst>
              <a:ext uri="{FF2B5EF4-FFF2-40B4-BE49-F238E27FC236}">
                <a16:creationId xmlns:a16="http://schemas.microsoft.com/office/drawing/2014/main" id="{44949644-75E3-446C-866B-6872B3BBC95C}"/>
              </a:ext>
            </a:extLst>
          </p:cNvPr>
          <p:cNvSpPr/>
          <p:nvPr/>
        </p:nvSpPr>
        <p:spPr>
          <a:xfrm>
            <a:off x="6759575" y="3435350"/>
            <a:ext cx="425450" cy="427038"/>
          </a:xfrm>
          <a:prstGeom prst="ellipse">
            <a:avLst/>
          </a:prstGeom>
        </p:spPr>
        <p:style>
          <a:lnRef idx="0">
            <a:schemeClr val="accent6"/>
          </a:lnRef>
          <a:fillRef idx="3">
            <a:schemeClr val="accent6"/>
          </a:fillRef>
          <a:effectRef idx="3">
            <a:schemeClr val="accent6"/>
          </a:effectRef>
          <a:fontRef idx="minor">
            <a:schemeClr val="lt1"/>
          </a:fontRef>
        </p:style>
        <p:txBody>
          <a:bodyPr anchor="ctr"/>
          <a:lstStyle/>
          <a:p>
            <a:pPr algn="ctr">
              <a:defRPr/>
            </a:pPr>
            <a:endParaRPr lang="lv-LV"/>
          </a:p>
        </p:txBody>
      </p:sp>
      <p:sp>
        <p:nvSpPr>
          <p:cNvPr id="78" name="TextBox 77">
            <a:extLst>
              <a:ext uri="{FF2B5EF4-FFF2-40B4-BE49-F238E27FC236}">
                <a16:creationId xmlns:a16="http://schemas.microsoft.com/office/drawing/2014/main" id="{6AB87662-6177-41D2-A4AD-6B7C59312742}"/>
              </a:ext>
            </a:extLst>
          </p:cNvPr>
          <p:cNvSpPr txBox="1"/>
          <p:nvPr/>
        </p:nvSpPr>
        <p:spPr bwMode="auto">
          <a:xfrm>
            <a:off x="6688138" y="3465513"/>
            <a:ext cx="720725" cy="253916"/>
          </a:xfrm>
          <a:prstGeom prst="rect">
            <a:avLst/>
          </a:prstGeom>
          <a:noFill/>
        </p:spPr>
        <p:txBody>
          <a:bodyPr>
            <a:spAutoFit/>
          </a:bodyPr>
          <a:lstStyle/>
          <a:p>
            <a:pPr>
              <a:defRPr/>
            </a:pPr>
            <a:r>
              <a:rPr lang="lv-LV" sz="1050" b="1" i="1" dirty="0">
                <a:solidFill>
                  <a:schemeClr val="accent6">
                    <a:lumMod val="40000"/>
                    <a:lumOff val="60000"/>
                  </a:schemeClr>
                </a:solidFill>
                <a:latin typeface="Verdana" panose="020B0604030504040204" pitchFamily="34" charset="0"/>
                <a:ea typeface="Verdana" panose="020B0604030504040204" pitchFamily="34" charset="0"/>
                <a:cs typeface="Times New Roman" panose="02020603050405020304" pitchFamily="18" charset="0"/>
              </a:rPr>
              <a:t>6,0%</a:t>
            </a:r>
          </a:p>
        </p:txBody>
      </p:sp>
      <p:sp>
        <p:nvSpPr>
          <p:cNvPr id="79" name="Oval 78">
            <a:extLst>
              <a:ext uri="{FF2B5EF4-FFF2-40B4-BE49-F238E27FC236}">
                <a16:creationId xmlns:a16="http://schemas.microsoft.com/office/drawing/2014/main" id="{3F12DD90-23BF-4BF4-97FB-CBC8921F8B9A}"/>
              </a:ext>
            </a:extLst>
          </p:cNvPr>
          <p:cNvSpPr/>
          <p:nvPr/>
        </p:nvSpPr>
        <p:spPr>
          <a:xfrm>
            <a:off x="7045325" y="4235450"/>
            <a:ext cx="427038" cy="427038"/>
          </a:xfrm>
          <a:prstGeom prst="ellipse">
            <a:avLst/>
          </a:prstGeom>
        </p:spPr>
        <p:style>
          <a:lnRef idx="0">
            <a:schemeClr val="accent6"/>
          </a:lnRef>
          <a:fillRef idx="3">
            <a:schemeClr val="accent6"/>
          </a:fillRef>
          <a:effectRef idx="3">
            <a:schemeClr val="accent6"/>
          </a:effectRef>
          <a:fontRef idx="minor">
            <a:schemeClr val="lt1"/>
          </a:fontRef>
        </p:style>
        <p:txBody>
          <a:bodyPr anchor="ctr"/>
          <a:lstStyle/>
          <a:p>
            <a:pPr algn="ctr">
              <a:defRPr/>
            </a:pPr>
            <a:endParaRPr lang="lv-LV"/>
          </a:p>
        </p:txBody>
      </p:sp>
      <p:sp>
        <p:nvSpPr>
          <p:cNvPr id="80" name="TextBox 79">
            <a:extLst>
              <a:ext uri="{FF2B5EF4-FFF2-40B4-BE49-F238E27FC236}">
                <a16:creationId xmlns:a16="http://schemas.microsoft.com/office/drawing/2014/main" id="{8CDD56B9-CF84-471C-A273-82A96E8E6779}"/>
              </a:ext>
            </a:extLst>
          </p:cNvPr>
          <p:cNvSpPr txBox="1"/>
          <p:nvPr/>
        </p:nvSpPr>
        <p:spPr bwMode="auto">
          <a:xfrm>
            <a:off x="6996113" y="4291013"/>
            <a:ext cx="720725" cy="253916"/>
          </a:xfrm>
          <a:prstGeom prst="rect">
            <a:avLst/>
          </a:prstGeom>
          <a:noFill/>
        </p:spPr>
        <p:txBody>
          <a:bodyPr>
            <a:spAutoFit/>
          </a:bodyPr>
          <a:lstStyle/>
          <a:p>
            <a:pPr>
              <a:defRPr/>
            </a:pPr>
            <a:r>
              <a:rPr lang="lv-LV" sz="1050" b="1" i="1" dirty="0">
                <a:solidFill>
                  <a:schemeClr val="accent6">
                    <a:lumMod val="20000"/>
                    <a:lumOff val="80000"/>
                  </a:schemeClr>
                </a:solidFill>
                <a:latin typeface="Verdana" panose="020B0604030504040204" pitchFamily="34" charset="0"/>
                <a:ea typeface="Verdana" panose="020B0604030504040204" pitchFamily="34" charset="0"/>
                <a:cs typeface="Times New Roman" panose="02020603050405020304" pitchFamily="18" charset="0"/>
              </a:rPr>
              <a:t>7,8%</a:t>
            </a:r>
          </a:p>
        </p:txBody>
      </p:sp>
      <p:sp>
        <p:nvSpPr>
          <p:cNvPr id="3097" name="TextBox 6">
            <a:extLst>
              <a:ext uri="{FF2B5EF4-FFF2-40B4-BE49-F238E27FC236}">
                <a16:creationId xmlns:a16="http://schemas.microsoft.com/office/drawing/2014/main" id="{FCDBAB51-691F-4C41-AC8F-8462E0789746}"/>
              </a:ext>
            </a:extLst>
          </p:cNvPr>
          <p:cNvSpPr txBox="1">
            <a:spLocks noChangeArrowheads="1"/>
          </p:cNvSpPr>
          <p:nvPr/>
        </p:nvSpPr>
        <p:spPr bwMode="auto">
          <a:xfrm>
            <a:off x="363538" y="5305425"/>
            <a:ext cx="1716087" cy="307777"/>
          </a:xfrm>
          <a:prstGeom prst="rect">
            <a:avLst/>
          </a:prstGeom>
          <a:solidFill>
            <a:srgbClr val="00B05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r"/>
            <a:r>
              <a:rPr lang="lv-LV" altLang="lv-LV" sz="1400" b="1" dirty="0">
                <a:latin typeface="Verdana" panose="020B0604030504040204" pitchFamily="34" charset="0"/>
                <a:ea typeface="Verdana" panose="020B0604030504040204" pitchFamily="34" charset="0"/>
                <a:cs typeface="Times New Roman" panose="02020603050405020304" pitchFamily="18" charset="0"/>
              </a:rPr>
              <a:t>1 161 169</a:t>
            </a:r>
          </a:p>
        </p:txBody>
      </p:sp>
      <p:sp>
        <p:nvSpPr>
          <p:cNvPr id="3098" name="TextBox 82">
            <a:extLst>
              <a:ext uri="{FF2B5EF4-FFF2-40B4-BE49-F238E27FC236}">
                <a16:creationId xmlns:a16="http://schemas.microsoft.com/office/drawing/2014/main" id="{DB4CC523-F349-4BF5-9F8F-19FBCF747D5B}"/>
              </a:ext>
            </a:extLst>
          </p:cNvPr>
          <p:cNvSpPr txBox="1">
            <a:spLocks noChangeArrowheads="1"/>
          </p:cNvSpPr>
          <p:nvPr/>
        </p:nvSpPr>
        <p:spPr bwMode="auto">
          <a:xfrm>
            <a:off x="363538" y="4495800"/>
            <a:ext cx="1395412" cy="307777"/>
          </a:xfrm>
          <a:prstGeom prst="rect">
            <a:avLst/>
          </a:prstGeom>
          <a:solidFill>
            <a:srgbClr val="92D05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r"/>
            <a:r>
              <a:rPr lang="lv-LV" altLang="lv-LV" sz="1400" b="1" dirty="0">
                <a:latin typeface="Verdana" panose="020B0604030504040204" pitchFamily="34" charset="0"/>
                <a:ea typeface="Verdana" panose="020B0604030504040204" pitchFamily="34" charset="0"/>
                <a:cs typeface="Times New Roman" panose="02020603050405020304" pitchFamily="18" charset="0"/>
              </a:rPr>
              <a:t>910 000</a:t>
            </a:r>
          </a:p>
        </p:txBody>
      </p:sp>
      <p:sp>
        <p:nvSpPr>
          <p:cNvPr id="3099" name="TextBox 83">
            <a:extLst>
              <a:ext uri="{FF2B5EF4-FFF2-40B4-BE49-F238E27FC236}">
                <a16:creationId xmlns:a16="http://schemas.microsoft.com/office/drawing/2014/main" id="{2B888348-845E-4196-8C2B-D20497A60693}"/>
              </a:ext>
            </a:extLst>
          </p:cNvPr>
          <p:cNvSpPr txBox="1">
            <a:spLocks noChangeArrowheads="1"/>
          </p:cNvSpPr>
          <p:nvPr/>
        </p:nvSpPr>
        <p:spPr bwMode="auto">
          <a:xfrm>
            <a:off x="0" y="3825033"/>
            <a:ext cx="1395413"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r"/>
            <a:r>
              <a:rPr lang="lv-LV" altLang="lv-LV" sz="1400" b="1" dirty="0">
                <a:latin typeface="Verdana" panose="020B0604030504040204" pitchFamily="34" charset="0"/>
                <a:ea typeface="Verdana" panose="020B0604030504040204" pitchFamily="34" charset="0"/>
                <a:cs typeface="Times New Roman" panose="02020603050405020304" pitchFamily="18" charset="0"/>
              </a:rPr>
              <a:t>82 439</a:t>
            </a:r>
          </a:p>
        </p:txBody>
      </p:sp>
      <p:pic>
        <p:nvPicPr>
          <p:cNvPr id="3100" name="Picture 7">
            <a:extLst>
              <a:ext uri="{FF2B5EF4-FFF2-40B4-BE49-F238E27FC236}">
                <a16:creationId xmlns:a16="http://schemas.microsoft.com/office/drawing/2014/main" id="{865E5CF9-6717-47E8-9568-8127CF36C5DC}"/>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l="2" r="37482" b="8974"/>
          <a:stretch>
            <a:fillRect/>
          </a:stretch>
        </p:blipFill>
        <p:spPr bwMode="auto">
          <a:xfrm>
            <a:off x="358775" y="3770313"/>
            <a:ext cx="211138" cy="436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01" name="Picture 8">
            <a:extLst>
              <a:ext uri="{FF2B5EF4-FFF2-40B4-BE49-F238E27FC236}">
                <a16:creationId xmlns:a16="http://schemas.microsoft.com/office/drawing/2014/main" id="{DADEAE80-A72D-4EB8-8CDE-753BF9DDF3BB}"/>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t="139" r="26270" b="21873"/>
          <a:stretch>
            <a:fillRect/>
          </a:stretch>
        </p:blipFill>
        <p:spPr bwMode="auto">
          <a:xfrm>
            <a:off x="350838" y="2947988"/>
            <a:ext cx="176212" cy="35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02" name="TextBox 86">
            <a:extLst>
              <a:ext uri="{FF2B5EF4-FFF2-40B4-BE49-F238E27FC236}">
                <a16:creationId xmlns:a16="http://schemas.microsoft.com/office/drawing/2014/main" id="{6A9DA88C-D3C8-4AF5-BAEB-0B9183B773FC}"/>
              </a:ext>
            </a:extLst>
          </p:cNvPr>
          <p:cNvSpPr txBox="1">
            <a:spLocks noChangeArrowheads="1"/>
          </p:cNvSpPr>
          <p:nvPr/>
        </p:nvSpPr>
        <p:spPr bwMode="auto">
          <a:xfrm>
            <a:off x="-56792" y="2970018"/>
            <a:ext cx="1395413"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r"/>
            <a:r>
              <a:rPr lang="lv-LV" altLang="lv-LV" sz="1400" b="1" dirty="0">
                <a:latin typeface="Verdana" panose="020B0604030504040204" pitchFamily="34" charset="0"/>
                <a:ea typeface="Verdana" panose="020B0604030504040204" pitchFamily="34" charset="0"/>
                <a:cs typeface="Times New Roman" panose="02020603050405020304" pitchFamily="18" charset="0"/>
              </a:rPr>
              <a:t>72 411</a:t>
            </a:r>
          </a:p>
        </p:txBody>
      </p:sp>
      <p:sp>
        <p:nvSpPr>
          <p:cNvPr id="3103" name="TextBox 87">
            <a:extLst>
              <a:ext uri="{FF2B5EF4-FFF2-40B4-BE49-F238E27FC236}">
                <a16:creationId xmlns:a16="http://schemas.microsoft.com/office/drawing/2014/main" id="{E2A6F4B8-BF47-4706-BADE-4ECF5EBF87FE}"/>
              </a:ext>
            </a:extLst>
          </p:cNvPr>
          <p:cNvSpPr txBox="1">
            <a:spLocks noChangeArrowheads="1"/>
          </p:cNvSpPr>
          <p:nvPr/>
        </p:nvSpPr>
        <p:spPr bwMode="auto">
          <a:xfrm>
            <a:off x="-143669" y="2194024"/>
            <a:ext cx="1395413"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r"/>
            <a:r>
              <a:rPr lang="lv-LV" altLang="lv-LV" sz="1400" b="1" dirty="0">
                <a:latin typeface="Verdana" panose="020B0604030504040204" pitchFamily="34" charset="0"/>
                <a:ea typeface="Verdana" panose="020B0604030504040204" pitchFamily="34" charset="0"/>
                <a:cs typeface="Times New Roman" panose="02020603050405020304" pitchFamily="18" charset="0"/>
              </a:rPr>
              <a:t>13 380</a:t>
            </a:r>
          </a:p>
        </p:txBody>
      </p:sp>
      <p:graphicFrame>
        <p:nvGraphicFramePr>
          <p:cNvPr id="61" name="Chart 60">
            <a:extLst>
              <a:ext uri="{FF2B5EF4-FFF2-40B4-BE49-F238E27FC236}">
                <a16:creationId xmlns:a16="http://schemas.microsoft.com/office/drawing/2014/main" id="{32C7B64D-9268-4C8F-992B-872621E71CAF}"/>
              </a:ext>
            </a:extLst>
          </p:cNvPr>
          <p:cNvGraphicFramePr>
            <a:graphicFrameLocks/>
          </p:cNvGraphicFramePr>
          <p:nvPr>
            <p:extLst>
              <p:ext uri="{D42A27DB-BD31-4B8C-83A1-F6EECF244321}">
                <p14:modId xmlns:p14="http://schemas.microsoft.com/office/powerpoint/2010/main" val="4256520483"/>
              </p:ext>
            </p:extLst>
          </p:nvPr>
        </p:nvGraphicFramePr>
        <p:xfrm>
          <a:off x="5341961" y="1477228"/>
          <a:ext cx="3986213" cy="1019175"/>
        </p:xfrm>
        <a:graphic>
          <a:graphicData uri="http://schemas.openxmlformats.org/drawingml/2006/chart">
            <c:chart xmlns:c="http://schemas.openxmlformats.org/drawingml/2006/chart" xmlns:r="http://schemas.openxmlformats.org/officeDocument/2006/relationships" r:id="rId13"/>
          </a:graphicData>
        </a:graphic>
      </p:graphicFrame>
      <p:graphicFrame>
        <p:nvGraphicFramePr>
          <p:cNvPr id="62" name="Chart 61">
            <a:extLst>
              <a:ext uri="{FF2B5EF4-FFF2-40B4-BE49-F238E27FC236}">
                <a16:creationId xmlns:a16="http://schemas.microsoft.com/office/drawing/2014/main" id="{A05C59A6-FE7A-49A2-BF3E-A4E2E632070C}"/>
              </a:ext>
            </a:extLst>
          </p:cNvPr>
          <p:cNvGraphicFramePr>
            <a:graphicFrameLocks/>
          </p:cNvGraphicFramePr>
          <p:nvPr>
            <p:extLst>
              <p:ext uri="{D42A27DB-BD31-4B8C-83A1-F6EECF244321}">
                <p14:modId xmlns:p14="http://schemas.microsoft.com/office/powerpoint/2010/main" val="4215271655"/>
              </p:ext>
            </p:extLst>
          </p:nvPr>
        </p:nvGraphicFramePr>
        <p:xfrm>
          <a:off x="9488487" y="4417967"/>
          <a:ext cx="4524375" cy="1100138"/>
        </p:xfrm>
        <a:graphic>
          <a:graphicData uri="http://schemas.openxmlformats.org/drawingml/2006/chart">
            <c:chart xmlns:c="http://schemas.openxmlformats.org/drawingml/2006/chart" xmlns:r="http://schemas.openxmlformats.org/officeDocument/2006/relationships" r:id="rId14"/>
          </a:graphicData>
        </a:graphic>
      </p:graphicFrame>
      <p:graphicFrame>
        <p:nvGraphicFramePr>
          <p:cNvPr id="68" name="Chart 67">
            <a:extLst>
              <a:ext uri="{FF2B5EF4-FFF2-40B4-BE49-F238E27FC236}">
                <a16:creationId xmlns:a16="http://schemas.microsoft.com/office/drawing/2014/main" id="{74F5682C-78D9-46BF-8FA9-21A71F00F43E}"/>
              </a:ext>
            </a:extLst>
          </p:cNvPr>
          <p:cNvGraphicFramePr>
            <a:graphicFrameLocks/>
          </p:cNvGraphicFramePr>
          <p:nvPr>
            <p:extLst>
              <p:ext uri="{D42A27DB-BD31-4B8C-83A1-F6EECF244321}">
                <p14:modId xmlns:p14="http://schemas.microsoft.com/office/powerpoint/2010/main" val="627791187"/>
              </p:ext>
            </p:extLst>
          </p:nvPr>
        </p:nvGraphicFramePr>
        <p:xfrm>
          <a:off x="5244963" y="4360311"/>
          <a:ext cx="4638674" cy="1185861"/>
        </p:xfrm>
        <a:graphic>
          <a:graphicData uri="http://schemas.openxmlformats.org/drawingml/2006/chart">
            <c:chart xmlns:c="http://schemas.openxmlformats.org/drawingml/2006/chart" xmlns:r="http://schemas.openxmlformats.org/officeDocument/2006/relationships" r:id="rId15"/>
          </a:graphicData>
        </a:graphic>
      </p:graphicFrame>
      <p:graphicFrame>
        <p:nvGraphicFramePr>
          <p:cNvPr id="81" name="Chart 80">
            <a:extLst>
              <a:ext uri="{FF2B5EF4-FFF2-40B4-BE49-F238E27FC236}">
                <a16:creationId xmlns:a16="http://schemas.microsoft.com/office/drawing/2014/main" id="{3381E01B-4116-4EF0-B925-CD704F8D7F9A}"/>
              </a:ext>
            </a:extLst>
          </p:cNvPr>
          <p:cNvGraphicFramePr>
            <a:graphicFrameLocks/>
          </p:cNvGraphicFramePr>
          <p:nvPr>
            <p:extLst>
              <p:ext uri="{D42A27DB-BD31-4B8C-83A1-F6EECF244321}">
                <p14:modId xmlns:p14="http://schemas.microsoft.com/office/powerpoint/2010/main" val="3956019482"/>
              </p:ext>
            </p:extLst>
          </p:nvPr>
        </p:nvGraphicFramePr>
        <p:xfrm>
          <a:off x="2738130" y="3073428"/>
          <a:ext cx="3707606" cy="1200150"/>
        </p:xfrm>
        <a:graphic>
          <a:graphicData uri="http://schemas.openxmlformats.org/drawingml/2006/chart">
            <c:chart xmlns:c="http://schemas.openxmlformats.org/drawingml/2006/chart" xmlns:r="http://schemas.openxmlformats.org/officeDocument/2006/relationships" r:id="rId16"/>
          </a:graphicData>
        </a:graphic>
      </p:graphicFrame>
      <p:graphicFrame>
        <p:nvGraphicFramePr>
          <p:cNvPr id="82" name="Chart 81">
            <a:extLst>
              <a:ext uri="{FF2B5EF4-FFF2-40B4-BE49-F238E27FC236}">
                <a16:creationId xmlns:a16="http://schemas.microsoft.com/office/drawing/2014/main" id="{DEA4283C-9305-4A0C-B4EF-D927A515FD1E}"/>
              </a:ext>
            </a:extLst>
          </p:cNvPr>
          <p:cNvGraphicFramePr>
            <a:graphicFrameLocks/>
          </p:cNvGraphicFramePr>
          <p:nvPr>
            <p:extLst>
              <p:ext uri="{D42A27DB-BD31-4B8C-83A1-F6EECF244321}">
                <p14:modId xmlns:p14="http://schemas.microsoft.com/office/powerpoint/2010/main" val="2330552971"/>
              </p:ext>
            </p:extLst>
          </p:nvPr>
        </p:nvGraphicFramePr>
        <p:xfrm>
          <a:off x="8203151" y="1701423"/>
          <a:ext cx="3583781" cy="1100137"/>
        </p:xfrm>
        <a:graphic>
          <a:graphicData uri="http://schemas.openxmlformats.org/drawingml/2006/chart">
            <c:chart xmlns:c="http://schemas.openxmlformats.org/drawingml/2006/chart" xmlns:r="http://schemas.openxmlformats.org/officeDocument/2006/relationships" r:id="rId17"/>
          </a:graphicData>
        </a:graphic>
      </p:graphicFrame>
    </p:spTree>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1D9AD4-D5DE-4368-93CC-9CA107E30FB9}"/>
              </a:ext>
            </a:extLst>
          </p:cNvPr>
          <p:cNvSpPr>
            <a:spLocks noGrp="1"/>
          </p:cNvSpPr>
          <p:nvPr>
            <p:ph type="title"/>
          </p:nvPr>
        </p:nvSpPr>
        <p:spPr>
          <a:xfrm>
            <a:off x="1763486" y="175006"/>
            <a:ext cx="10242958" cy="1325563"/>
          </a:xfrm>
        </p:spPr>
        <p:txBody>
          <a:bodyPr>
            <a:noAutofit/>
          </a:bodyPr>
          <a:lstStyle/>
          <a:p>
            <a:pPr lvl="0" algn="ctr"/>
            <a:br>
              <a:rPr lang="lv-LV" sz="2400" b="1" dirty="0">
                <a:solidFill>
                  <a:srgbClr val="385723"/>
                </a:solidFill>
                <a:latin typeface="Verdana" panose="020B0604030504040204" pitchFamily="34" charset="0"/>
                <a:ea typeface="Verdana" panose="020B0604030504040204" pitchFamily="34" charset="0"/>
                <a:cs typeface="Times New Roman" panose="02020603050405020304" pitchFamily="18" charset="0"/>
              </a:rPr>
            </a:br>
            <a:r>
              <a:rPr lang="lv-LV" sz="2400" b="1" dirty="0">
                <a:solidFill>
                  <a:srgbClr val="385723"/>
                </a:solidFill>
                <a:latin typeface="Verdana" panose="020B0604030504040204" pitchFamily="34" charset="0"/>
                <a:ea typeface="Verdana" panose="020B0604030504040204" pitchFamily="34" charset="0"/>
                <a:cs typeface="Times New Roman" panose="02020603050405020304" pitchFamily="18" charset="0"/>
              </a:rPr>
              <a:t>Reģistrētā bezdarba līmenis un bezdarbnieku skaits Latvijā 2008. - 2021.gada janvāris*</a:t>
            </a:r>
            <a:br>
              <a:rPr lang="lv-LV" sz="2400" dirty="0">
                <a:solidFill>
                  <a:srgbClr val="385723"/>
                </a:solidFill>
                <a:latin typeface="Verdana" panose="020B0604030504040204" pitchFamily="34" charset="0"/>
                <a:ea typeface="Verdana" panose="020B0604030504040204" pitchFamily="34" charset="0"/>
                <a:cs typeface="Times New Roman" panose="02020603050405020304" pitchFamily="18" charset="0"/>
              </a:rPr>
            </a:br>
            <a:endParaRPr lang="lv-LV" sz="2400" dirty="0">
              <a:solidFill>
                <a:srgbClr val="385723"/>
              </a:solidFill>
              <a:latin typeface="Verdana" panose="020B0604030504040204" pitchFamily="34" charset="0"/>
              <a:ea typeface="Verdana" panose="020B0604030504040204" pitchFamily="34" charset="0"/>
            </a:endParaRPr>
          </a:p>
        </p:txBody>
      </p:sp>
      <p:pic>
        <p:nvPicPr>
          <p:cNvPr id="8" name="Picture 2">
            <a:extLst>
              <a:ext uri="{FF2B5EF4-FFF2-40B4-BE49-F238E27FC236}">
                <a16:creationId xmlns:a16="http://schemas.microsoft.com/office/drawing/2014/main" id="{460BA407-3921-4615-A71C-0E68E6416235}"/>
              </a:ext>
            </a:extLst>
          </p:cNvPr>
          <p:cNvPicPr>
            <a:picLocks noChangeAspect="1"/>
          </p:cNvPicPr>
          <p:nvPr/>
        </p:nvPicPr>
        <p:blipFill rotWithShape="1">
          <a:blip r:embed="rId3" cstate="print"/>
          <a:srcRect l="11634" r="13286" b="14969"/>
          <a:stretch/>
        </p:blipFill>
        <p:spPr bwMode="auto">
          <a:xfrm>
            <a:off x="553708" y="5592"/>
            <a:ext cx="1321822" cy="1664393"/>
          </a:xfrm>
          <a:prstGeom prst="rect">
            <a:avLst/>
          </a:prstGeom>
          <a:noFill/>
          <a:ln w="9525">
            <a:noFill/>
            <a:miter lim="800000"/>
            <a:headEnd/>
            <a:tailEnd/>
          </a:ln>
        </p:spPr>
      </p:pic>
      <p:sp>
        <p:nvSpPr>
          <p:cNvPr id="9" name="TextBox 8">
            <a:extLst>
              <a:ext uri="{FF2B5EF4-FFF2-40B4-BE49-F238E27FC236}">
                <a16:creationId xmlns:a16="http://schemas.microsoft.com/office/drawing/2014/main" id="{CA50C3E7-B86A-407E-AE26-C799BE7563DC}"/>
              </a:ext>
            </a:extLst>
          </p:cNvPr>
          <p:cNvSpPr txBox="1"/>
          <p:nvPr/>
        </p:nvSpPr>
        <p:spPr>
          <a:xfrm>
            <a:off x="134938" y="6527800"/>
            <a:ext cx="3922712" cy="246221"/>
          </a:xfrm>
          <a:prstGeom prst="rect">
            <a:avLst/>
          </a:prstGeom>
          <a:noFill/>
        </p:spPr>
        <p:txBody>
          <a:bodyPr>
            <a:spAutoFit/>
          </a:bodyPr>
          <a:lstStyle/>
          <a:p>
            <a:pPr>
              <a:defRPr/>
            </a:pPr>
            <a:r>
              <a:rPr lang="lv-LV" sz="1000" i="1" dirty="0">
                <a:solidFill>
                  <a:schemeClr val="bg1">
                    <a:lumMod val="50000"/>
                  </a:schemeClr>
                </a:solidFill>
                <a:latin typeface="Verdana" panose="020B0604030504040204" pitchFamily="34" charset="0"/>
                <a:ea typeface="Verdana" panose="020B0604030504040204" pitchFamily="34" charset="0"/>
                <a:cs typeface="Times New Roman" panose="02020603050405020304" pitchFamily="18" charset="0"/>
              </a:rPr>
              <a:t>*NVA operatīvie dati uz 25.01.2021.</a:t>
            </a:r>
          </a:p>
        </p:txBody>
      </p:sp>
      <p:graphicFrame>
        <p:nvGraphicFramePr>
          <p:cNvPr id="10" name="Chart 9">
            <a:extLst>
              <a:ext uri="{FF2B5EF4-FFF2-40B4-BE49-F238E27FC236}">
                <a16:creationId xmlns:a16="http://schemas.microsoft.com/office/drawing/2014/main" id="{00000000-0008-0000-0000-000004000000}"/>
              </a:ext>
            </a:extLst>
          </p:cNvPr>
          <p:cNvGraphicFramePr>
            <a:graphicFrameLocks/>
          </p:cNvGraphicFramePr>
          <p:nvPr>
            <p:extLst>
              <p:ext uri="{D42A27DB-BD31-4B8C-83A1-F6EECF244321}">
                <p14:modId xmlns:p14="http://schemas.microsoft.com/office/powerpoint/2010/main" val="2004507434"/>
              </p:ext>
            </p:extLst>
          </p:nvPr>
        </p:nvGraphicFramePr>
        <p:xfrm>
          <a:off x="1620436" y="1698173"/>
          <a:ext cx="9438449" cy="4546390"/>
        </p:xfrm>
        <a:graphic>
          <a:graphicData uri="http://schemas.openxmlformats.org/drawingml/2006/chart">
            <c:chart xmlns:c="http://schemas.openxmlformats.org/drawingml/2006/chart" xmlns:r="http://schemas.openxmlformats.org/officeDocument/2006/relationships" r:id="rId4"/>
          </a:graphicData>
        </a:graphic>
      </p:graphicFrame>
      <p:sp>
        <p:nvSpPr>
          <p:cNvPr id="11" name="Oval 10">
            <a:extLst>
              <a:ext uri="{FF2B5EF4-FFF2-40B4-BE49-F238E27FC236}">
                <a16:creationId xmlns:a16="http://schemas.microsoft.com/office/drawing/2014/main" id="{C2E6A845-D6ED-42A1-A300-A72120D9BDB3}"/>
              </a:ext>
            </a:extLst>
          </p:cNvPr>
          <p:cNvSpPr/>
          <p:nvPr/>
        </p:nvSpPr>
        <p:spPr>
          <a:xfrm>
            <a:off x="2666524" y="1913414"/>
            <a:ext cx="601253" cy="297388"/>
          </a:xfrm>
          <a:prstGeom prst="ellipse">
            <a:avLst/>
          </a:prstGeom>
          <a:noFill/>
          <a:ln w="25400">
            <a:solidFill>
              <a:srgbClr val="FF0000"/>
            </a:solidFill>
          </a:ln>
          <a:scene3d>
            <a:camera prst="orthographicFront"/>
            <a:lightRig rig="threePt" dir="t"/>
          </a:scene3d>
          <a:sp3d>
            <a:bevelT prst="angle"/>
          </a:sp3d>
        </p:spPr>
        <p:style>
          <a:lnRef idx="2">
            <a:schemeClr val="accent3"/>
          </a:lnRef>
          <a:fillRef idx="1">
            <a:schemeClr val="lt1"/>
          </a:fillRef>
          <a:effectRef idx="0">
            <a:schemeClr val="accent3"/>
          </a:effectRef>
          <a:fontRef idx="minor">
            <a:schemeClr val="dk1"/>
          </a:fontRef>
        </p:style>
        <p:txBody>
          <a:bodyPr rtlCol="0" anchor="ctr"/>
          <a:lstStyle/>
          <a:p>
            <a:pPr marL="285750" indent="-285750" algn="just">
              <a:spcBef>
                <a:spcPts val="600"/>
              </a:spcBef>
              <a:buFont typeface="Arial" panose="020B0604020202020204" pitchFamily="34" charset="0"/>
              <a:buChar char="•"/>
            </a:pPr>
            <a:endParaRPr lang="lv-LV" sz="1800" dirty="0">
              <a:solidFill>
                <a:prstClr val="black"/>
              </a:solidFill>
              <a:latin typeface="Times New Roman" panose="02020603050405020304" pitchFamily="18" charset="0"/>
              <a:ea typeface="Verdana" pitchFamily="34" charset="0"/>
              <a:cs typeface="Times New Roman" panose="02020603050405020304" pitchFamily="18" charset="0"/>
            </a:endParaRPr>
          </a:p>
        </p:txBody>
      </p:sp>
      <p:sp>
        <p:nvSpPr>
          <p:cNvPr id="15" name="Oval 14">
            <a:extLst>
              <a:ext uri="{FF2B5EF4-FFF2-40B4-BE49-F238E27FC236}">
                <a16:creationId xmlns:a16="http://schemas.microsoft.com/office/drawing/2014/main" id="{2F074EB0-12A9-4F5B-B148-E2B72E3ADA29}"/>
              </a:ext>
            </a:extLst>
          </p:cNvPr>
          <p:cNvSpPr/>
          <p:nvPr/>
        </p:nvSpPr>
        <p:spPr>
          <a:xfrm>
            <a:off x="9936009" y="3508353"/>
            <a:ext cx="601251" cy="297404"/>
          </a:xfrm>
          <a:prstGeom prst="ellipse">
            <a:avLst/>
          </a:prstGeom>
          <a:noFill/>
          <a:ln w="25400">
            <a:solidFill>
              <a:schemeClr val="accent6">
                <a:lumMod val="50000"/>
              </a:schemeClr>
            </a:solidFill>
          </a:ln>
          <a:scene3d>
            <a:camera prst="orthographicFront"/>
            <a:lightRig rig="threePt" dir="t"/>
          </a:scene3d>
          <a:sp3d>
            <a:bevelT prst="angle"/>
          </a:sp3d>
        </p:spPr>
        <p:style>
          <a:lnRef idx="2">
            <a:schemeClr val="accent3"/>
          </a:lnRef>
          <a:fillRef idx="1">
            <a:schemeClr val="lt1"/>
          </a:fillRef>
          <a:effectRef idx="0">
            <a:schemeClr val="accent3"/>
          </a:effectRef>
          <a:fontRef idx="minor">
            <a:schemeClr val="dk1"/>
          </a:fontRef>
        </p:style>
        <p:txBody>
          <a:bodyPr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marL="285750" indent="-285750" algn="just">
              <a:spcBef>
                <a:spcPts val="600"/>
              </a:spcBef>
              <a:buFont typeface="Arial" panose="020B0604020202020204" pitchFamily="34" charset="0"/>
              <a:buChar char="•"/>
            </a:pPr>
            <a:endParaRPr lang="lv-LV" sz="1800" dirty="0">
              <a:solidFill>
                <a:prstClr val="black"/>
              </a:solidFill>
              <a:latin typeface="Times New Roman" panose="02020603050405020304" pitchFamily="18" charset="0"/>
              <a:ea typeface="Verdana" pitchFamily="34" charset="0"/>
              <a:cs typeface="Times New Roman" panose="02020603050405020304" pitchFamily="18" charset="0"/>
            </a:endParaRPr>
          </a:p>
        </p:txBody>
      </p:sp>
    </p:spTree>
    <p:extLst>
      <p:ext uri="{BB962C8B-B14F-4D97-AF65-F5344CB8AC3E}">
        <p14:creationId xmlns:p14="http://schemas.microsoft.com/office/powerpoint/2010/main" val="382704943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a:extLst>
              <a:ext uri="{FF2B5EF4-FFF2-40B4-BE49-F238E27FC236}">
                <a16:creationId xmlns:a16="http://schemas.microsoft.com/office/drawing/2014/main" id="{54934BF1-FF69-4FC0-B004-3824586B8AF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11633" r="13286" b="14969"/>
          <a:stretch>
            <a:fillRect/>
          </a:stretch>
        </p:blipFill>
        <p:spPr bwMode="auto">
          <a:xfrm>
            <a:off x="554038" y="6350"/>
            <a:ext cx="1320800" cy="1663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laida numura vietturis 1">
            <a:extLst>
              <a:ext uri="{FF2B5EF4-FFF2-40B4-BE49-F238E27FC236}">
                <a16:creationId xmlns:a16="http://schemas.microsoft.com/office/drawing/2014/main" id="{6DF2BA5C-7B9A-4DC4-BDD4-7415B908AC0D}"/>
              </a:ext>
            </a:extLst>
          </p:cNvPr>
          <p:cNvSpPr>
            <a:spLocks noGrp="1"/>
          </p:cNvSpPr>
          <p:nvPr>
            <p:ph type="sldNum" sz="quarter" idx="12"/>
          </p:nvPr>
        </p:nvSpPr>
        <p:spPr/>
        <p:txBody>
          <a:bodyPr/>
          <a:lstStyle/>
          <a:p>
            <a:pPr>
              <a:defRPr/>
            </a:pPr>
            <a:fld id="{5AE0F186-B684-4215-A3B0-C1037CD89EB5}" type="slidenum">
              <a:rPr lang="lv-LV" smtClean="0"/>
              <a:pPr>
                <a:defRPr/>
              </a:pPr>
              <a:t>4</a:t>
            </a:fld>
            <a:endParaRPr lang="lv-LV"/>
          </a:p>
        </p:txBody>
      </p:sp>
      <p:grpSp>
        <p:nvGrpSpPr>
          <p:cNvPr id="7172" name="Group 9215">
            <a:extLst>
              <a:ext uri="{FF2B5EF4-FFF2-40B4-BE49-F238E27FC236}">
                <a16:creationId xmlns:a16="http://schemas.microsoft.com/office/drawing/2014/main" id="{0922F2DE-7C37-4888-984D-0D4668291DBE}"/>
              </a:ext>
            </a:extLst>
          </p:cNvPr>
          <p:cNvGrpSpPr>
            <a:grpSpLocks/>
          </p:cNvGrpSpPr>
          <p:nvPr/>
        </p:nvGrpSpPr>
        <p:grpSpPr bwMode="auto">
          <a:xfrm>
            <a:off x="554038" y="1597025"/>
            <a:ext cx="10536237" cy="5118100"/>
            <a:chOff x="554038" y="1733757"/>
            <a:chExt cx="10536795" cy="5117893"/>
          </a:xfrm>
        </p:grpSpPr>
        <p:graphicFrame>
          <p:nvGraphicFramePr>
            <p:cNvPr id="9" name="Chart 8">
              <a:extLst>
                <a:ext uri="{FF2B5EF4-FFF2-40B4-BE49-F238E27FC236}">
                  <a16:creationId xmlns:a16="http://schemas.microsoft.com/office/drawing/2014/main" id="{07EB2809-E96D-446F-9A56-81518FAA8923}"/>
                </a:ext>
              </a:extLst>
            </p:cNvPr>
            <p:cNvGraphicFramePr>
              <a:graphicFrameLocks/>
            </p:cNvGraphicFramePr>
            <p:nvPr>
              <p:extLst>
                <p:ext uri="{D42A27DB-BD31-4B8C-83A1-F6EECF244321}">
                  <p14:modId xmlns:p14="http://schemas.microsoft.com/office/powerpoint/2010/main" val="799305289"/>
                </p:ext>
              </p:extLst>
            </p:nvPr>
          </p:nvGraphicFramePr>
          <p:xfrm>
            <a:off x="554038" y="1733757"/>
            <a:ext cx="10536795" cy="5117893"/>
          </p:xfrm>
          <a:graphic>
            <a:graphicData uri="http://schemas.openxmlformats.org/drawingml/2006/chart">
              <c:chart xmlns:c="http://schemas.openxmlformats.org/drawingml/2006/chart" xmlns:r="http://schemas.openxmlformats.org/officeDocument/2006/relationships" r:id="rId4"/>
            </a:graphicData>
          </a:graphic>
        </p:graphicFrame>
        <p:cxnSp>
          <p:nvCxnSpPr>
            <p:cNvPr id="7" name="Straight Arrow Connector 6">
              <a:extLst>
                <a:ext uri="{FF2B5EF4-FFF2-40B4-BE49-F238E27FC236}">
                  <a16:creationId xmlns:a16="http://schemas.microsoft.com/office/drawing/2014/main" id="{90A745D7-A5BC-486C-BCAC-24031E850375}"/>
                </a:ext>
              </a:extLst>
            </p:cNvPr>
            <p:cNvCxnSpPr>
              <a:cxnSpLocks/>
            </p:cNvCxnSpPr>
            <p:nvPr/>
          </p:nvCxnSpPr>
          <p:spPr>
            <a:xfrm>
              <a:off x="1874908" y="5505504"/>
              <a:ext cx="409597" cy="0"/>
            </a:xfrm>
            <a:prstGeom prst="straightConnector1">
              <a:avLst/>
            </a:prstGeom>
            <a:ln>
              <a:solidFill>
                <a:schemeClr val="tx1">
                  <a:lumMod val="75000"/>
                  <a:lumOff val="25000"/>
                </a:schemeClr>
              </a:solidFill>
              <a:tailEnd type="triangle"/>
            </a:ln>
          </p:spPr>
          <p:style>
            <a:lnRef idx="3">
              <a:schemeClr val="dk1"/>
            </a:lnRef>
            <a:fillRef idx="0">
              <a:schemeClr val="dk1"/>
            </a:fillRef>
            <a:effectRef idx="2">
              <a:schemeClr val="dk1"/>
            </a:effectRef>
            <a:fontRef idx="minor">
              <a:schemeClr val="tx1"/>
            </a:fontRef>
          </p:style>
        </p:cxnSp>
        <p:cxnSp>
          <p:nvCxnSpPr>
            <p:cNvPr id="13" name="Straight Arrow Connector 12">
              <a:extLst>
                <a:ext uri="{FF2B5EF4-FFF2-40B4-BE49-F238E27FC236}">
                  <a16:creationId xmlns:a16="http://schemas.microsoft.com/office/drawing/2014/main" id="{AEEDE36D-B735-4E19-9067-5C39BF9BFDB6}"/>
                </a:ext>
              </a:extLst>
            </p:cNvPr>
            <p:cNvCxnSpPr>
              <a:cxnSpLocks/>
            </p:cNvCxnSpPr>
            <p:nvPr/>
          </p:nvCxnSpPr>
          <p:spPr>
            <a:xfrm>
              <a:off x="2646474" y="5343586"/>
              <a:ext cx="471512" cy="0"/>
            </a:xfrm>
            <a:prstGeom prst="straightConnector1">
              <a:avLst/>
            </a:prstGeom>
            <a:ln>
              <a:solidFill>
                <a:srgbClr val="C00000"/>
              </a:solidFill>
              <a:tailEnd type="triangle"/>
            </a:ln>
          </p:spPr>
          <p:style>
            <a:lnRef idx="3">
              <a:schemeClr val="dk1"/>
            </a:lnRef>
            <a:fillRef idx="0">
              <a:schemeClr val="dk1"/>
            </a:fillRef>
            <a:effectRef idx="2">
              <a:schemeClr val="dk1"/>
            </a:effectRef>
            <a:fontRef idx="minor">
              <a:schemeClr val="tx1"/>
            </a:fontRef>
          </p:style>
        </p:cxnSp>
        <p:cxnSp>
          <p:nvCxnSpPr>
            <p:cNvPr id="28" name="Straight Arrow Connector 27">
              <a:extLst>
                <a:ext uri="{FF2B5EF4-FFF2-40B4-BE49-F238E27FC236}">
                  <a16:creationId xmlns:a16="http://schemas.microsoft.com/office/drawing/2014/main" id="{22794E23-CC36-41C4-AE35-731DDD0F79B3}"/>
                </a:ext>
              </a:extLst>
            </p:cNvPr>
            <p:cNvCxnSpPr>
              <a:cxnSpLocks/>
            </p:cNvCxnSpPr>
            <p:nvPr/>
          </p:nvCxnSpPr>
          <p:spPr>
            <a:xfrm>
              <a:off x="3445028" y="5178493"/>
              <a:ext cx="549304" cy="0"/>
            </a:xfrm>
            <a:prstGeom prst="straightConnector1">
              <a:avLst/>
            </a:prstGeom>
            <a:ln>
              <a:solidFill>
                <a:srgbClr val="C00000"/>
              </a:solidFill>
              <a:tailEnd type="triangle"/>
            </a:ln>
          </p:spPr>
          <p:style>
            <a:lnRef idx="3">
              <a:schemeClr val="dk1"/>
            </a:lnRef>
            <a:fillRef idx="0">
              <a:schemeClr val="dk1"/>
            </a:fillRef>
            <a:effectRef idx="2">
              <a:schemeClr val="dk1"/>
            </a:effectRef>
            <a:fontRef idx="minor">
              <a:schemeClr val="tx1"/>
            </a:fontRef>
          </p:style>
        </p:cxnSp>
        <p:cxnSp>
          <p:nvCxnSpPr>
            <p:cNvPr id="31" name="Straight Arrow Connector 30">
              <a:extLst>
                <a:ext uri="{FF2B5EF4-FFF2-40B4-BE49-F238E27FC236}">
                  <a16:creationId xmlns:a16="http://schemas.microsoft.com/office/drawing/2014/main" id="{AE128F4C-C50F-4847-84D2-6539B8C743BE}"/>
                </a:ext>
              </a:extLst>
            </p:cNvPr>
            <p:cNvCxnSpPr>
              <a:cxnSpLocks/>
            </p:cNvCxnSpPr>
            <p:nvPr/>
          </p:nvCxnSpPr>
          <p:spPr>
            <a:xfrm>
              <a:off x="4243583" y="5034037"/>
              <a:ext cx="471512" cy="0"/>
            </a:xfrm>
            <a:prstGeom prst="straightConnector1">
              <a:avLst/>
            </a:prstGeom>
            <a:ln>
              <a:solidFill>
                <a:srgbClr val="C00000"/>
              </a:solidFill>
              <a:tailEnd type="triangle"/>
            </a:ln>
          </p:spPr>
          <p:style>
            <a:lnRef idx="3">
              <a:schemeClr val="dk1"/>
            </a:lnRef>
            <a:fillRef idx="0">
              <a:schemeClr val="dk1"/>
            </a:fillRef>
            <a:effectRef idx="2">
              <a:schemeClr val="dk1"/>
            </a:effectRef>
            <a:fontRef idx="minor">
              <a:schemeClr val="tx1"/>
            </a:fontRef>
          </p:style>
        </p:cxnSp>
        <p:cxnSp>
          <p:nvCxnSpPr>
            <p:cNvPr id="32" name="Straight Arrow Connector 31">
              <a:extLst>
                <a:ext uri="{FF2B5EF4-FFF2-40B4-BE49-F238E27FC236}">
                  <a16:creationId xmlns:a16="http://schemas.microsoft.com/office/drawing/2014/main" id="{D7C72DAD-4060-47BB-BE06-C9AF8BCB4476}"/>
                </a:ext>
              </a:extLst>
            </p:cNvPr>
            <p:cNvCxnSpPr>
              <a:cxnSpLocks/>
            </p:cNvCxnSpPr>
            <p:nvPr/>
          </p:nvCxnSpPr>
          <p:spPr>
            <a:xfrm>
              <a:off x="5031025" y="4840369"/>
              <a:ext cx="471512" cy="0"/>
            </a:xfrm>
            <a:prstGeom prst="straightConnector1">
              <a:avLst/>
            </a:prstGeom>
            <a:ln>
              <a:solidFill>
                <a:srgbClr val="C00000"/>
              </a:solidFill>
              <a:tailEnd type="triangle"/>
            </a:ln>
          </p:spPr>
          <p:style>
            <a:lnRef idx="3">
              <a:schemeClr val="dk1"/>
            </a:lnRef>
            <a:fillRef idx="0">
              <a:schemeClr val="dk1"/>
            </a:fillRef>
            <a:effectRef idx="2">
              <a:schemeClr val="dk1"/>
            </a:effectRef>
            <a:fontRef idx="minor">
              <a:schemeClr val="tx1"/>
            </a:fontRef>
          </p:style>
        </p:cxnSp>
        <p:cxnSp>
          <p:nvCxnSpPr>
            <p:cNvPr id="33" name="Straight Arrow Connector 32">
              <a:extLst>
                <a:ext uri="{FF2B5EF4-FFF2-40B4-BE49-F238E27FC236}">
                  <a16:creationId xmlns:a16="http://schemas.microsoft.com/office/drawing/2014/main" id="{D2ADF337-6BA0-4B7C-BA00-2607D6C833E0}"/>
                </a:ext>
              </a:extLst>
            </p:cNvPr>
            <p:cNvCxnSpPr>
              <a:cxnSpLocks/>
            </p:cNvCxnSpPr>
            <p:nvPr/>
          </p:nvCxnSpPr>
          <p:spPr>
            <a:xfrm>
              <a:off x="5821642" y="4954665"/>
              <a:ext cx="473100" cy="0"/>
            </a:xfrm>
            <a:prstGeom prst="straightConnector1">
              <a:avLst/>
            </a:prstGeom>
            <a:ln>
              <a:solidFill>
                <a:srgbClr val="404040"/>
              </a:solidFill>
              <a:tailEnd type="triangle"/>
            </a:ln>
          </p:spPr>
          <p:style>
            <a:lnRef idx="3">
              <a:schemeClr val="dk1"/>
            </a:lnRef>
            <a:fillRef idx="0">
              <a:schemeClr val="dk1"/>
            </a:fillRef>
            <a:effectRef idx="2">
              <a:schemeClr val="dk1"/>
            </a:effectRef>
            <a:fontRef idx="minor">
              <a:schemeClr val="tx1"/>
            </a:fontRef>
          </p:style>
        </p:cxnSp>
        <p:cxnSp>
          <p:nvCxnSpPr>
            <p:cNvPr id="35" name="Straight Arrow Connector 34">
              <a:extLst>
                <a:ext uri="{FF2B5EF4-FFF2-40B4-BE49-F238E27FC236}">
                  <a16:creationId xmlns:a16="http://schemas.microsoft.com/office/drawing/2014/main" id="{5412ECF7-CA31-4065-991F-6D678F81E5E4}"/>
                </a:ext>
              </a:extLst>
            </p:cNvPr>
            <p:cNvCxnSpPr>
              <a:cxnSpLocks/>
            </p:cNvCxnSpPr>
            <p:nvPr/>
          </p:nvCxnSpPr>
          <p:spPr>
            <a:xfrm>
              <a:off x="6618609" y="5062610"/>
              <a:ext cx="471512" cy="0"/>
            </a:xfrm>
            <a:prstGeom prst="straightConnector1">
              <a:avLst/>
            </a:prstGeom>
            <a:ln>
              <a:solidFill>
                <a:srgbClr val="404040"/>
              </a:solidFill>
              <a:tailEnd type="triangle"/>
            </a:ln>
          </p:spPr>
          <p:style>
            <a:lnRef idx="3">
              <a:schemeClr val="dk1"/>
            </a:lnRef>
            <a:fillRef idx="0">
              <a:schemeClr val="dk1"/>
            </a:fillRef>
            <a:effectRef idx="2">
              <a:schemeClr val="dk1"/>
            </a:effectRef>
            <a:fontRef idx="minor">
              <a:schemeClr val="tx1"/>
            </a:fontRef>
          </p:style>
        </p:cxnSp>
        <p:cxnSp>
          <p:nvCxnSpPr>
            <p:cNvPr id="36" name="Straight Arrow Connector 35">
              <a:extLst>
                <a:ext uri="{FF2B5EF4-FFF2-40B4-BE49-F238E27FC236}">
                  <a16:creationId xmlns:a16="http://schemas.microsoft.com/office/drawing/2014/main" id="{8C8A16F8-4A63-41D7-90E9-B900F19DFFC3}"/>
                </a:ext>
              </a:extLst>
            </p:cNvPr>
            <p:cNvCxnSpPr>
              <a:cxnSpLocks/>
            </p:cNvCxnSpPr>
            <p:nvPr/>
          </p:nvCxnSpPr>
          <p:spPr>
            <a:xfrm>
              <a:off x="7425102" y="5178493"/>
              <a:ext cx="473100" cy="0"/>
            </a:xfrm>
            <a:prstGeom prst="straightConnector1">
              <a:avLst/>
            </a:prstGeom>
            <a:ln>
              <a:solidFill>
                <a:srgbClr val="404040"/>
              </a:solidFill>
              <a:tailEnd type="triangle"/>
            </a:ln>
          </p:spPr>
          <p:style>
            <a:lnRef idx="3">
              <a:schemeClr val="dk1"/>
            </a:lnRef>
            <a:fillRef idx="0">
              <a:schemeClr val="dk1"/>
            </a:fillRef>
            <a:effectRef idx="2">
              <a:schemeClr val="dk1"/>
            </a:effectRef>
            <a:fontRef idx="minor">
              <a:schemeClr val="tx1"/>
            </a:fontRef>
          </p:style>
        </p:cxnSp>
        <p:cxnSp>
          <p:nvCxnSpPr>
            <p:cNvPr id="37" name="Straight Arrow Connector 36">
              <a:extLst>
                <a:ext uri="{FF2B5EF4-FFF2-40B4-BE49-F238E27FC236}">
                  <a16:creationId xmlns:a16="http://schemas.microsoft.com/office/drawing/2014/main" id="{3CA73CC8-EEB2-4FD7-BC26-EEF1900F87D4}"/>
                </a:ext>
              </a:extLst>
            </p:cNvPr>
            <p:cNvCxnSpPr>
              <a:cxnSpLocks/>
            </p:cNvCxnSpPr>
            <p:nvPr/>
          </p:nvCxnSpPr>
          <p:spPr>
            <a:xfrm>
              <a:off x="8223656" y="5254690"/>
              <a:ext cx="471513" cy="0"/>
            </a:xfrm>
            <a:prstGeom prst="straightConnector1">
              <a:avLst/>
            </a:prstGeom>
            <a:ln>
              <a:solidFill>
                <a:srgbClr val="404040"/>
              </a:solidFill>
              <a:tailEnd type="triangle"/>
            </a:ln>
          </p:spPr>
          <p:style>
            <a:lnRef idx="3">
              <a:schemeClr val="dk1"/>
            </a:lnRef>
            <a:fillRef idx="0">
              <a:schemeClr val="dk1"/>
            </a:fillRef>
            <a:effectRef idx="2">
              <a:schemeClr val="dk1"/>
            </a:effectRef>
            <a:fontRef idx="minor">
              <a:schemeClr val="tx1"/>
            </a:fontRef>
          </p:style>
        </p:cxnSp>
        <p:cxnSp>
          <p:nvCxnSpPr>
            <p:cNvPr id="38" name="Straight Arrow Connector 37">
              <a:extLst>
                <a:ext uri="{FF2B5EF4-FFF2-40B4-BE49-F238E27FC236}">
                  <a16:creationId xmlns:a16="http://schemas.microsoft.com/office/drawing/2014/main" id="{3126DDB1-1C06-4C1A-9D06-F9ADADE2F391}"/>
                </a:ext>
              </a:extLst>
            </p:cNvPr>
            <p:cNvCxnSpPr>
              <a:cxnSpLocks/>
            </p:cNvCxnSpPr>
            <p:nvPr/>
          </p:nvCxnSpPr>
          <p:spPr>
            <a:xfrm>
              <a:off x="9020623" y="5178493"/>
              <a:ext cx="471513" cy="0"/>
            </a:xfrm>
            <a:prstGeom prst="straightConnector1">
              <a:avLst/>
            </a:prstGeom>
            <a:ln>
              <a:solidFill>
                <a:srgbClr val="C00000"/>
              </a:solidFill>
              <a:tailEnd type="triangle"/>
            </a:ln>
          </p:spPr>
          <p:style>
            <a:lnRef idx="3">
              <a:schemeClr val="dk1"/>
            </a:lnRef>
            <a:fillRef idx="0">
              <a:schemeClr val="dk1"/>
            </a:fillRef>
            <a:effectRef idx="2">
              <a:schemeClr val="dk1"/>
            </a:effectRef>
            <a:fontRef idx="minor">
              <a:schemeClr val="tx1"/>
            </a:fontRef>
          </p:style>
        </p:cxnSp>
        <p:cxnSp>
          <p:nvCxnSpPr>
            <p:cNvPr id="39" name="Straight Arrow Connector 38">
              <a:extLst>
                <a:ext uri="{FF2B5EF4-FFF2-40B4-BE49-F238E27FC236}">
                  <a16:creationId xmlns:a16="http://schemas.microsoft.com/office/drawing/2014/main" id="{26DD883E-5DC3-4026-9372-719FE95C361E}"/>
                </a:ext>
              </a:extLst>
            </p:cNvPr>
            <p:cNvCxnSpPr>
              <a:cxnSpLocks/>
            </p:cNvCxnSpPr>
            <p:nvPr/>
          </p:nvCxnSpPr>
          <p:spPr>
            <a:xfrm>
              <a:off x="9817591" y="5062610"/>
              <a:ext cx="471513" cy="0"/>
            </a:xfrm>
            <a:prstGeom prst="straightConnector1">
              <a:avLst/>
            </a:prstGeom>
            <a:ln>
              <a:solidFill>
                <a:srgbClr val="C00000"/>
              </a:solidFill>
              <a:tailEnd type="triangle"/>
            </a:ln>
          </p:spPr>
          <p:style>
            <a:lnRef idx="3">
              <a:schemeClr val="dk1"/>
            </a:lnRef>
            <a:fillRef idx="0">
              <a:schemeClr val="dk1"/>
            </a:fillRef>
            <a:effectRef idx="2">
              <a:schemeClr val="dk1"/>
            </a:effectRef>
            <a:fontRef idx="minor">
              <a:schemeClr val="tx1"/>
            </a:fontRef>
          </p:style>
        </p:cxnSp>
      </p:grpSp>
      <p:sp>
        <p:nvSpPr>
          <p:cNvPr id="7174" name="Title 1">
            <a:extLst>
              <a:ext uri="{FF2B5EF4-FFF2-40B4-BE49-F238E27FC236}">
                <a16:creationId xmlns:a16="http://schemas.microsoft.com/office/drawing/2014/main" id="{00F50AC4-FE7A-4687-BD12-89CD2B11FA69}"/>
              </a:ext>
            </a:extLst>
          </p:cNvPr>
          <p:cNvSpPr>
            <a:spLocks noGrp="1" noChangeArrowheads="1"/>
          </p:cNvSpPr>
          <p:nvPr>
            <p:ph type="title"/>
          </p:nvPr>
        </p:nvSpPr>
        <p:spPr>
          <a:xfrm>
            <a:off x="1684337" y="358776"/>
            <a:ext cx="10339388" cy="661988"/>
          </a:xfrm>
        </p:spPr>
        <p:txBody>
          <a:bodyPr>
            <a:noAutofit/>
          </a:bodyPr>
          <a:lstStyle/>
          <a:p>
            <a:pPr algn="ctr" eaLnBrk="1" hangingPunct="1"/>
            <a:br>
              <a:rPr lang="lv-LV" altLang="en-US" sz="2400" b="1" dirty="0">
                <a:solidFill>
                  <a:srgbClr val="385723"/>
                </a:solidFill>
                <a:latin typeface="Verdana" panose="020B0604030504040204" pitchFamily="34" charset="0"/>
                <a:ea typeface="Verdana" panose="020B0604030504040204" pitchFamily="34" charset="0"/>
                <a:cs typeface="Times New Roman" panose="02020603050405020304" pitchFamily="18" charset="0"/>
              </a:rPr>
            </a:br>
            <a:r>
              <a:rPr lang="lv-LV" altLang="en-US" sz="2400" b="1" dirty="0">
                <a:solidFill>
                  <a:srgbClr val="385723"/>
                </a:solidFill>
                <a:latin typeface="Verdana" panose="020B0604030504040204" pitchFamily="34" charset="0"/>
                <a:ea typeface="Verdana" panose="020B0604030504040204" pitchFamily="34" charset="0"/>
                <a:cs typeface="Times New Roman" panose="02020603050405020304" pitchFamily="18" charset="0"/>
              </a:rPr>
              <a:t>Reģistrētā bezdarba līmenis un bezdarbnieku skaits valstī </a:t>
            </a:r>
            <a:br>
              <a:rPr lang="lv-LV" altLang="en-US" sz="2400" b="1" dirty="0">
                <a:solidFill>
                  <a:srgbClr val="385723"/>
                </a:solidFill>
                <a:latin typeface="Verdana" panose="020B0604030504040204" pitchFamily="34" charset="0"/>
                <a:ea typeface="Verdana" panose="020B0604030504040204" pitchFamily="34" charset="0"/>
                <a:cs typeface="Times New Roman" panose="02020603050405020304" pitchFamily="18" charset="0"/>
              </a:rPr>
            </a:br>
            <a:r>
              <a:rPr lang="lv-LV" altLang="en-US" sz="2400" b="1" dirty="0">
                <a:solidFill>
                  <a:srgbClr val="385723"/>
                </a:solidFill>
                <a:latin typeface="Verdana" panose="020B0604030504040204" pitchFamily="34" charset="0"/>
                <a:ea typeface="Verdana" panose="020B0604030504040204" pitchFamily="34" charset="0"/>
                <a:cs typeface="Times New Roman" panose="02020603050405020304" pitchFamily="18" charset="0"/>
              </a:rPr>
              <a:t>2020.gadā</a:t>
            </a:r>
            <a:br>
              <a:rPr lang="lv-LV" altLang="en-US" sz="2400" dirty="0">
                <a:solidFill>
                  <a:srgbClr val="385723"/>
                </a:solidFill>
                <a:latin typeface="Verdana" panose="020B0604030504040204" pitchFamily="34" charset="0"/>
                <a:ea typeface="Verdana" panose="020B0604030504040204" pitchFamily="34" charset="0"/>
                <a:cs typeface="Times New Roman" panose="02020603050405020304" pitchFamily="18" charset="0"/>
              </a:rPr>
            </a:br>
            <a:endParaRPr lang="lv-LV" altLang="en-US" sz="2400" dirty="0">
              <a:solidFill>
                <a:srgbClr val="385723"/>
              </a:solidFill>
              <a:latin typeface="Verdana" panose="020B0604030504040204" pitchFamily="34" charset="0"/>
              <a:ea typeface="Verdana" panose="020B0604030504040204" pitchFamily="34" charset="0"/>
              <a:cs typeface="Times New Roman" panose="02020603050405020304" pitchFamily="18" charset="0"/>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A5CEA88E-E002-46E3-814B-96748839CC47}"/>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285875" y="1524000"/>
            <a:ext cx="9658349" cy="5238750"/>
          </a:xfrm>
          <a:prstGeom prst="rect">
            <a:avLst/>
          </a:prstGeom>
          <a:noFill/>
        </p:spPr>
      </p:pic>
    </p:spTree>
    <p:extLst>
      <p:ext uri="{BB962C8B-B14F-4D97-AF65-F5344CB8AC3E}">
        <p14:creationId xmlns:p14="http://schemas.microsoft.com/office/powerpoint/2010/main" val="65297753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50EB0A-3505-4457-984F-CE03062396AA}"/>
              </a:ext>
            </a:extLst>
          </p:cNvPr>
          <p:cNvSpPr>
            <a:spLocks noGrp="1"/>
          </p:cNvSpPr>
          <p:nvPr>
            <p:ph type="title"/>
          </p:nvPr>
        </p:nvSpPr>
        <p:spPr>
          <a:xfrm>
            <a:off x="1676400" y="68197"/>
            <a:ext cx="10515600" cy="1325563"/>
          </a:xfrm>
        </p:spPr>
        <p:txBody>
          <a:bodyPr>
            <a:normAutofit/>
          </a:bodyPr>
          <a:lstStyle/>
          <a:p>
            <a:pPr algn="ctr"/>
            <a:r>
              <a:rPr lang="lv-LV" sz="2400" b="1" dirty="0">
                <a:solidFill>
                  <a:srgbClr val="385723"/>
                </a:solidFill>
                <a:latin typeface="Verdana" panose="020B0604030504040204" pitchFamily="34" charset="0"/>
                <a:ea typeface="Verdana" panose="020B0604030504040204" pitchFamily="34" charset="0"/>
              </a:rPr>
              <a:t>Reģistrētā bezdarba līmeņa tendences reģionos</a:t>
            </a:r>
            <a:r>
              <a:rPr lang="lv-LV" sz="2400" dirty="0">
                <a:solidFill>
                  <a:srgbClr val="385723"/>
                </a:solidFill>
                <a:latin typeface="Verdana" panose="020B0604030504040204" pitchFamily="34" charset="0"/>
                <a:ea typeface="Verdana" panose="020B0604030504040204" pitchFamily="34" charset="0"/>
              </a:rPr>
              <a:t> </a:t>
            </a:r>
            <a:br>
              <a:rPr lang="lv-LV" sz="2400" dirty="0">
                <a:solidFill>
                  <a:srgbClr val="385723"/>
                </a:solidFill>
                <a:latin typeface="Verdana" panose="020B0604030504040204" pitchFamily="34" charset="0"/>
                <a:ea typeface="Verdana" panose="020B0604030504040204" pitchFamily="34" charset="0"/>
              </a:rPr>
            </a:br>
            <a:r>
              <a:rPr lang="lv-LV" sz="2400" b="1" dirty="0">
                <a:solidFill>
                  <a:srgbClr val="385723"/>
                </a:solidFill>
                <a:latin typeface="Verdana" panose="020B0604030504040204" pitchFamily="34" charset="0"/>
                <a:ea typeface="Verdana" panose="020B0604030504040204" pitchFamily="34" charset="0"/>
              </a:rPr>
              <a:t>2008. - 2020. gads</a:t>
            </a:r>
          </a:p>
        </p:txBody>
      </p:sp>
      <p:pic>
        <p:nvPicPr>
          <p:cNvPr id="6" name="Picture 2">
            <a:extLst>
              <a:ext uri="{FF2B5EF4-FFF2-40B4-BE49-F238E27FC236}">
                <a16:creationId xmlns:a16="http://schemas.microsoft.com/office/drawing/2014/main" id="{83FD4625-A168-46CA-8F8C-9CEE43B833FF}"/>
              </a:ext>
            </a:extLst>
          </p:cNvPr>
          <p:cNvPicPr>
            <a:picLocks noChangeAspect="1"/>
          </p:cNvPicPr>
          <p:nvPr/>
        </p:nvPicPr>
        <p:blipFill rotWithShape="1">
          <a:blip r:embed="rId3" cstate="print"/>
          <a:srcRect l="11634" r="13286" b="14969"/>
          <a:stretch/>
        </p:blipFill>
        <p:spPr bwMode="auto">
          <a:xfrm>
            <a:off x="553708" y="5592"/>
            <a:ext cx="1321822" cy="1664393"/>
          </a:xfrm>
          <a:prstGeom prst="rect">
            <a:avLst/>
          </a:prstGeom>
          <a:noFill/>
          <a:ln w="9525">
            <a:noFill/>
            <a:miter lim="800000"/>
            <a:headEnd/>
            <a:tailEnd/>
          </a:ln>
        </p:spPr>
      </p:pic>
      <p:graphicFrame>
        <p:nvGraphicFramePr>
          <p:cNvPr id="13" name="Chart 12">
            <a:extLst>
              <a:ext uri="{FF2B5EF4-FFF2-40B4-BE49-F238E27FC236}">
                <a16:creationId xmlns:a16="http://schemas.microsoft.com/office/drawing/2014/main" id="{1B4C5D44-933B-4865-A9FD-0F3B0EB72D6B}"/>
              </a:ext>
            </a:extLst>
          </p:cNvPr>
          <p:cNvGraphicFramePr>
            <a:graphicFrameLocks/>
          </p:cNvGraphicFramePr>
          <p:nvPr>
            <p:extLst>
              <p:ext uri="{D42A27DB-BD31-4B8C-83A1-F6EECF244321}">
                <p14:modId xmlns:p14="http://schemas.microsoft.com/office/powerpoint/2010/main" val="1339842935"/>
              </p:ext>
            </p:extLst>
          </p:nvPr>
        </p:nvGraphicFramePr>
        <p:xfrm>
          <a:off x="156428" y="1328310"/>
          <a:ext cx="11259403" cy="4985378"/>
        </p:xfrm>
        <a:graphic>
          <a:graphicData uri="http://schemas.openxmlformats.org/drawingml/2006/chart">
            <c:chart xmlns:c="http://schemas.openxmlformats.org/drawingml/2006/chart" xmlns:r="http://schemas.openxmlformats.org/officeDocument/2006/relationships" r:id="rId4"/>
          </a:graphicData>
        </a:graphic>
      </p:graphicFrame>
      <p:sp>
        <p:nvSpPr>
          <p:cNvPr id="15" name="Rectangle 14">
            <a:extLst>
              <a:ext uri="{FF2B5EF4-FFF2-40B4-BE49-F238E27FC236}">
                <a16:creationId xmlns:a16="http://schemas.microsoft.com/office/drawing/2014/main" id="{00FA8F8F-09EB-40E1-B6A2-37F39283E05C}"/>
              </a:ext>
            </a:extLst>
          </p:cNvPr>
          <p:cNvSpPr/>
          <p:nvPr/>
        </p:nvSpPr>
        <p:spPr>
          <a:xfrm>
            <a:off x="9350629" y="4604449"/>
            <a:ext cx="1922422" cy="470619"/>
          </a:xfrm>
          <a:prstGeom prst="rect">
            <a:avLst/>
          </a:prstGeom>
          <a:noFill/>
          <a:ln w="28575">
            <a:solidFill>
              <a:srgbClr val="46AAC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a:p>
        </p:txBody>
      </p:sp>
      <p:graphicFrame>
        <p:nvGraphicFramePr>
          <p:cNvPr id="16" name="Diagram 15">
            <a:extLst>
              <a:ext uri="{FF2B5EF4-FFF2-40B4-BE49-F238E27FC236}">
                <a16:creationId xmlns:a16="http://schemas.microsoft.com/office/drawing/2014/main" id="{43D4BB23-2CF8-487D-81B2-8881F6C69D49}"/>
              </a:ext>
            </a:extLst>
          </p:cNvPr>
          <p:cNvGraphicFramePr/>
          <p:nvPr>
            <p:extLst>
              <p:ext uri="{D42A27DB-BD31-4B8C-83A1-F6EECF244321}">
                <p14:modId xmlns:p14="http://schemas.microsoft.com/office/powerpoint/2010/main" val="4289674316"/>
              </p:ext>
            </p:extLst>
          </p:nvPr>
        </p:nvGraphicFramePr>
        <p:xfrm>
          <a:off x="670054" y="6142818"/>
          <a:ext cx="9491772" cy="945251"/>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grpSp>
        <p:nvGrpSpPr>
          <p:cNvPr id="23" name="Group 22">
            <a:extLst>
              <a:ext uri="{FF2B5EF4-FFF2-40B4-BE49-F238E27FC236}">
                <a16:creationId xmlns:a16="http://schemas.microsoft.com/office/drawing/2014/main" id="{5B350F93-42A5-4759-AF3B-8AF033667FAF}"/>
              </a:ext>
            </a:extLst>
          </p:cNvPr>
          <p:cNvGrpSpPr/>
          <p:nvPr/>
        </p:nvGrpSpPr>
        <p:grpSpPr>
          <a:xfrm>
            <a:off x="9289483" y="1688591"/>
            <a:ext cx="1546927" cy="3161322"/>
            <a:chOff x="9662740" y="2194592"/>
            <a:chExt cx="1265703" cy="3197211"/>
          </a:xfrm>
          <a:noFill/>
        </p:grpSpPr>
        <p:sp>
          <p:nvSpPr>
            <p:cNvPr id="24" name="TextBox 8">
              <a:extLst>
                <a:ext uri="{FF2B5EF4-FFF2-40B4-BE49-F238E27FC236}">
                  <a16:creationId xmlns:a16="http://schemas.microsoft.com/office/drawing/2014/main" id="{440464B3-3CBB-4776-A7F0-C04C9FF0D8DF}"/>
                </a:ext>
              </a:extLst>
            </p:cNvPr>
            <p:cNvSpPr txBox="1"/>
            <p:nvPr/>
          </p:nvSpPr>
          <p:spPr>
            <a:xfrm>
              <a:off x="9671558" y="2194592"/>
              <a:ext cx="1095439" cy="327499"/>
            </a:xfrm>
            <a:prstGeom prst="rect">
              <a:avLst/>
            </a:prstGeom>
            <a:grpFill/>
            <a:ln w="9525" cmpd="sng">
              <a:no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r>
                <a:rPr lang="lv-LV" sz="1000" b="1" dirty="0">
                  <a:solidFill>
                    <a:srgbClr val="FF0000"/>
                  </a:solidFill>
                  <a:latin typeface="Verdana" panose="020B0604030504040204" pitchFamily="34" charset="0"/>
                  <a:ea typeface="Verdana" panose="020B0604030504040204" pitchFamily="34" charset="0"/>
                </a:rPr>
                <a:t>+4,6 % punkti</a:t>
              </a:r>
            </a:p>
          </p:txBody>
        </p:sp>
        <p:sp>
          <p:nvSpPr>
            <p:cNvPr id="26" name="TextBox 5">
              <a:extLst>
                <a:ext uri="{FF2B5EF4-FFF2-40B4-BE49-F238E27FC236}">
                  <a16:creationId xmlns:a16="http://schemas.microsoft.com/office/drawing/2014/main" id="{E627E5CE-10F3-446C-A6DC-7856CDD7DBB5}"/>
                </a:ext>
              </a:extLst>
            </p:cNvPr>
            <p:cNvSpPr txBox="1"/>
            <p:nvPr/>
          </p:nvSpPr>
          <p:spPr>
            <a:xfrm>
              <a:off x="9662740" y="2989382"/>
              <a:ext cx="1265703" cy="255721"/>
            </a:xfrm>
            <a:prstGeom prst="rect">
              <a:avLst/>
            </a:prstGeom>
            <a:grpFill/>
            <a:ln w="9525" cmpd="sng">
              <a:no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r>
                <a:rPr lang="lv-LV" sz="1000" b="1" dirty="0">
                  <a:solidFill>
                    <a:srgbClr val="0070C0"/>
                  </a:solidFill>
                  <a:latin typeface="Verdana" panose="020B0604030504040204" pitchFamily="34" charset="0"/>
                  <a:ea typeface="Verdana" panose="020B0604030504040204" pitchFamily="34" charset="0"/>
                </a:rPr>
                <a:t>+0,7 % punkti</a:t>
              </a:r>
            </a:p>
          </p:txBody>
        </p:sp>
        <p:sp>
          <p:nvSpPr>
            <p:cNvPr id="27" name="TextBox 9">
              <a:extLst>
                <a:ext uri="{FF2B5EF4-FFF2-40B4-BE49-F238E27FC236}">
                  <a16:creationId xmlns:a16="http://schemas.microsoft.com/office/drawing/2014/main" id="{9E4CBFDB-CCDD-4057-AE12-D8465F33D901}"/>
                </a:ext>
              </a:extLst>
            </p:cNvPr>
            <p:cNvSpPr txBox="1"/>
            <p:nvPr/>
          </p:nvSpPr>
          <p:spPr>
            <a:xfrm>
              <a:off x="9671558" y="3761544"/>
              <a:ext cx="1256885" cy="183477"/>
            </a:xfrm>
            <a:prstGeom prst="rect">
              <a:avLst/>
            </a:prstGeom>
            <a:grpFill/>
            <a:ln w="9525" cmpd="sng">
              <a:no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r>
                <a:rPr lang="lv-LV" sz="1000" b="1" dirty="0">
                  <a:solidFill>
                    <a:schemeClr val="accent6"/>
                  </a:solidFill>
                  <a:latin typeface="Verdana" panose="020B0604030504040204" pitchFamily="34" charset="0"/>
                  <a:ea typeface="Verdana" panose="020B0604030504040204" pitchFamily="34" charset="0"/>
                </a:rPr>
                <a:t>+0,2 % punkti</a:t>
              </a:r>
            </a:p>
          </p:txBody>
        </p:sp>
        <p:sp>
          <p:nvSpPr>
            <p:cNvPr id="28" name="TextBox 7">
              <a:extLst>
                <a:ext uri="{FF2B5EF4-FFF2-40B4-BE49-F238E27FC236}">
                  <a16:creationId xmlns:a16="http://schemas.microsoft.com/office/drawing/2014/main" id="{4B6B44C2-865C-4ED8-997F-D3E75905D224}"/>
                </a:ext>
              </a:extLst>
            </p:cNvPr>
            <p:cNvSpPr txBox="1"/>
            <p:nvPr/>
          </p:nvSpPr>
          <p:spPr>
            <a:xfrm>
              <a:off x="9671558" y="4433448"/>
              <a:ext cx="1256885" cy="221677"/>
            </a:xfrm>
            <a:prstGeom prst="rect">
              <a:avLst/>
            </a:prstGeom>
            <a:grpFill/>
            <a:ln w="9525" cmpd="sng">
              <a:no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r>
                <a:rPr lang="lv-LV" sz="1000" b="1" dirty="0">
                  <a:solidFill>
                    <a:srgbClr val="8058BC"/>
                  </a:solidFill>
                  <a:latin typeface="Verdana" panose="020B0604030504040204" pitchFamily="34" charset="0"/>
                  <a:ea typeface="Verdana" panose="020B0604030504040204" pitchFamily="34" charset="0"/>
                </a:rPr>
                <a:t>-0,3 % punkti</a:t>
              </a:r>
            </a:p>
          </p:txBody>
        </p:sp>
        <p:sp>
          <p:nvSpPr>
            <p:cNvPr id="29" name="TextBox 10">
              <a:extLst>
                <a:ext uri="{FF2B5EF4-FFF2-40B4-BE49-F238E27FC236}">
                  <a16:creationId xmlns:a16="http://schemas.microsoft.com/office/drawing/2014/main" id="{FD2ED3E2-ADB7-4397-B96E-8EAFDA508347}"/>
                </a:ext>
              </a:extLst>
            </p:cNvPr>
            <p:cNvSpPr txBox="1"/>
            <p:nvPr/>
          </p:nvSpPr>
          <p:spPr>
            <a:xfrm>
              <a:off x="9712770" y="5143552"/>
              <a:ext cx="1013014" cy="248251"/>
            </a:xfrm>
            <a:prstGeom prst="rect">
              <a:avLst/>
            </a:prstGeom>
            <a:grpFill/>
            <a:ln w="9525" cmpd="sng">
              <a:no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r>
                <a:rPr lang="lv-LV" sz="1000" b="1" dirty="0">
                  <a:solidFill>
                    <a:schemeClr val="accent5">
                      <a:lumMod val="75000"/>
                    </a:schemeClr>
                  </a:solidFill>
                  <a:latin typeface="Verdana" panose="020B0604030504040204" pitchFamily="34" charset="0"/>
                  <a:ea typeface="Verdana" panose="020B0604030504040204" pitchFamily="34" charset="0"/>
                </a:rPr>
                <a:t>+0,3 % punkti</a:t>
              </a:r>
            </a:p>
          </p:txBody>
        </p:sp>
      </p:grpSp>
    </p:spTree>
    <p:extLst>
      <p:ext uri="{BB962C8B-B14F-4D97-AF65-F5344CB8AC3E}">
        <p14:creationId xmlns:p14="http://schemas.microsoft.com/office/powerpoint/2010/main" val="360676557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35" name="Chart 34">
            <a:extLst>
              <a:ext uri="{FF2B5EF4-FFF2-40B4-BE49-F238E27FC236}">
                <a16:creationId xmlns:a16="http://schemas.microsoft.com/office/drawing/2014/main" id="{00000000-0008-0000-0000-000006000000}"/>
              </a:ext>
            </a:extLst>
          </p:cNvPr>
          <p:cNvGraphicFramePr>
            <a:graphicFrameLocks/>
          </p:cNvGraphicFramePr>
          <p:nvPr>
            <p:extLst>
              <p:ext uri="{D42A27DB-BD31-4B8C-83A1-F6EECF244321}">
                <p14:modId xmlns:p14="http://schemas.microsoft.com/office/powerpoint/2010/main" val="1275811263"/>
              </p:ext>
            </p:extLst>
          </p:nvPr>
        </p:nvGraphicFramePr>
        <p:xfrm>
          <a:off x="553708" y="1496968"/>
          <a:ext cx="10768551" cy="5368337"/>
        </p:xfrm>
        <a:graphic>
          <a:graphicData uri="http://schemas.openxmlformats.org/drawingml/2006/chart">
            <c:chart xmlns:c="http://schemas.openxmlformats.org/drawingml/2006/chart" xmlns:r="http://schemas.openxmlformats.org/officeDocument/2006/relationships" r:id="rId3"/>
          </a:graphicData>
        </a:graphic>
      </p:graphicFrame>
      <p:sp>
        <p:nvSpPr>
          <p:cNvPr id="13315" name="Slide Number Placeholder 5">
            <a:extLst>
              <a:ext uri="{FF2B5EF4-FFF2-40B4-BE49-F238E27FC236}">
                <a16:creationId xmlns:a16="http://schemas.microsoft.com/office/drawing/2014/main" id="{D7929A68-3B8B-4C1B-8BB8-199FB5279808}"/>
              </a:ext>
            </a:extLst>
          </p:cNvPr>
          <p:cNvSpPr>
            <a:spLocks noGrp="1"/>
          </p:cNvSpPr>
          <p:nvPr>
            <p:ph type="sldNum" sz="quarter" idx="13"/>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700">
                <a:solidFill>
                  <a:schemeClr val="tx1"/>
                </a:solidFill>
                <a:latin typeface="Times New Roman" panose="02020603050405020304" pitchFamily="18" charset="0"/>
                <a:ea typeface="ＭＳ Ｐゴシック" panose="020B0600070205080204" pitchFamily="34" charset="-128"/>
              </a:defRPr>
            </a:lvl1pPr>
            <a:lvl2pPr marL="742950" indent="-285750">
              <a:defRPr sz="1700">
                <a:solidFill>
                  <a:schemeClr val="tx1"/>
                </a:solidFill>
                <a:latin typeface="Times New Roman" panose="02020603050405020304" pitchFamily="18" charset="0"/>
                <a:ea typeface="ＭＳ Ｐゴシック" panose="020B0600070205080204" pitchFamily="34" charset="-128"/>
              </a:defRPr>
            </a:lvl2pPr>
            <a:lvl3pPr marL="1143000" indent="-228600">
              <a:defRPr sz="1700">
                <a:solidFill>
                  <a:schemeClr val="tx1"/>
                </a:solidFill>
                <a:latin typeface="Times New Roman" panose="02020603050405020304" pitchFamily="18" charset="0"/>
                <a:ea typeface="ＭＳ Ｐゴシック" panose="020B0600070205080204" pitchFamily="34" charset="-128"/>
              </a:defRPr>
            </a:lvl3pPr>
            <a:lvl4pPr marL="1600200" indent="-228600">
              <a:defRPr sz="1700">
                <a:solidFill>
                  <a:schemeClr val="tx1"/>
                </a:solidFill>
                <a:latin typeface="Times New Roman" panose="02020603050405020304" pitchFamily="18" charset="0"/>
                <a:ea typeface="ＭＳ Ｐゴシック" panose="020B0600070205080204" pitchFamily="34" charset="-128"/>
              </a:defRPr>
            </a:lvl4pPr>
            <a:lvl5pPr marL="2057400" indent="-228600">
              <a:defRPr sz="1700">
                <a:solidFill>
                  <a:schemeClr val="tx1"/>
                </a:solidFill>
                <a:latin typeface="Times New Roman" panose="02020603050405020304" pitchFamily="18" charset="0"/>
                <a:ea typeface="ＭＳ Ｐゴシック" panose="020B0600070205080204" pitchFamily="34" charset="-128"/>
              </a:defRPr>
            </a:lvl5pPr>
            <a:lvl6pPr marL="2514600" indent="-228600" defTabSz="938213" eaLnBrk="0" fontAlgn="base" hangingPunct="0">
              <a:spcBef>
                <a:spcPct val="0"/>
              </a:spcBef>
              <a:spcAft>
                <a:spcPct val="0"/>
              </a:spcAft>
              <a:defRPr sz="1700">
                <a:solidFill>
                  <a:schemeClr val="tx1"/>
                </a:solidFill>
                <a:latin typeface="Times New Roman" panose="02020603050405020304" pitchFamily="18" charset="0"/>
                <a:ea typeface="ＭＳ Ｐゴシック" panose="020B0600070205080204" pitchFamily="34" charset="-128"/>
              </a:defRPr>
            </a:lvl6pPr>
            <a:lvl7pPr marL="2971800" indent="-228600" defTabSz="938213" eaLnBrk="0" fontAlgn="base" hangingPunct="0">
              <a:spcBef>
                <a:spcPct val="0"/>
              </a:spcBef>
              <a:spcAft>
                <a:spcPct val="0"/>
              </a:spcAft>
              <a:defRPr sz="1700">
                <a:solidFill>
                  <a:schemeClr val="tx1"/>
                </a:solidFill>
                <a:latin typeface="Times New Roman" panose="02020603050405020304" pitchFamily="18" charset="0"/>
                <a:ea typeface="ＭＳ Ｐゴシック" panose="020B0600070205080204" pitchFamily="34" charset="-128"/>
              </a:defRPr>
            </a:lvl7pPr>
            <a:lvl8pPr marL="3429000" indent="-228600" defTabSz="938213" eaLnBrk="0" fontAlgn="base" hangingPunct="0">
              <a:spcBef>
                <a:spcPct val="0"/>
              </a:spcBef>
              <a:spcAft>
                <a:spcPct val="0"/>
              </a:spcAft>
              <a:defRPr sz="1700">
                <a:solidFill>
                  <a:schemeClr val="tx1"/>
                </a:solidFill>
                <a:latin typeface="Times New Roman" panose="02020603050405020304" pitchFamily="18" charset="0"/>
                <a:ea typeface="ＭＳ Ｐゴシック" panose="020B0600070205080204" pitchFamily="34" charset="-128"/>
              </a:defRPr>
            </a:lvl8pPr>
            <a:lvl9pPr marL="3886200" indent="-228600" defTabSz="938213" eaLnBrk="0" fontAlgn="base" hangingPunct="0">
              <a:spcBef>
                <a:spcPct val="0"/>
              </a:spcBef>
              <a:spcAft>
                <a:spcPct val="0"/>
              </a:spcAft>
              <a:defRPr sz="1700">
                <a:solidFill>
                  <a:schemeClr val="tx1"/>
                </a:solidFill>
                <a:latin typeface="Times New Roman" panose="02020603050405020304" pitchFamily="18" charset="0"/>
                <a:ea typeface="ＭＳ Ｐゴシック" panose="020B0600070205080204" pitchFamily="34" charset="-128"/>
              </a:defRPr>
            </a:lvl9pPr>
          </a:lstStyle>
          <a:p>
            <a:fld id="{1B351D12-C3E7-438C-94EE-D8BAC653387C}" type="slidenum">
              <a:rPr lang="en-US" altLang="lv-LV" sz="1000">
                <a:solidFill>
                  <a:srgbClr val="898989"/>
                </a:solidFill>
                <a:latin typeface="Verdana" panose="020B0604030504040204" pitchFamily="34" charset="0"/>
                <a:ea typeface="Verdana" panose="020B0604030504040204" pitchFamily="34" charset="0"/>
              </a:rPr>
              <a:pPr/>
              <a:t>7</a:t>
            </a:fld>
            <a:endParaRPr lang="en-US" altLang="lv-LV" sz="1000">
              <a:solidFill>
                <a:srgbClr val="898989"/>
              </a:solidFill>
              <a:latin typeface="Verdana" panose="020B0604030504040204" pitchFamily="34" charset="0"/>
              <a:ea typeface="Verdana" panose="020B0604030504040204" pitchFamily="34" charset="0"/>
            </a:endParaRPr>
          </a:p>
        </p:txBody>
      </p:sp>
      <p:sp>
        <p:nvSpPr>
          <p:cNvPr id="3" name="Title 2">
            <a:extLst>
              <a:ext uri="{FF2B5EF4-FFF2-40B4-BE49-F238E27FC236}">
                <a16:creationId xmlns:a16="http://schemas.microsoft.com/office/drawing/2014/main" id="{C60DF142-A8F2-485C-B04D-66BE9DECF2CA}"/>
              </a:ext>
            </a:extLst>
          </p:cNvPr>
          <p:cNvSpPr>
            <a:spLocks noGrp="1"/>
          </p:cNvSpPr>
          <p:nvPr>
            <p:ph type="title"/>
          </p:nvPr>
        </p:nvSpPr>
        <p:spPr>
          <a:xfrm>
            <a:off x="2013527" y="381000"/>
            <a:ext cx="9568873" cy="1036642"/>
          </a:xfrm>
        </p:spPr>
        <p:txBody>
          <a:bodyPr>
            <a:normAutofit fontScale="90000"/>
          </a:bodyPr>
          <a:lstStyle/>
          <a:p>
            <a:pPr algn="ctr"/>
            <a:r>
              <a:rPr lang="lv-LV" sz="2700" dirty="0">
                <a:solidFill>
                  <a:srgbClr val="385723"/>
                </a:solidFill>
              </a:rPr>
              <a:t>Bezdarbnieku skaits reģionos pārskata perioda beigās</a:t>
            </a:r>
            <a:r>
              <a:rPr lang="en-GB" sz="2700" dirty="0">
                <a:solidFill>
                  <a:srgbClr val="385723"/>
                </a:solidFill>
              </a:rPr>
              <a:t> </a:t>
            </a:r>
            <a:r>
              <a:rPr lang="lv-LV" sz="2700" dirty="0">
                <a:solidFill>
                  <a:srgbClr val="385723"/>
                </a:solidFill>
              </a:rPr>
              <a:t>200</a:t>
            </a:r>
            <a:r>
              <a:rPr lang="en-GB" sz="2700" dirty="0">
                <a:solidFill>
                  <a:srgbClr val="385723"/>
                </a:solidFill>
              </a:rPr>
              <a:t>8</a:t>
            </a:r>
            <a:r>
              <a:rPr lang="lv-LV" sz="2700" dirty="0">
                <a:solidFill>
                  <a:srgbClr val="385723"/>
                </a:solidFill>
              </a:rPr>
              <a:t>.g. – 2021.gada janvāris*</a:t>
            </a:r>
            <a:br>
              <a:rPr lang="lv-LV" sz="3600" dirty="0">
                <a:solidFill>
                  <a:srgbClr val="385723"/>
                </a:solidFill>
              </a:rPr>
            </a:br>
            <a:br>
              <a:rPr lang="lv-LV" dirty="0">
                <a:solidFill>
                  <a:srgbClr val="385723"/>
                </a:solidFill>
              </a:rPr>
            </a:br>
            <a:endParaRPr lang="lv-LV" dirty="0">
              <a:solidFill>
                <a:srgbClr val="385723"/>
              </a:solidFill>
            </a:endParaRPr>
          </a:p>
        </p:txBody>
      </p:sp>
      <p:pic>
        <p:nvPicPr>
          <p:cNvPr id="6" name="Picture 2">
            <a:extLst>
              <a:ext uri="{FF2B5EF4-FFF2-40B4-BE49-F238E27FC236}">
                <a16:creationId xmlns:a16="http://schemas.microsoft.com/office/drawing/2014/main" id="{0757065A-A513-4EB7-ABEF-737F935EFCFE}"/>
              </a:ext>
            </a:extLst>
          </p:cNvPr>
          <p:cNvPicPr>
            <a:picLocks noChangeAspect="1"/>
          </p:cNvPicPr>
          <p:nvPr/>
        </p:nvPicPr>
        <p:blipFill rotWithShape="1">
          <a:blip r:embed="rId4" cstate="print"/>
          <a:srcRect l="11634" r="13286" b="14969"/>
          <a:stretch/>
        </p:blipFill>
        <p:spPr bwMode="auto">
          <a:xfrm>
            <a:off x="553708" y="5592"/>
            <a:ext cx="1321822" cy="1664393"/>
          </a:xfrm>
          <a:prstGeom prst="rect">
            <a:avLst/>
          </a:prstGeom>
          <a:noFill/>
          <a:ln w="9525">
            <a:noFill/>
            <a:miter lim="800000"/>
            <a:headEnd/>
            <a:tailEnd/>
          </a:ln>
        </p:spPr>
      </p:pic>
      <p:sp>
        <p:nvSpPr>
          <p:cNvPr id="19" name="Rectangle 18">
            <a:extLst>
              <a:ext uri="{FF2B5EF4-FFF2-40B4-BE49-F238E27FC236}">
                <a16:creationId xmlns:a16="http://schemas.microsoft.com/office/drawing/2014/main" id="{76BFCDE0-B088-4A34-A525-DB3E8951DBB8}"/>
              </a:ext>
            </a:extLst>
          </p:cNvPr>
          <p:cNvSpPr/>
          <p:nvPr/>
        </p:nvSpPr>
        <p:spPr>
          <a:xfrm>
            <a:off x="5610201" y="3330558"/>
            <a:ext cx="816249" cy="307777"/>
          </a:xfrm>
          <a:prstGeom prst="rect">
            <a:avLst/>
          </a:prstGeom>
        </p:spPr>
        <p:txBody>
          <a:bodyPr wrap="none">
            <a:spAutoFit/>
          </a:bodyPr>
          <a:lstStyle/>
          <a:p>
            <a:pPr algn="r" fontAlgn="b"/>
            <a:r>
              <a:rPr lang="lv-LV" sz="1400" dirty="0">
                <a:latin typeface="Verdana" panose="020B0604030504040204" pitchFamily="34" charset="0"/>
                <a:ea typeface="Verdana" panose="020B0604030504040204" pitchFamily="34" charset="0"/>
                <a:cs typeface="Times New Roman" panose="02020603050405020304" pitchFamily="18" charset="0"/>
              </a:rPr>
              <a:t>78</a:t>
            </a:r>
            <a:r>
              <a:rPr lang="en-GB" sz="1400" dirty="0">
                <a:latin typeface="Verdana" panose="020B0604030504040204" pitchFamily="34" charset="0"/>
                <a:ea typeface="Verdana" panose="020B0604030504040204" pitchFamily="34" charset="0"/>
                <a:cs typeface="Times New Roman" panose="02020603050405020304" pitchFamily="18" charset="0"/>
              </a:rPr>
              <a:t> </a:t>
            </a:r>
            <a:r>
              <a:rPr lang="lv-LV" sz="1400" dirty="0">
                <a:latin typeface="Verdana" panose="020B0604030504040204" pitchFamily="34" charset="0"/>
                <a:ea typeface="Verdana" panose="020B0604030504040204" pitchFamily="34" charset="0"/>
                <a:cs typeface="Times New Roman" panose="02020603050405020304" pitchFamily="18" charset="0"/>
              </a:rPr>
              <a:t>357</a:t>
            </a:r>
            <a:endParaRPr lang="lv-LV" sz="1400" b="1" dirty="0">
              <a:solidFill>
                <a:srgbClr val="000000"/>
              </a:solidFill>
              <a:latin typeface="Verdana" panose="020B0604030504040204" pitchFamily="34" charset="0"/>
              <a:ea typeface="Verdana" panose="020B0604030504040204" pitchFamily="34" charset="0"/>
              <a:cs typeface="Times New Roman" panose="02020603050405020304" pitchFamily="18" charset="0"/>
            </a:endParaRPr>
          </a:p>
        </p:txBody>
      </p:sp>
      <p:sp>
        <p:nvSpPr>
          <p:cNvPr id="20" name="Rectangle 19">
            <a:extLst>
              <a:ext uri="{FF2B5EF4-FFF2-40B4-BE49-F238E27FC236}">
                <a16:creationId xmlns:a16="http://schemas.microsoft.com/office/drawing/2014/main" id="{726A060F-0232-4993-8766-D6C3963FF95C}"/>
              </a:ext>
            </a:extLst>
          </p:cNvPr>
          <p:cNvSpPr/>
          <p:nvPr/>
        </p:nvSpPr>
        <p:spPr>
          <a:xfrm>
            <a:off x="5821359" y="3651556"/>
            <a:ext cx="816249" cy="307777"/>
          </a:xfrm>
          <a:prstGeom prst="rect">
            <a:avLst/>
          </a:prstGeom>
        </p:spPr>
        <p:txBody>
          <a:bodyPr wrap="none">
            <a:spAutoFit/>
          </a:bodyPr>
          <a:lstStyle/>
          <a:p>
            <a:pPr algn="r" fontAlgn="b"/>
            <a:r>
              <a:rPr lang="lv-LV" sz="1400" dirty="0">
                <a:latin typeface="Verdana" panose="020B0604030504040204" pitchFamily="34" charset="0"/>
                <a:ea typeface="Verdana" panose="020B0604030504040204" pitchFamily="34" charset="0"/>
                <a:cs typeface="Times New Roman" panose="02020603050405020304" pitchFamily="18" charset="0"/>
              </a:rPr>
              <a:t>81</a:t>
            </a:r>
            <a:r>
              <a:rPr lang="en-GB" sz="1400" dirty="0">
                <a:latin typeface="Verdana" panose="020B0604030504040204" pitchFamily="34" charset="0"/>
                <a:ea typeface="Verdana" panose="020B0604030504040204" pitchFamily="34" charset="0"/>
                <a:cs typeface="Times New Roman" panose="02020603050405020304" pitchFamily="18" charset="0"/>
              </a:rPr>
              <a:t> </a:t>
            </a:r>
            <a:r>
              <a:rPr lang="lv-LV" sz="1400" dirty="0">
                <a:latin typeface="Verdana" panose="020B0604030504040204" pitchFamily="34" charset="0"/>
                <a:ea typeface="Verdana" panose="020B0604030504040204" pitchFamily="34" charset="0"/>
                <a:cs typeface="Times New Roman" panose="02020603050405020304" pitchFamily="18" charset="0"/>
              </a:rPr>
              <a:t>780</a:t>
            </a:r>
            <a:endParaRPr lang="lv-LV" sz="1400" b="1" dirty="0">
              <a:solidFill>
                <a:srgbClr val="000000"/>
              </a:solidFill>
              <a:latin typeface="Verdana" panose="020B0604030504040204" pitchFamily="34" charset="0"/>
              <a:ea typeface="Verdana" panose="020B0604030504040204" pitchFamily="34" charset="0"/>
              <a:cs typeface="Times New Roman" panose="02020603050405020304" pitchFamily="18" charset="0"/>
            </a:endParaRPr>
          </a:p>
        </p:txBody>
      </p:sp>
      <p:sp>
        <p:nvSpPr>
          <p:cNvPr id="22" name="Rectangle 21">
            <a:extLst>
              <a:ext uri="{FF2B5EF4-FFF2-40B4-BE49-F238E27FC236}">
                <a16:creationId xmlns:a16="http://schemas.microsoft.com/office/drawing/2014/main" id="{16F486CA-9AB8-4CA6-AF3C-BF392EB28544}"/>
              </a:ext>
            </a:extLst>
          </p:cNvPr>
          <p:cNvSpPr/>
          <p:nvPr/>
        </p:nvSpPr>
        <p:spPr>
          <a:xfrm>
            <a:off x="5869039" y="3975890"/>
            <a:ext cx="816249" cy="307777"/>
          </a:xfrm>
          <a:prstGeom prst="rect">
            <a:avLst/>
          </a:prstGeom>
        </p:spPr>
        <p:txBody>
          <a:bodyPr wrap="none">
            <a:spAutoFit/>
          </a:bodyPr>
          <a:lstStyle/>
          <a:p>
            <a:pPr algn="r" fontAlgn="b"/>
            <a:r>
              <a:rPr lang="lv-LV" sz="1400" dirty="0">
                <a:latin typeface="Verdana" panose="020B0604030504040204" pitchFamily="34" charset="0"/>
                <a:ea typeface="Verdana" panose="020B0604030504040204" pitchFamily="34" charset="0"/>
                <a:cs typeface="Times New Roman" panose="02020603050405020304" pitchFamily="18" charset="0"/>
              </a:rPr>
              <a:t>82</a:t>
            </a:r>
            <a:r>
              <a:rPr lang="en-GB" sz="1400" dirty="0">
                <a:latin typeface="Verdana" panose="020B0604030504040204" pitchFamily="34" charset="0"/>
                <a:ea typeface="Verdana" panose="020B0604030504040204" pitchFamily="34" charset="0"/>
                <a:cs typeface="Times New Roman" panose="02020603050405020304" pitchFamily="18" charset="0"/>
              </a:rPr>
              <a:t> </a:t>
            </a:r>
            <a:r>
              <a:rPr lang="lv-LV" sz="1400" dirty="0">
                <a:latin typeface="Verdana" panose="020B0604030504040204" pitchFamily="34" charset="0"/>
                <a:ea typeface="Verdana" panose="020B0604030504040204" pitchFamily="34" charset="0"/>
                <a:cs typeface="Times New Roman" panose="02020603050405020304" pitchFamily="18" charset="0"/>
              </a:rPr>
              <a:t>027</a:t>
            </a:r>
            <a:endParaRPr lang="lv-LV" sz="1400" b="1" dirty="0">
              <a:solidFill>
                <a:srgbClr val="000000"/>
              </a:solidFill>
              <a:latin typeface="Verdana" panose="020B0604030504040204" pitchFamily="34" charset="0"/>
              <a:ea typeface="Verdana" panose="020B0604030504040204" pitchFamily="34" charset="0"/>
              <a:cs typeface="Times New Roman" panose="02020603050405020304" pitchFamily="18" charset="0"/>
            </a:endParaRPr>
          </a:p>
        </p:txBody>
      </p:sp>
      <p:sp>
        <p:nvSpPr>
          <p:cNvPr id="23" name="Rectangle 22">
            <a:extLst>
              <a:ext uri="{FF2B5EF4-FFF2-40B4-BE49-F238E27FC236}">
                <a16:creationId xmlns:a16="http://schemas.microsoft.com/office/drawing/2014/main" id="{A2903DAB-01DC-4BD1-9F34-5C306C42031F}"/>
              </a:ext>
            </a:extLst>
          </p:cNvPr>
          <p:cNvSpPr/>
          <p:nvPr/>
        </p:nvSpPr>
        <p:spPr>
          <a:xfrm>
            <a:off x="6277164" y="4303266"/>
            <a:ext cx="816249" cy="307777"/>
          </a:xfrm>
          <a:prstGeom prst="rect">
            <a:avLst/>
          </a:prstGeom>
        </p:spPr>
        <p:txBody>
          <a:bodyPr wrap="none">
            <a:spAutoFit/>
          </a:bodyPr>
          <a:lstStyle/>
          <a:p>
            <a:pPr algn="r" fontAlgn="b"/>
            <a:r>
              <a:rPr lang="lv-LV" sz="1400" dirty="0">
                <a:latin typeface="Verdana" panose="020B0604030504040204" pitchFamily="34" charset="0"/>
                <a:ea typeface="Verdana" panose="020B0604030504040204" pitchFamily="34" charset="0"/>
                <a:cs typeface="Times New Roman" panose="02020603050405020304" pitchFamily="18" charset="0"/>
              </a:rPr>
              <a:t>93</a:t>
            </a:r>
            <a:r>
              <a:rPr lang="en-GB" sz="1400" dirty="0">
                <a:latin typeface="Verdana" panose="020B0604030504040204" pitchFamily="34" charset="0"/>
                <a:ea typeface="Verdana" panose="020B0604030504040204" pitchFamily="34" charset="0"/>
                <a:cs typeface="Times New Roman" panose="02020603050405020304" pitchFamily="18" charset="0"/>
              </a:rPr>
              <a:t> </a:t>
            </a:r>
            <a:r>
              <a:rPr lang="lv-LV" sz="1400" dirty="0">
                <a:latin typeface="Verdana" panose="020B0604030504040204" pitchFamily="34" charset="0"/>
                <a:ea typeface="Verdana" panose="020B0604030504040204" pitchFamily="34" charset="0"/>
                <a:cs typeface="Times New Roman" panose="02020603050405020304" pitchFamily="18" charset="0"/>
              </a:rPr>
              <a:t>321</a:t>
            </a:r>
            <a:endParaRPr lang="lv-LV" sz="1400" b="1" dirty="0">
              <a:solidFill>
                <a:srgbClr val="000000"/>
              </a:solidFill>
              <a:latin typeface="Verdana" panose="020B0604030504040204" pitchFamily="34" charset="0"/>
              <a:ea typeface="Verdana" panose="020B0604030504040204" pitchFamily="34" charset="0"/>
              <a:cs typeface="Times New Roman" panose="02020603050405020304" pitchFamily="18" charset="0"/>
            </a:endParaRPr>
          </a:p>
        </p:txBody>
      </p:sp>
      <p:sp>
        <p:nvSpPr>
          <p:cNvPr id="24" name="Rectangle 23">
            <a:extLst>
              <a:ext uri="{FF2B5EF4-FFF2-40B4-BE49-F238E27FC236}">
                <a16:creationId xmlns:a16="http://schemas.microsoft.com/office/drawing/2014/main" id="{9BC35728-8AC0-4E7C-83C0-93C222B760BA}"/>
              </a:ext>
            </a:extLst>
          </p:cNvPr>
          <p:cNvSpPr/>
          <p:nvPr/>
        </p:nvSpPr>
        <p:spPr>
          <a:xfrm>
            <a:off x="6797963" y="4632493"/>
            <a:ext cx="930063" cy="307777"/>
          </a:xfrm>
          <a:prstGeom prst="rect">
            <a:avLst/>
          </a:prstGeom>
        </p:spPr>
        <p:txBody>
          <a:bodyPr wrap="none">
            <a:spAutoFit/>
          </a:bodyPr>
          <a:lstStyle/>
          <a:p>
            <a:pPr algn="r" fontAlgn="b"/>
            <a:r>
              <a:rPr lang="lv-LV" sz="1400" dirty="0">
                <a:latin typeface="Verdana" panose="020B0604030504040204" pitchFamily="34" charset="0"/>
                <a:ea typeface="Verdana" panose="020B0604030504040204" pitchFamily="34" charset="0"/>
                <a:cs typeface="Times New Roman" panose="02020603050405020304" pitchFamily="18" charset="0"/>
              </a:rPr>
              <a:t>104</a:t>
            </a:r>
            <a:r>
              <a:rPr lang="en-GB" sz="1400" dirty="0">
                <a:latin typeface="Verdana" panose="020B0604030504040204" pitchFamily="34" charset="0"/>
                <a:ea typeface="Verdana" panose="020B0604030504040204" pitchFamily="34" charset="0"/>
                <a:cs typeface="Times New Roman" panose="02020603050405020304" pitchFamily="18" charset="0"/>
              </a:rPr>
              <a:t> </a:t>
            </a:r>
            <a:r>
              <a:rPr lang="lv-LV" sz="1400" dirty="0">
                <a:latin typeface="Verdana" panose="020B0604030504040204" pitchFamily="34" charset="0"/>
                <a:ea typeface="Verdana" panose="020B0604030504040204" pitchFamily="34" charset="0"/>
                <a:cs typeface="Times New Roman" panose="02020603050405020304" pitchFamily="18" charset="0"/>
              </a:rPr>
              <a:t>052</a:t>
            </a:r>
            <a:endParaRPr lang="lv-LV" sz="1400" b="1" dirty="0">
              <a:solidFill>
                <a:srgbClr val="000000"/>
              </a:solidFill>
              <a:latin typeface="Verdana" panose="020B0604030504040204" pitchFamily="34" charset="0"/>
              <a:ea typeface="Verdana" panose="020B0604030504040204" pitchFamily="34" charset="0"/>
              <a:cs typeface="Times New Roman" panose="02020603050405020304" pitchFamily="18" charset="0"/>
            </a:endParaRPr>
          </a:p>
        </p:txBody>
      </p:sp>
      <p:sp>
        <p:nvSpPr>
          <p:cNvPr id="25" name="Rectangle 24">
            <a:extLst>
              <a:ext uri="{FF2B5EF4-FFF2-40B4-BE49-F238E27FC236}">
                <a16:creationId xmlns:a16="http://schemas.microsoft.com/office/drawing/2014/main" id="{0BB4DA31-3DDF-411C-8653-035C0D12959B}"/>
              </a:ext>
            </a:extLst>
          </p:cNvPr>
          <p:cNvSpPr/>
          <p:nvPr/>
        </p:nvSpPr>
        <p:spPr>
          <a:xfrm>
            <a:off x="7947674" y="4970981"/>
            <a:ext cx="930063" cy="307777"/>
          </a:xfrm>
          <a:prstGeom prst="rect">
            <a:avLst/>
          </a:prstGeom>
        </p:spPr>
        <p:txBody>
          <a:bodyPr wrap="none">
            <a:spAutoFit/>
          </a:bodyPr>
          <a:lstStyle/>
          <a:p>
            <a:pPr algn="r" fontAlgn="b"/>
            <a:r>
              <a:rPr lang="lv-LV" sz="1400" dirty="0">
                <a:latin typeface="Verdana" panose="020B0604030504040204" pitchFamily="34" charset="0"/>
                <a:ea typeface="Verdana" panose="020B0604030504040204" pitchFamily="34" charset="0"/>
                <a:cs typeface="Times New Roman" panose="02020603050405020304" pitchFamily="18" charset="0"/>
              </a:rPr>
              <a:t>130</a:t>
            </a:r>
            <a:r>
              <a:rPr lang="en-GB" sz="1400" dirty="0">
                <a:latin typeface="Verdana" panose="020B0604030504040204" pitchFamily="34" charset="0"/>
                <a:ea typeface="Verdana" panose="020B0604030504040204" pitchFamily="34" charset="0"/>
                <a:cs typeface="Times New Roman" panose="02020603050405020304" pitchFamily="18" charset="0"/>
              </a:rPr>
              <a:t> </a:t>
            </a:r>
            <a:r>
              <a:rPr lang="lv-LV" sz="1400" dirty="0">
                <a:latin typeface="Verdana" panose="020B0604030504040204" pitchFamily="34" charset="0"/>
                <a:ea typeface="Verdana" panose="020B0604030504040204" pitchFamily="34" charset="0"/>
                <a:cs typeface="Times New Roman" panose="02020603050405020304" pitchFamily="18" charset="0"/>
              </a:rPr>
              <a:t>296</a:t>
            </a:r>
            <a:endParaRPr lang="lv-LV" sz="1400" b="1" dirty="0">
              <a:solidFill>
                <a:srgbClr val="000000"/>
              </a:solidFill>
              <a:latin typeface="Verdana" panose="020B0604030504040204" pitchFamily="34" charset="0"/>
              <a:ea typeface="Verdana" panose="020B0604030504040204" pitchFamily="34" charset="0"/>
              <a:cs typeface="Times New Roman" panose="02020603050405020304" pitchFamily="18" charset="0"/>
            </a:endParaRPr>
          </a:p>
        </p:txBody>
      </p:sp>
      <p:sp>
        <p:nvSpPr>
          <p:cNvPr id="26" name="Rectangle 25">
            <a:extLst>
              <a:ext uri="{FF2B5EF4-FFF2-40B4-BE49-F238E27FC236}">
                <a16:creationId xmlns:a16="http://schemas.microsoft.com/office/drawing/2014/main" id="{0D58CA25-18A2-4013-B73D-061289A0717C}"/>
              </a:ext>
            </a:extLst>
          </p:cNvPr>
          <p:cNvSpPr/>
          <p:nvPr/>
        </p:nvSpPr>
        <p:spPr>
          <a:xfrm>
            <a:off x="9524649" y="5278758"/>
            <a:ext cx="930063" cy="307777"/>
          </a:xfrm>
          <a:prstGeom prst="rect">
            <a:avLst/>
          </a:prstGeom>
        </p:spPr>
        <p:txBody>
          <a:bodyPr wrap="none">
            <a:spAutoFit/>
          </a:bodyPr>
          <a:lstStyle/>
          <a:p>
            <a:pPr algn="r" fontAlgn="b"/>
            <a:r>
              <a:rPr lang="lv-LV" sz="1400" dirty="0">
                <a:latin typeface="Verdana" panose="020B0604030504040204" pitchFamily="34" charset="0"/>
                <a:ea typeface="Verdana" panose="020B0604030504040204" pitchFamily="34" charset="0"/>
                <a:cs typeface="Times New Roman" panose="02020603050405020304" pitchFamily="18" charset="0"/>
              </a:rPr>
              <a:t>162</a:t>
            </a:r>
            <a:r>
              <a:rPr lang="en-GB" sz="1400" dirty="0">
                <a:latin typeface="Verdana" panose="020B0604030504040204" pitchFamily="34" charset="0"/>
                <a:ea typeface="Verdana" panose="020B0604030504040204" pitchFamily="34" charset="0"/>
                <a:cs typeface="Times New Roman" panose="02020603050405020304" pitchFamily="18" charset="0"/>
              </a:rPr>
              <a:t> </a:t>
            </a:r>
            <a:r>
              <a:rPr lang="lv-LV" sz="1400" dirty="0">
                <a:latin typeface="Verdana" panose="020B0604030504040204" pitchFamily="34" charset="0"/>
                <a:ea typeface="Verdana" panose="020B0604030504040204" pitchFamily="34" charset="0"/>
                <a:cs typeface="Times New Roman" panose="02020603050405020304" pitchFamily="18" charset="0"/>
              </a:rPr>
              <a:t>463</a:t>
            </a:r>
            <a:endParaRPr lang="lv-LV" sz="1400" b="1" dirty="0">
              <a:solidFill>
                <a:srgbClr val="000000"/>
              </a:solidFill>
              <a:latin typeface="Verdana" panose="020B0604030504040204" pitchFamily="34" charset="0"/>
              <a:ea typeface="Verdana" panose="020B0604030504040204" pitchFamily="34" charset="0"/>
              <a:cs typeface="Times New Roman" panose="02020603050405020304" pitchFamily="18" charset="0"/>
            </a:endParaRPr>
          </a:p>
        </p:txBody>
      </p:sp>
      <p:sp>
        <p:nvSpPr>
          <p:cNvPr id="27" name="Rectangle 26">
            <a:extLst>
              <a:ext uri="{FF2B5EF4-FFF2-40B4-BE49-F238E27FC236}">
                <a16:creationId xmlns:a16="http://schemas.microsoft.com/office/drawing/2014/main" id="{82DC858E-7884-4CD1-A50A-058DB277BC18}"/>
              </a:ext>
            </a:extLst>
          </p:cNvPr>
          <p:cNvSpPr/>
          <p:nvPr/>
        </p:nvSpPr>
        <p:spPr>
          <a:xfrm>
            <a:off x="10231024" y="5633128"/>
            <a:ext cx="930063" cy="307777"/>
          </a:xfrm>
          <a:prstGeom prst="rect">
            <a:avLst/>
          </a:prstGeom>
          <a:solidFill>
            <a:schemeClr val="accent2">
              <a:lumMod val="20000"/>
              <a:lumOff val="80000"/>
            </a:schemeClr>
          </a:solidFill>
          <a:ln w="19050">
            <a:solidFill>
              <a:srgbClr val="FF0000"/>
            </a:solidFill>
          </a:ln>
        </p:spPr>
        <p:txBody>
          <a:bodyPr wrap="none">
            <a:spAutoFit/>
          </a:bodyPr>
          <a:lstStyle/>
          <a:p>
            <a:pPr algn="r" fontAlgn="b"/>
            <a:r>
              <a:rPr lang="lv-LV" sz="1400" dirty="0">
                <a:latin typeface="Verdana" panose="020B0604030504040204" pitchFamily="34" charset="0"/>
                <a:ea typeface="Verdana" panose="020B0604030504040204" pitchFamily="34" charset="0"/>
                <a:cs typeface="Times New Roman" panose="02020603050405020304" pitchFamily="18" charset="0"/>
              </a:rPr>
              <a:t>179 235</a:t>
            </a:r>
            <a:endParaRPr lang="lv-LV" sz="1400" b="1" dirty="0">
              <a:solidFill>
                <a:srgbClr val="000000"/>
              </a:solidFill>
              <a:latin typeface="Verdana" panose="020B0604030504040204" pitchFamily="34" charset="0"/>
              <a:ea typeface="Verdana" panose="020B0604030504040204" pitchFamily="34" charset="0"/>
              <a:cs typeface="Times New Roman" panose="02020603050405020304" pitchFamily="18" charset="0"/>
            </a:endParaRPr>
          </a:p>
        </p:txBody>
      </p:sp>
      <p:sp>
        <p:nvSpPr>
          <p:cNvPr id="29" name="Rectangle 28">
            <a:extLst>
              <a:ext uri="{FF2B5EF4-FFF2-40B4-BE49-F238E27FC236}">
                <a16:creationId xmlns:a16="http://schemas.microsoft.com/office/drawing/2014/main" id="{E617BDE0-A739-45A4-BF4F-6C3EDA60BDB1}"/>
              </a:ext>
            </a:extLst>
          </p:cNvPr>
          <p:cNvSpPr/>
          <p:nvPr/>
        </p:nvSpPr>
        <p:spPr>
          <a:xfrm>
            <a:off x="5374519" y="1669984"/>
            <a:ext cx="816250" cy="307777"/>
          </a:xfrm>
          <a:prstGeom prst="rect">
            <a:avLst/>
          </a:prstGeom>
          <a:noFill/>
          <a:ln w="19050">
            <a:solidFill>
              <a:schemeClr val="bg1">
                <a:lumMod val="50000"/>
              </a:schemeClr>
            </a:solidFill>
          </a:ln>
        </p:spPr>
        <p:txBody>
          <a:bodyPr wrap="none">
            <a:spAutoFit/>
          </a:bodyPr>
          <a:lstStyle/>
          <a:p>
            <a:pPr algn="r" fontAlgn="b"/>
            <a:r>
              <a:rPr lang="lv-LV" sz="1400" dirty="0">
                <a:latin typeface="Verdana" panose="020B0604030504040204" pitchFamily="34" charset="0"/>
                <a:ea typeface="Verdana" panose="020B0604030504040204" pitchFamily="34" charset="0"/>
                <a:cs typeface="Times New Roman" panose="02020603050405020304" pitchFamily="18" charset="0"/>
              </a:rPr>
              <a:t>72 411</a:t>
            </a:r>
            <a:endParaRPr lang="lv-LV" sz="1400" b="1" dirty="0">
              <a:solidFill>
                <a:srgbClr val="000000"/>
              </a:solidFill>
              <a:latin typeface="Verdana" panose="020B0604030504040204" pitchFamily="34" charset="0"/>
              <a:ea typeface="Verdana" panose="020B0604030504040204" pitchFamily="34" charset="0"/>
              <a:cs typeface="Times New Roman" panose="02020603050405020304" pitchFamily="18" charset="0"/>
            </a:endParaRPr>
          </a:p>
        </p:txBody>
      </p:sp>
      <p:sp>
        <p:nvSpPr>
          <p:cNvPr id="21" name="Rectangle 20">
            <a:extLst>
              <a:ext uri="{FF2B5EF4-FFF2-40B4-BE49-F238E27FC236}">
                <a16:creationId xmlns:a16="http://schemas.microsoft.com/office/drawing/2014/main" id="{7B4DAE03-9E2F-468E-92D6-19F14094C36C}"/>
              </a:ext>
            </a:extLst>
          </p:cNvPr>
          <p:cNvSpPr/>
          <p:nvPr/>
        </p:nvSpPr>
        <p:spPr>
          <a:xfrm>
            <a:off x="5267336" y="3009560"/>
            <a:ext cx="816249" cy="307777"/>
          </a:xfrm>
          <a:prstGeom prst="rect">
            <a:avLst/>
          </a:prstGeom>
        </p:spPr>
        <p:txBody>
          <a:bodyPr wrap="none">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r" fontAlgn="b"/>
            <a:r>
              <a:rPr lang="lv-LV" sz="1400" dirty="0">
                <a:latin typeface="Verdana" panose="020B0604030504040204" pitchFamily="34" charset="0"/>
                <a:ea typeface="Verdana" panose="020B0604030504040204" pitchFamily="34" charset="0"/>
                <a:cs typeface="Times New Roman" panose="02020603050405020304" pitchFamily="18" charset="0"/>
              </a:rPr>
              <a:t>63</a:t>
            </a:r>
            <a:r>
              <a:rPr lang="en-GB" sz="1400" dirty="0">
                <a:latin typeface="Verdana" panose="020B0604030504040204" pitchFamily="34" charset="0"/>
                <a:ea typeface="Verdana" panose="020B0604030504040204" pitchFamily="34" charset="0"/>
                <a:cs typeface="Times New Roman" panose="02020603050405020304" pitchFamily="18" charset="0"/>
              </a:rPr>
              <a:t> </a:t>
            </a:r>
            <a:r>
              <a:rPr lang="lv-LV" sz="1400" dirty="0">
                <a:latin typeface="Verdana" panose="020B0604030504040204" pitchFamily="34" charset="0"/>
                <a:ea typeface="Verdana" panose="020B0604030504040204" pitchFamily="34" charset="0"/>
                <a:cs typeface="Times New Roman" panose="02020603050405020304" pitchFamily="18" charset="0"/>
              </a:rPr>
              <a:t>121</a:t>
            </a:r>
            <a:endParaRPr lang="lv-LV" sz="1400" b="1" dirty="0">
              <a:solidFill>
                <a:srgbClr val="000000"/>
              </a:solidFill>
              <a:latin typeface="Verdana" panose="020B0604030504040204" pitchFamily="34" charset="0"/>
              <a:ea typeface="Verdana" panose="020B0604030504040204" pitchFamily="34" charset="0"/>
              <a:cs typeface="Times New Roman" panose="02020603050405020304" pitchFamily="18" charset="0"/>
            </a:endParaRPr>
          </a:p>
        </p:txBody>
      </p:sp>
      <p:sp>
        <p:nvSpPr>
          <p:cNvPr id="30" name="Rectangle 29">
            <a:extLst>
              <a:ext uri="{FF2B5EF4-FFF2-40B4-BE49-F238E27FC236}">
                <a16:creationId xmlns:a16="http://schemas.microsoft.com/office/drawing/2014/main" id="{76D8F638-8C25-49A8-A38A-6BBA88D5CCBF}"/>
              </a:ext>
            </a:extLst>
          </p:cNvPr>
          <p:cNvSpPr/>
          <p:nvPr/>
        </p:nvSpPr>
        <p:spPr>
          <a:xfrm>
            <a:off x="5052790" y="2701783"/>
            <a:ext cx="816249" cy="307777"/>
          </a:xfrm>
          <a:prstGeom prst="rect">
            <a:avLst/>
          </a:prstGeom>
        </p:spPr>
        <p:txBody>
          <a:bodyPr wrap="none">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r" fontAlgn="b"/>
            <a:r>
              <a:rPr lang="lv-LV" sz="1400" dirty="0">
                <a:latin typeface="Verdana" panose="020B0604030504040204" pitchFamily="34" charset="0"/>
                <a:ea typeface="Verdana" panose="020B0604030504040204" pitchFamily="34" charset="0"/>
                <a:cs typeface="Times New Roman" panose="02020603050405020304" pitchFamily="18" charset="0"/>
              </a:rPr>
              <a:t>59</a:t>
            </a:r>
            <a:r>
              <a:rPr lang="en-GB" sz="1400" dirty="0">
                <a:latin typeface="Verdana" panose="020B0604030504040204" pitchFamily="34" charset="0"/>
                <a:ea typeface="Verdana" panose="020B0604030504040204" pitchFamily="34" charset="0"/>
                <a:cs typeface="Times New Roman" panose="02020603050405020304" pitchFamily="18" charset="0"/>
              </a:rPr>
              <a:t> </a:t>
            </a:r>
            <a:r>
              <a:rPr lang="lv-LV" sz="1400" dirty="0">
                <a:latin typeface="Verdana" panose="020B0604030504040204" pitchFamily="34" charset="0"/>
                <a:ea typeface="Verdana" panose="020B0604030504040204" pitchFamily="34" charset="0"/>
                <a:cs typeface="Times New Roman" panose="02020603050405020304" pitchFamily="18" charset="0"/>
              </a:rPr>
              <a:t>588</a:t>
            </a:r>
            <a:endParaRPr lang="lv-LV" sz="1400" b="1" dirty="0">
              <a:solidFill>
                <a:srgbClr val="000000"/>
              </a:solidFill>
              <a:latin typeface="Verdana" panose="020B0604030504040204" pitchFamily="34" charset="0"/>
              <a:ea typeface="Verdana" panose="020B0604030504040204" pitchFamily="34" charset="0"/>
              <a:cs typeface="Times New Roman" panose="02020603050405020304" pitchFamily="18" charset="0"/>
            </a:endParaRPr>
          </a:p>
        </p:txBody>
      </p:sp>
      <p:sp>
        <p:nvSpPr>
          <p:cNvPr id="36" name="Rectangle 35">
            <a:extLst>
              <a:ext uri="{FF2B5EF4-FFF2-40B4-BE49-F238E27FC236}">
                <a16:creationId xmlns:a16="http://schemas.microsoft.com/office/drawing/2014/main" id="{55F7836B-DCBE-480B-AD05-E02833D2C7BF}"/>
              </a:ext>
            </a:extLst>
          </p:cNvPr>
          <p:cNvSpPr/>
          <p:nvPr/>
        </p:nvSpPr>
        <p:spPr>
          <a:xfrm>
            <a:off x="5510352" y="5940905"/>
            <a:ext cx="816249" cy="307777"/>
          </a:xfrm>
          <a:prstGeom prst="rect">
            <a:avLst/>
          </a:prstGeom>
          <a:solidFill>
            <a:schemeClr val="accent6">
              <a:lumMod val="20000"/>
              <a:lumOff val="80000"/>
            </a:schemeClr>
          </a:solidFill>
          <a:ln w="19050">
            <a:solidFill>
              <a:srgbClr val="33CC33"/>
            </a:solidFill>
          </a:ln>
        </p:spPr>
        <p:txBody>
          <a:bodyPr wrap="none">
            <a:spAutoFit/>
          </a:bodyPr>
          <a:lstStyle/>
          <a:p>
            <a:pPr algn="r" fontAlgn="b"/>
            <a:r>
              <a:rPr lang="lv-LV" sz="1400" dirty="0">
                <a:latin typeface="Verdana" panose="020B0604030504040204" pitchFamily="34" charset="0"/>
                <a:ea typeface="Verdana" panose="020B0604030504040204" pitchFamily="34" charset="0"/>
                <a:cs typeface="Times New Roman" panose="02020603050405020304" pitchFamily="18" charset="0"/>
              </a:rPr>
              <a:t>76</a:t>
            </a:r>
            <a:r>
              <a:rPr lang="en-GB" sz="1400" dirty="0">
                <a:latin typeface="Verdana" panose="020B0604030504040204" pitchFamily="34" charset="0"/>
                <a:ea typeface="Verdana" panose="020B0604030504040204" pitchFamily="34" charset="0"/>
                <a:cs typeface="Times New Roman" panose="02020603050405020304" pitchFamily="18" charset="0"/>
              </a:rPr>
              <a:t> </a:t>
            </a:r>
            <a:r>
              <a:rPr lang="lv-LV" sz="1400" dirty="0">
                <a:latin typeface="Verdana" panose="020B0604030504040204" pitchFamily="34" charset="0"/>
                <a:ea typeface="Verdana" panose="020B0604030504040204" pitchFamily="34" charset="0"/>
                <a:cs typeface="Times New Roman" panose="02020603050405020304" pitchFamily="18" charset="0"/>
              </a:rPr>
              <a:t>435</a:t>
            </a:r>
            <a:endParaRPr lang="lv-LV" sz="1400" b="1" dirty="0">
              <a:solidFill>
                <a:srgbClr val="000000"/>
              </a:solidFill>
              <a:latin typeface="Verdana" panose="020B0604030504040204" pitchFamily="34" charset="0"/>
              <a:ea typeface="Verdana" panose="020B0604030504040204" pitchFamily="34" charset="0"/>
              <a:cs typeface="Times New Roman" panose="02020603050405020304" pitchFamily="18" charset="0"/>
            </a:endParaRPr>
          </a:p>
        </p:txBody>
      </p:sp>
      <p:sp>
        <p:nvSpPr>
          <p:cNvPr id="37" name="Rectangle 36">
            <a:extLst>
              <a:ext uri="{FF2B5EF4-FFF2-40B4-BE49-F238E27FC236}">
                <a16:creationId xmlns:a16="http://schemas.microsoft.com/office/drawing/2014/main" id="{B6D662DC-FB73-4636-8607-080264B692BD}"/>
              </a:ext>
            </a:extLst>
          </p:cNvPr>
          <p:cNvSpPr/>
          <p:nvPr/>
        </p:nvSpPr>
        <p:spPr>
          <a:xfrm>
            <a:off x="4846433" y="2376299"/>
            <a:ext cx="816250" cy="307777"/>
          </a:xfrm>
          <a:prstGeom prst="rect">
            <a:avLst/>
          </a:prstGeom>
        </p:spPr>
        <p:txBody>
          <a:bodyPr wrap="none">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r" fontAlgn="b"/>
            <a:r>
              <a:rPr lang="lv-LV" sz="1400" dirty="0">
                <a:latin typeface="Verdana" panose="020B0604030504040204" pitchFamily="34" charset="0"/>
                <a:ea typeface="Verdana" panose="020B0604030504040204" pitchFamily="34" charset="0"/>
                <a:cs typeface="Times New Roman" panose="02020603050405020304" pitchFamily="18" charset="0"/>
              </a:rPr>
              <a:t>57</a:t>
            </a:r>
            <a:r>
              <a:rPr lang="en-GB" sz="1400" dirty="0">
                <a:latin typeface="Verdana" panose="020B0604030504040204" pitchFamily="34" charset="0"/>
                <a:ea typeface="Verdana" panose="020B0604030504040204" pitchFamily="34" charset="0"/>
                <a:cs typeface="Times New Roman" panose="02020603050405020304" pitchFamily="18" charset="0"/>
              </a:rPr>
              <a:t> </a:t>
            </a:r>
            <a:r>
              <a:rPr lang="lv-LV" sz="1400" dirty="0">
                <a:latin typeface="Verdana" panose="020B0604030504040204" pitchFamily="34" charset="0"/>
                <a:ea typeface="Verdana" panose="020B0604030504040204" pitchFamily="34" charset="0"/>
                <a:cs typeface="Times New Roman" panose="02020603050405020304" pitchFamily="18" charset="0"/>
              </a:rPr>
              <a:t>808</a:t>
            </a:r>
            <a:endParaRPr lang="lv-LV" sz="1400" b="1" dirty="0">
              <a:solidFill>
                <a:srgbClr val="000000"/>
              </a:solidFill>
              <a:latin typeface="Verdana" panose="020B0604030504040204" pitchFamily="34" charset="0"/>
              <a:ea typeface="Verdana" panose="020B0604030504040204" pitchFamily="34" charset="0"/>
              <a:cs typeface="Times New Roman" panose="02020603050405020304" pitchFamily="18" charset="0"/>
            </a:endParaRPr>
          </a:p>
        </p:txBody>
      </p:sp>
      <p:sp>
        <p:nvSpPr>
          <p:cNvPr id="39" name="Rectangle 38">
            <a:extLst>
              <a:ext uri="{FF2B5EF4-FFF2-40B4-BE49-F238E27FC236}">
                <a16:creationId xmlns:a16="http://schemas.microsoft.com/office/drawing/2014/main" id="{6765FB76-EC05-4249-8534-031014426C91}"/>
              </a:ext>
            </a:extLst>
          </p:cNvPr>
          <p:cNvSpPr/>
          <p:nvPr/>
        </p:nvSpPr>
        <p:spPr>
          <a:xfrm>
            <a:off x="5202075" y="2027053"/>
            <a:ext cx="816250" cy="307777"/>
          </a:xfrm>
          <a:prstGeom prst="rect">
            <a:avLst/>
          </a:prstGeom>
          <a:solidFill>
            <a:schemeClr val="accent6">
              <a:lumMod val="20000"/>
              <a:lumOff val="80000"/>
            </a:schemeClr>
          </a:solidFill>
          <a:ln w="19050">
            <a:solidFill>
              <a:srgbClr val="33CC33"/>
            </a:solidFill>
          </a:ln>
        </p:spPr>
        <p:txBody>
          <a:bodyPr wrap="none">
            <a:spAutoFit/>
          </a:bodyPr>
          <a:lstStyle/>
          <a:p>
            <a:pPr algn="r" fontAlgn="b"/>
            <a:r>
              <a:rPr lang="lv-LV" sz="1400" dirty="0">
                <a:latin typeface="Verdana" panose="020B0604030504040204" pitchFamily="34" charset="0"/>
                <a:ea typeface="Verdana" panose="020B0604030504040204" pitchFamily="34" charset="0"/>
                <a:cs typeface="Times New Roman" panose="02020603050405020304" pitchFamily="18" charset="0"/>
              </a:rPr>
              <a:t>69</a:t>
            </a:r>
            <a:r>
              <a:rPr lang="en-GB" sz="1400" dirty="0">
                <a:latin typeface="Verdana" panose="020B0604030504040204" pitchFamily="34" charset="0"/>
                <a:ea typeface="Verdana" panose="020B0604030504040204" pitchFamily="34" charset="0"/>
                <a:cs typeface="Times New Roman" panose="02020603050405020304" pitchFamily="18" charset="0"/>
              </a:rPr>
              <a:t> </a:t>
            </a:r>
            <a:r>
              <a:rPr lang="lv-LV" sz="1400" dirty="0">
                <a:latin typeface="Verdana" panose="020B0604030504040204" pitchFamily="34" charset="0"/>
                <a:ea typeface="Verdana" panose="020B0604030504040204" pitchFamily="34" charset="0"/>
                <a:cs typeface="Times New Roman" panose="02020603050405020304" pitchFamily="18" charset="0"/>
              </a:rPr>
              <a:t>605</a:t>
            </a:r>
            <a:endParaRPr lang="lv-LV" sz="1400" b="1" dirty="0">
              <a:solidFill>
                <a:srgbClr val="000000"/>
              </a:solidFill>
              <a:latin typeface="Verdana" panose="020B0604030504040204" pitchFamily="34" charset="0"/>
              <a:ea typeface="Verdana" panose="020B0604030504040204" pitchFamily="34" charset="0"/>
              <a:cs typeface="Times New Roman" panose="02020603050405020304" pitchFamily="18" charset="0"/>
            </a:endParaRPr>
          </a:p>
        </p:txBody>
      </p:sp>
      <p:sp>
        <p:nvSpPr>
          <p:cNvPr id="41" name="Rectangle 40">
            <a:extLst>
              <a:ext uri="{FF2B5EF4-FFF2-40B4-BE49-F238E27FC236}">
                <a16:creationId xmlns:a16="http://schemas.microsoft.com/office/drawing/2014/main" id="{9863016A-D3F7-4473-909C-9DF85CF8FD0C}"/>
              </a:ext>
            </a:extLst>
          </p:cNvPr>
          <p:cNvSpPr/>
          <p:nvPr/>
        </p:nvSpPr>
        <p:spPr>
          <a:xfrm>
            <a:off x="2245208" y="1637657"/>
            <a:ext cx="596846" cy="340104"/>
          </a:xfrm>
          <a:prstGeom prst="rect">
            <a:avLst/>
          </a:prstGeom>
          <a:noFill/>
          <a:ln w="28575">
            <a:solidFill>
              <a:srgbClr val="578DB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a:p>
        </p:txBody>
      </p:sp>
      <p:sp>
        <p:nvSpPr>
          <p:cNvPr id="42" name="Rectangle 41">
            <a:extLst>
              <a:ext uri="{FF2B5EF4-FFF2-40B4-BE49-F238E27FC236}">
                <a16:creationId xmlns:a16="http://schemas.microsoft.com/office/drawing/2014/main" id="{DD1F9915-2AB5-438F-8E3F-DE28CBF1D210}"/>
              </a:ext>
            </a:extLst>
          </p:cNvPr>
          <p:cNvSpPr/>
          <p:nvPr/>
        </p:nvSpPr>
        <p:spPr>
          <a:xfrm>
            <a:off x="2245208" y="2027053"/>
            <a:ext cx="596846" cy="307777"/>
          </a:xfrm>
          <a:prstGeom prst="rect">
            <a:avLst/>
          </a:prstGeom>
          <a:noFill/>
          <a:ln w="28575">
            <a:solidFill>
              <a:srgbClr val="578DB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a:p>
        </p:txBody>
      </p:sp>
      <p:sp>
        <p:nvSpPr>
          <p:cNvPr id="43" name="Rectangle 42">
            <a:extLst>
              <a:ext uri="{FF2B5EF4-FFF2-40B4-BE49-F238E27FC236}">
                <a16:creationId xmlns:a16="http://schemas.microsoft.com/office/drawing/2014/main" id="{FAC1F501-F3DA-4984-9AC4-F0C94FB3E853}"/>
              </a:ext>
            </a:extLst>
          </p:cNvPr>
          <p:cNvSpPr/>
          <p:nvPr/>
        </p:nvSpPr>
        <p:spPr>
          <a:xfrm>
            <a:off x="2245208" y="5955875"/>
            <a:ext cx="718906" cy="307778"/>
          </a:xfrm>
          <a:prstGeom prst="rect">
            <a:avLst/>
          </a:prstGeom>
          <a:noFill/>
          <a:ln w="28575">
            <a:solidFill>
              <a:srgbClr val="578DB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a:p>
        </p:txBody>
      </p:sp>
      <p:sp>
        <p:nvSpPr>
          <p:cNvPr id="44" name="Rectangle 43">
            <a:extLst>
              <a:ext uri="{FF2B5EF4-FFF2-40B4-BE49-F238E27FC236}">
                <a16:creationId xmlns:a16="http://schemas.microsoft.com/office/drawing/2014/main" id="{FB0B7E16-677A-467F-AC88-1E851DFFC106}"/>
              </a:ext>
            </a:extLst>
          </p:cNvPr>
          <p:cNvSpPr/>
          <p:nvPr/>
        </p:nvSpPr>
        <p:spPr>
          <a:xfrm>
            <a:off x="3250224" y="5633127"/>
            <a:ext cx="718906" cy="307778"/>
          </a:xfrm>
          <a:prstGeom prst="rect">
            <a:avLst/>
          </a:prstGeom>
          <a:noFill/>
          <a:ln w="28575">
            <a:solidFill>
              <a:srgbClr val="578DB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a:p>
        </p:txBody>
      </p:sp>
      <p:sp>
        <p:nvSpPr>
          <p:cNvPr id="45" name="Rectangle 44">
            <a:extLst>
              <a:ext uri="{FF2B5EF4-FFF2-40B4-BE49-F238E27FC236}">
                <a16:creationId xmlns:a16="http://schemas.microsoft.com/office/drawing/2014/main" id="{654CE6B1-D95F-43F7-8E82-D34A5B5B5BC8}"/>
              </a:ext>
            </a:extLst>
          </p:cNvPr>
          <p:cNvSpPr/>
          <p:nvPr/>
        </p:nvSpPr>
        <p:spPr>
          <a:xfrm>
            <a:off x="1875530" y="6494891"/>
            <a:ext cx="1321821" cy="307778"/>
          </a:xfrm>
          <a:prstGeom prst="rect">
            <a:avLst/>
          </a:prstGeom>
          <a:noFill/>
          <a:ln w="28575">
            <a:solidFill>
              <a:srgbClr val="578DB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a:p>
        </p:txBody>
      </p:sp>
    </p:spTree>
    <p:extLst>
      <p:ext uri="{BB962C8B-B14F-4D97-AF65-F5344CB8AC3E}">
        <p14:creationId xmlns:p14="http://schemas.microsoft.com/office/powerpoint/2010/main" val="321779564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2">
            <a:extLst>
              <a:ext uri="{FF2B5EF4-FFF2-40B4-BE49-F238E27FC236}">
                <a16:creationId xmlns:a16="http://schemas.microsoft.com/office/drawing/2014/main" id="{263CCF84-0137-4E2E-AB3A-64182D985F32}"/>
              </a:ext>
            </a:extLst>
          </p:cNvPr>
          <p:cNvPicPr>
            <a:picLocks noChangeAspect="1"/>
          </p:cNvPicPr>
          <p:nvPr/>
        </p:nvPicPr>
        <p:blipFill rotWithShape="1">
          <a:blip r:embed="rId3" cstate="print"/>
          <a:srcRect l="11634" r="13286"/>
          <a:stretch/>
        </p:blipFill>
        <p:spPr bwMode="auto">
          <a:xfrm>
            <a:off x="553708" y="-3933"/>
            <a:ext cx="1321822" cy="1957388"/>
          </a:xfrm>
          <a:prstGeom prst="rect">
            <a:avLst/>
          </a:prstGeom>
          <a:noFill/>
          <a:ln w="9525">
            <a:noFill/>
            <a:miter lim="800000"/>
            <a:headEnd/>
            <a:tailEnd/>
          </a:ln>
        </p:spPr>
      </p:pic>
      <p:sp>
        <p:nvSpPr>
          <p:cNvPr id="10" name="Title 1">
            <a:extLst>
              <a:ext uri="{FF2B5EF4-FFF2-40B4-BE49-F238E27FC236}">
                <a16:creationId xmlns:a16="http://schemas.microsoft.com/office/drawing/2014/main" id="{790DD509-4BFD-483E-869A-E9047E2AB468}"/>
              </a:ext>
            </a:extLst>
          </p:cNvPr>
          <p:cNvSpPr>
            <a:spLocks noGrp="1"/>
          </p:cNvSpPr>
          <p:nvPr>
            <p:ph type="title"/>
          </p:nvPr>
        </p:nvSpPr>
        <p:spPr>
          <a:xfrm>
            <a:off x="1782169" y="185195"/>
            <a:ext cx="9619255" cy="1325563"/>
          </a:xfrm>
        </p:spPr>
        <p:txBody>
          <a:bodyPr>
            <a:normAutofit/>
          </a:bodyPr>
          <a:lstStyle/>
          <a:p>
            <a:pPr algn="ctr"/>
            <a:r>
              <a:rPr lang="lv-LV" sz="2400" b="1" dirty="0">
                <a:solidFill>
                  <a:schemeClr val="accent6">
                    <a:lumMod val="50000"/>
                  </a:schemeClr>
                </a:solidFill>
                <a:latin typeface="Verdana" panose="020B0604030504040204" pitchFamily="34" charset="0"/>
                <a:ea typeface="Verdana" panose="020B0604030504040204" pitchFamily="34" charset="0"/>
                <a:cs typeface="Times New Roman" panose="02020603050405020304" pitchFamily="18" charset="0"/>
              </a:rPr>
              <a:t>Mērķgrupu bezdarbnieki 2020.gada decembra beigās</a:t>
            </a:r>
            <a:endParaRPr lang="lv-LV" sz="2400" dirty="0"/>
          </a:p>
        </p:txBody>
      </p:sp>
      <p:sp>
        <p:nvSpPr>
          <p:cNvPr id="21" name="Oval 20">
            <a:extLst>
              <a:ext uri="{FF2B5EF4-FFF2-40B4-BE49-F238E27FC236}">
                <a16:creationId xmlns:a16="http://schemas.microsoft.com/office/drawing/2014/main" id="{2A839644-89D6-4462-88FD-97E665A1F009}"/>
              </a:ext>
            </a:extLst>
          </p:cNvPr>
          <p:cNvSpPr/>
          <p:nvPr/>
        </p:nvSpPr>
        <p:spPr>
          <a:xfrm>
            <a:off x="1848119" y="5250630"/>
            <a:ext cx="1545384" cy="541399"/>
          </a:xfrm>
          <a:prstGeom prst="ellipse">
            <a:avLst/>
          </a:prstGeom>
          <a:noFill/>
          <a:ln w="1905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a:solidFill>
                <a:srgbClr val="92D050"/>
              </a:solidFill>
            </a:endParaRPr>
          </a:p>
        </p:txBody>
      </p:sp>
      <p:sp>
        <p:nvSpPr>
          <p:cNvPr id="22" name="Slide Number Placeholder 5">
            <a:extLst>
              <a:ext uri="{FF2B5EF4-FFF2-40B4-BE49-F238E27FC236}">
                <a16:creationId xmlns:a16="http://schemas.microsoft.com/office/drawing/2014/main" id="{968BB351-A3E6-4C86-B4A4-ECE69EA911B3}"/>
              </a:ext>
            </a:extLst>
          </p:cNvPr>
          <p:cNvSpPr txBox="1">
            <a:spLocks/>
          </p:cNvSpPr>
          <p:nvPr/>
        </p:nvSpPr>
        <p:spPr bwMode="auto">
          <a:xfrm>
            <a:off x="11379200" y="6324600"/>
            <a:ext cx="406400" cy="3048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defPPr>
              <a:defRPr lang="lv-LV"/>
            </a:defPPr>
            <a:lvl1pPr marL="0" algn="l" defTabSz="914400" rtl="0" eaLnBrk="1" latinLnBrk="0" hangingPunct="1">
              <a:defRPr sz="1700" kern="1200">
                <a:solidFill>
                  <a:schemeClr val="tx1"/>
                </a:solidFill>
                <a:latin typeface="Times New Roman" panose="02020603050405020304" pitchFamily="18" charset="0"/>
                <a:ea typeface="ＭＳ Ｐゴシック" panose="020B0600070205080204" pitchFamily="34" charset="-128"/>
                <a:cs typeface="+mn-cs"/>
              </a:defRPr>
            </a:lvl1pPr>
            <a:lvl2pPr marL="742950" indent="-285750" algn="l" defTabSz="914400" rtl="0" eaLnBrk="1" latinLnBrk="0" hangingPunct="1">
              <a:defRPr sz="1700" kern="1200">
                <a:solidFill>
                  <a:schemeClr val="tx1"/>
                </a:solidFill>
                <a:latin typeface="Times New Roman" panose="02020603050405020304" pitchFamily="18" charset="0"/>
                <a:ea typeface="ＭＳ Ｐゴシック" panose="020B0600070205080204" pitchFamily="34" charset="-128"/>
                <a:cs typeface="+mn-cs"/>
              </a:defRPr>
            </a:lvl2pPr>
            <a:lvl3pPr marL="1143000" indent="-228600" algn="l" defTabSz="914400" rtl="0" eaLnBrk="1" latinLnBrk="0" hangingPunct="1">
              <a:defRPr sz="1700" kern="1200">
                <a:solidFill>
                  <a:schemeClr val="tx1"/>
                </a:solidFill>
                <a:latin typeface="Times New Roman" panose="02020603050405020304" pitchFamily="18" charset="0"/>
                <a:ea typeface="ＭＳ Ｐゴシック" panose="020B0600070205080204" pitchFamily="34" charset="-128"/>
                <a:cs typeface="+mn-cs"/>
              </a:defRPr>
            </a:lvl3pPr>
            <a:lvl4pPr marL="1600200" indent="-228600" algn="l" defTabSz="914400" rtl="0" eaLnBrk="1" latinLnBrk="0" hangingPunct="1">
              <a:defRPr sz="1700" kern="1200">
                <a:solidFill>
                  <a:schemeClr val="tx1"/>
                </a:solidFill>
                <a:latin typeface="Times New Roman" panose="02020603050405020304" pitchFamily="18" charset="0"/>
                <a:ea typeface="ＭＳ Ｐゴシック" panose="020B0600070205080204" pitchFamily="34" charset="-128"/>
                <a:cs typeface="+mn-cs"/>
              </a:defRPr>
            </a:lvl4pPr>
            <a:lvl5pPr marL="2057400" indent="-228600" algn="l" defTabSz="914400" rtl="0" eaLnBrk="1" latinLnBrk="0" hangingPunct="1">
              <a:defRPr sz="1700" kern="1200">
                <a:solidFill>
                  <a:schemeClr val="tx1"/>
                </a:solidFill>
                <a:latin typeface="Times New Roman" panose="02020603050405020304" pitchFamily="18" charset="0"/>
                <a:ea typeface="ＭＳ Ｐゴシック" panose="020B0600070205080204" pitchFamily="34" charset="-128"/>
                <a:cs typeface="+mn-cs"/>
              </a:defRPr>
            </a:lvl5pPr>
            <a:lvl6pPr marL="2514600" indent="-228600" algn="l" defTabSz="938213" rtl="0" eaLnBrk="0" fontAlgn="base" latinLnBrk="0" hangingPunct="0">
              <a:spcBef>
                <a:spcPct val="0"/>
              </a:spcBef>
              <a:spcAft>
                <a:spcPct val="0"/>
              </a:spcAft>
              <a:defRPr sz="1700" kern="1200">
                <a:solidFill>
                  <a:schemeClr val="tx1"/>
                </a:solidFill>
                <a:latin typeface="Times New Roman" panose="02020603050405020304" pitchFamily="18" charset="0"/>
                <a:ea typeface="ＭＳ Ｐゴシック" panose="020B0600070205080204" pitchFamily="34" charset="-128"/>
                <a:cs typeface="+mn-cs"/>
              </a:defRPr>
            </a:lvl6pPr>
            <a:lvl7pPr marL="2971800" indent="-228600" algn="l" defTabSz="938213" rtl="0" eaLnBrk="0" fontAlgn="base" latinLnBrk="0" hangingPunct="0">
              <a:spcBef>
                <a:spcPct val="0"/>
              </a:spcBef>
              <a:spcAft>
                <a:spcPct val="0"/>
              </a:spcAft>
              <a:defRPr sz="1700" kern="1200">
                <a:solidFill>
                  <a:schemeClr val="tx1"/>
                </a:solidFill>
                <a:latin typeface="Times New Roman" panose="02020603050405020304" pitchFamily="18" charset="0"/>
                <a:ea typeface="ＭＳ Ｐゴシック" panose="020B0600070205080204" pitchFamily="34" charset="-128"/>
                <a:cs typeface="+mn-cs"/>
              </a:defRPr>
            </a:lvl7pPr>
            <a:lvl8pPr marL="3429000" indent="-228600" algn="l" defTabSz="938213" rtl="0" eaLnBrk="0" fontAlgn="base" latinLnBrk="0" hangingPunct="0">
              <a:spcBef>
                <a:spcPct val="0"/>
              </a:spcBef>
              <a:spcAft>
                <a:spcPct val="0"/>
              </a:spcAft>
              <a:defRPr sz="1700" kern="1200">
                <a:solidFill>
                  <a:schemeClr val="tx1"/>
                </a:solidFill>
                <a:latin typeface="Times New Roman" panose="02020603050405020304" pitchFamily="18" charset="0"/>
                <a:ea typeface="ＭＳ Ｐゴシック" panose="020B0600070205080204" pitchFamily="34" charset="-128"/>
                <a:cs typeface="+mn-cs"/>
              </a:defRPr>
            </a:lvl8pPr>
            <a:lvl9pPr marL="3886200" indent="-228600" algn="l" defTabSz="938213" rtl="0" eaLnBrk="0" fontAlgn="base" latinLnBrk="0" hangingPunct="0">
              <a:spcBef>
                <a:spcPct val="0"/>
              </a:spcBef>
              <a:spcAft>
                <a:spcPct val="0"/>
              </a:spcAft>
              <a:defRPr sz="1700" kern="1200">
                <a:solidFill>
                  <a:schemeClr val="tx1"/>
                </a:solidFill>
                <a:latin typeface="Times New Roman" panose="02020603050405020304" pitchFamily="18" charset="0"/>
                <a:ea typeface="ＭＳ Ｐゴシック" panose="020B0600070205080204" pitchFamily="34" charset="-128"/>
                <a:cs typeface="+mn-cs"/>
              </a:defRPr>
            </a:lvl9pPr>
          </a:lstStyle>
          <a:p>
            <a:fld id="{1B351D12-C3E7-438C-94EE-D8BAC653387C}" type="slidenum">
              <a:rPr lang="en-US" altLang="lv-LV" sz="1000" smtClean="0">
                <a:solidFill>
                  <a:srgbClr val="898989"/>
                </a:solidFill>
                <a:latin typeface="Verdana" panose="020B0604030504040204" pitchFamily="34" charset="0"/>
                <a:ea typeface="Verdana" panose="020B0604030504040204" pitchFamily="34" charset="0"/>
              </a:rPr>
              <a:pPr/>
              <a:t>8</a:t>
            </a:fld>
            <a:endParaRPr lang="en-US" altLang="lv-LV" sz="1000">
              <a:solidFill>
                <a:srgbClr val="898989"/>
              </a:solidFill>
              <a:latin typeface="Verdana" panose="020B0604030504040204" pitchFamily="34" charset="0"/>
              <a:ea typeface="Verdana" panose="020B0604030504040204" pitchFamily="34" charset="0"/>
            </a:endParaRPr>
          </a:p>
        </p:txBody>
      </p:sp>
      <p:graphicFrame>
        <p:nvGraphicFramePr>
          <p:cNvPr id="13" name="Chart 12">
            <a:extLst>
              <a:ext uri="{FF2B5EF4-FFF2-40B4-BE49-F238E27FC236}">
                <a16:creationId xmlns:a16="http://schemas.microsoft.com/office/drawing/2014/main" id="{00000000-0008-0000-0700-000005000000}"/>
              </a:ext>
            </a:extLst>
          </p:cNvPr>
          <p:cNvGraphicFramePr>
            <a:graphicFrameLocks/>
          </p:cNvGraphicFramePr>
          <p:nvPr>
            <p:extLst>
              <p:ext uri="{D42A27DB-BD31-4B8C-83A1-F6EECF244321}">
                <p14:modId xmlns:p14="http://schemas.microsoft.com/office/powerpoint/2010/main" val="2723878237"/>
              </p:ext>
            </p:extLst>
          </p:nvPr>
        </p:nvGraphicFramePr>
        <p:xfrm>
          <a:off x="1601193" y="1036617"/>
          <a:ext cx="9390156" cy="5686761"/>
        </p:xfrm>
        <a:graphic>
          <a:graphicData uri="http://schemas.openxmlformats.org/drawingml/2006/chart">
            <c:chart xmlns:c="http://schemas.openxmlformats.org/drawingml/2006/chart" xmlns:r="http://schemas.openxmlformats.org/officeDocument/2006/relationships" r:id="rId4"/>
          </a:graphicData>
        </a:graphic>
      </p:graphicFrame>
      <p:sp>
        <p:nvSpPr>
          <p:cNvPr id="23" name="Oval 22">
            <a:extLst>
              <a:ext uri="{FF2B5EF4-FFF2-40B4-BE49-F238E27FC236}">
                <a16:creationId xmlns:a16="http://schemas.microsoft.com/office/drawing/2014/main" id="{29204D2E-A0A2-4FFC-96FA-85681B439AB1}"/>
              </a:ext>
            </a:extLst>
          </p:cNvPr>
          <p:cNvSpPr/>
          <p:nvPr/>
        </p:nvSpPr>
        <p:spPr>
          <a:xfrm>
            <a:off x="9351965" y="5279984"/>
            <a:ext cx="1545384" cy="541399"/>
          </a:xfrm>
          <a:prstGeom prst="ellipse">
            <a:avLst/>
          </a:prstGeom>
          <a:noFill/>
          <a:ln w="1905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a:solidFill>
                <a:srgbClr val="92D050"/>
              </a:solidFill>
            </a:endParaRPr>
          </a:p>
        </p:txBody>
      </p:sp>
      <p:sp>
        <p:nvSpPr>
          <p:cNvPr id="24" name="Oval 23">
            <a:extLst>
              <a:ext uri="{FF2B5EF4-FFF2-40B4-BE49-F238E27FC236}">
                <a16:creationId xmlns:a16="http://schemas.microsoft.com/office/drawing/2014/main" id="{87C4DA8F-1A34-460C-A3DB-38E5FB82D1E4}"/>
              </a:ext>
            </a:extLst>
          </p:cNvPr>
          <p:cNvSpPr/>
          <p:nvPr/>
        </p:nvSpPr>
        <p:spPr>
          <a:xfrm>
            <a:off x="4750887" y="5250630"/>
            <a:ext cx="1545384" cy="541399"/>
          </a:xfrm>
          <a:prstGeom prst="ellipse">
            <a:avLst/>
          </a:prstGeom>
          <a:noFill/>
          <a:ln w="1905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a:solidFill>
                <a:srgbClr val="92D050"/>
              </a:solidFill>
            </a:endParaRPr>
          </a:p>
        </p:txBody>
      </p:sp>
    </p:spTree>
    <p:extLst>
      <p:ext uri="{BB962C8B-B14F-4D97-AF65-F5344CB8AC3E}">
        <p14:creationId xmlns:p14="http://schemas.microsoft.com/office/powerpoint/2010/main" val="417469959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2ED642-6B7A-4D7A-903F-72E686D9FC73}"/>
              </a:ext>
            </a:extLst>
          </p:cNvPr>
          <p:cNvSpPr>
            <a:spLocks noGrp="1"/>
          </p:cNvSpPr>
          <p:nvPr>
            <p:ph type="title"/>
          </p:nvPr>
        </p:nvSpPr>
        <p:spPr>
          <a:xfrm>
            <a:off x="1963790" y="232084"/>
            <a:ext cx="9478270" cy="1325563"/>
          </a:xfrm>
        </p:spPr>
        <p:txBody>
          <a:bodyPr>
            <a:normAutofit fontScale="90000"/>
          </a:bodyPr>
          <a:lstStyle/>
          <a:p>
            <a:pPr algn="ctr"/>
            <a:r>
              <a:rPr lang="lv-LV" sz="3100" b="1" dirty="0">
                <a:solidFill>
                  <a:srgbClr val="385723"/>
                </a:solidFill>
                <a:latin typeface="Verdana" panose="020B0604030504040204" pitchFamily="34" charset="0"/>
                <a:ea typeface="Verdana" panose="020B0604030504040204" pitchFamily="34" charset="0"/>
              </a:rPr>
              <a:t>Reģistrēto bezdarbnieku statistiskais portrets</a:t>
            </a:r>
            <a:br>
              <a:rPr lang="lv-LV" dirty="0"/>
            </a:br>
            <a:endParaRPr lang="lv-LV" dirty="0"/>
          </a:p>
        </p:txBody>
      </p:sp>
      <p:pic>
        <p:nvPicPr>
          <p:cNvPr id="4" name="Picture 2">
            <a:extLst>
              <a:ext uri="{FF2B5EF4-FFF2-40B4-BE49-F238E27FC236}">
                <a16:creationId xmlns:a16="http://schemas.microsoft.com/office/drawing/2014/main" id="{3214F667-6FB8-430C-84FF-6881D30DF0A1}"/>
              </a:ext>
            </a:extLst>
          </p:cNvPr>
          <p:cNvPicPr>
            <a:picLocks noChangeAspect="1"/>
          </p:cNvPicPr>
          <p:nvPr/>
        </p:nvPicPr>
        <p:blipFill rotWithShape="1">
          <a:blip r:embed="rId3" cstate="print"/>
          <a:srcRect l="11634" r="13286" b="14969"/>
          <a:stretch/>
        </p:blipFill>
        <p:spPr bwMode="auto">
          <a:xfrm>
            <a:off x="553708" y="5592"/>
            <a:ext cx="1321822" cy="1664393"/>
          </a:xfrm>
          <a:prstGeom prst="rect">
            <a:avLst/>
          </a:prstGeom>
          <a:noFill/>
          <a:ln w="9525">
            <a:noFill/>
            <a:miter lim="800000"/>
            <a:headEnd/>
            <a:tailEnd/>
          </a:ln>
        </p:spPr>
      </p:pic>
      <p:grpSp>
        <p:nvGrpSpPr>
          <p:cNvPr id="9" name="Group 8">
            <a:extLst>
              <a:ext uri="{FF2B5EF4-FFF2-40B4-BE49-F238E27FC236}">
                <a16:creationId xmlns:a16="http://schemas.microsoft.com/office/drawing/2014/main" id="{FFA79E7D-F464-4F0F-A6EC-BD56D6DD00B2}"/>
              </a:ext>
            </a:extLst>
          </p:cNvPr>
          <p:cNvGrpSpPr/>
          <p:nvPr/>
        </p:nvGrpSpPr>
        <p:grpSpPr>
          <a:xfrm>
            <a:off x="331846" y="1104608"/>
            <a:ext cx="11501551" cy="5501532"/>
            <a:chOff x="331846" y="1104608"/>
            <a:chExt cx="11501551" cy="5501532"/>
          </a:xfrm>
        </p:grpSpPr>
        <p:grpSp>
          <p:nvGrpSpPr>
            <p:cNvPr id="63" name="Group 62">
              <a:extLst>
                <a:ext uri="{FF2B5EF4-FFF2-40B4-BE49-F238E27FC236}">
                  <a16:creationId xmlns:a16="http://schemas.microsoft.com/office/drawing/2014/main" id="{17BE3B69-ED62-4ACF-9402-9F9A997522D2}"/>
                </a:ext>
              </a:extLst>
            </p:cNvPr>
            <p:cNvGrpSpPr/>
            <p:nvPr/>
          </p:nvGrpSpPr>
          <p:grpSpPr>
            <a:xfrm>
              <a:off x="331846" y="1104608"/>
              <a:ext cx="11501551" cy="5501532"/>
              <a:chOff x="331846" y="1104608"/>
              <a:chExt cx="11501551" cy="5501532"/>
            </a:xfrm>
          </p:grpSpPr>
          <p:sp>
            <p:nvSpPr>
              <p:cNvPr id="78" name="TextBox 77">
                <a:extLst>
                  <a:ext uri="{FF2B5EF4-FFF2-40B4-BE49-F238E27FC236}">
                    <a16:creationId xmlns:a16="http://schemas.microsoft.com/office/drawing/2014/main" id="{D53C14C4-E4DC-4548-ADEC-12A47D9B031D}"/>
                  </a:ext>
                </a:extLst>
              </p:cNvPr>
              <p:cNvSpPr txBox="1"/>
              <p:nvPr/>
            </p:nvSpPr>
            <p:spPr>
              <a:xfrm>
                <a:off x="4554575" y="1797069"/>
                <a:ext cx="4915965" cy="261610"/>
              </a:xfrm>
              <a:prstGeom prst="rect">
                <a:avLst/>
              </a:prstGeom>
              <a:noFill/>
              <a:ln>
                <a:noFill/>
              </a:ln>
            </p:spPr>
            <p:txBody>
              <a:bodyPr wrap="square" rtlCol="0">
                <a:spAutoFit/>
              </a:bodyPr>
              <a:lstStyle/>
              <a:p>
                <a:r>
                  <a:rPr lang="lv-LV" sz="1100" b="1" dirty="0">
                    <a:solidFill>
                      <a:schemeClr val="tx1">
                        <a:lumMod val="65000"/>
                        <a:lumOff val="35000"/>
                      </a:schemeClr>
                    </a:solidFill>
                    <a:latin typeface="Verdana" panose="020B0604030504040204" pitchFamily="34" charset="0"/>
                    <a:ea typeface="Verdana" panose="020B0604030504040204" pitchFamily="34" charset="0"/>
                  </a:rPr>
                  <a:t>Reģistrēto bezdarbnieku skaits</a:t>
                </a:r>
              </a:p>
            </p:txBody>
          </p:sp>
          <p:sp>
            <p:nvSpPr>
              <p:cNvPr id="79" name="TextBox 78">
                <a:extLst>
                  <a:ext uri="{FF2B5EF4-FFF2-40B4-BE49-F238E27FC236}">
                    <a16:creationId xmlns:a16="http://schemas.microsoft.com/office/drawing/2014/main" id="{6313594B-B439-413C-A7BF-E69631ECBF1C}"/>
                  </a:ext>
                </a:extLst>
              </p:cNvPr>
              <p:cNvSpPr txBox="1"/>
              <p:nvPr/>
            </p:nvSpPr>
            <p:spPr>
              <a:xfrm>
                <a:off x="3313349" y="4177645"/>
                <a:ext cx="4915965" cy="261610"/>
              </a:xfrm>
              <a:prstGeom prst="rect">
                <a:avLst/>
              </a:prstGeom>
              <a:noFill/>
              <a:ln>
                <a:noFill/>
              </a:ln>
            </p:spPr>
            <p:txBody>
              <a:bodyPr wrap="square" rtlCol="0">
                <a:spAutoFit/>
              </a:bodyPr>
              <a:lstStyle/>
              <a:p>
                <a:pPr algn="ctr"/>
                <a:r>
                  <a:rPr lang="lv-LV" sz="1100" b="1" dirty="0">
                    <a:solidFill>
                      <a:schemeClr val="tx1">
                        <a:lumMod val="65000"/>
                        <a:lumOff val="35000"/>
                      </a:schemeClr>
                    </a:solidFill>
                    <a:latin typeface="Verdana" panose="020B0604030504040204" pitchFamily="34" charset="0"/>
                    <a:ea typeface="Verdana" panose="020B0604030504040204" pitchFamily="34" charset="0"/>
                  </a:rPr>
                  <a:t>Mērķgrupas</a:t>
                </a:r>
              </a:p>
            </p:txBody>
          </p:sp>
          <p:sp>
            <p:nvSpPr>
              <p:cNvPr id="82" name="Rectangle 81">
                <a:extLst>
                  <a:ext uri="{FF2B5EF4-FFF2-40B4-BE49-F238E27FC236}">
                    <a16:creationId xmlns:a16="http://schemas.microsoft.com/office/drawing/2014/main" id="{0AEB8003-1C12-49B0-B142-DAEA184C431D}"/>
                  </a:ext>
                </a:extLst>
              </p:cNvPr>
              <p:cNvSpPr/>
              <p:nvPr/>
            </p:nvSpPr>
            <p:spPr>
              <a:xfrm>
                <a:off x="5970923" y="2847612"/>
                <a:ext cx="1003800" cy="369332"/>
              </a:xfrm>
              <a:prstGeom prst="rect">
                <a:avLst/>
              </a:prstGeom>
              <a:ln>
                <a:noFill/>
              </a:ln>
            </p:spPr>
            <p:txBody>
              <a:bodyPr wrap="none">
                <a:spAutoFit/>
              </a:bodyPr>
              <a:lstStyle/>
              <a:p>
                <a:pPr algn="ctr"/>
                <a:r>
                  <a:rPr lang="lv-LV" dirty="0">
                    <a:solidFill>
                      <a:schemeClr val="bg1"/>
                    </a:solidFill>
                    <a:latin typeface="Verdana" panose="020B0604030504040204" pitchFamily="34" charset="0"/>
                    <a:ea typeface="Verdana" panose="020B0604030504040204" pitchFamily="34" charset="0"/>
                  </a:rPr>
                  <a:t>52 595</a:t>
                </a:r>
              </a:p>
            </p:txBody>
          </p:sp>
          <p:sp>
            <p:nvSpPr>
              <p:cNvPr id="19" name="Rectangle 18">
                <a:extLst>
                  <a:ext uri="{FF2B5EF4-FFF2-40B4-BE49-F238E27FC236}">
                    <a16:creationId xmlns:a16="http://schemas.microsoft.com/office/drawing/2014/main" id="{611CE0C6-9789-45C5-A616-E77AADED8036}"/>
                  </a:ext>
                </a:extLst>
              </p:cNvPr>
              <p:cNvSpPr/>
              <p:nvPr/>
            </p:nvSpPr>
            <p:spPr>
              <a:xfrm>
                <a:off x="5997890" y="2069896"/>
                <a:ext cx="5790165" cy="1964347"/>
              </a:xfrm>
              <a:prstGeom prst="rect">
                <a:avLst/>
              </a:prstGeom>
              <a:solidFill>
                <a:srgbClr val="D9D9D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dirty="0"/>
              </a:p>
            </p:txBody>
          </p:sp>
          <p:pic>
            <p:nvPicPr>
              <p:cNvPr id="20" name="Graphic 19" descr="Group of men">
                <a:extLst>
                  <a:ext uri="{FF2B5EF4-FFF2-40B4-BE49-F238E27FC236}">
                    <a16:creationId xmlns:a16="http://schemas.microsoft.com/office/drawing/2014/main" id="{FEF3E290-9AE7-4960-B476-668506F18DAB}"/>
                  </a:ext>
                </a:extLst>
              </p:cNvPr>
              <p:cNvPicPr>
                <a:picLocks noChangeAspect="1"/>
              </p:cNvPicPr>
              <p:nvPr/>
            </p:nvPicPr>
            <p:blipFill>
              <a:blip r:embed="rId4" cstate="hq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7042100" y="2121463"/>
                <a:ext cx="693144" cy="606268"/>
              </a:xfrm>
              <a:prstGeom prst="rect">
                <a:avLst/>
              </a:prstGeom>
            </p:spPr>
          </p:pic>
          <p:pic>
            <p:nvPicPr>
              <p:cNvPr id="21" name="Graphic 20" descr="Group of men">
                <a:extLst>
                  <a:ext uri="{FF2B5EF4-FFF2-40B4-BE49-F238E27FC236}">
                    <a16:creationId xmlns:a16="http://schemas.microsoft.com/office/drawing/2014/main" id="{3FCDE9FC-8A27-40F0-849E-D9946903D5D2}"/>
                  </a:ext>
                </a:extLst>
              </p:cNvPr>
              <p:cNvPicPr>
                <a:picLocks noChangeAspect="1"/>
              </p:cNvPicPr>
              <p:nvPr/>
            </p:nvPicPr>
            <p:blipFill>
              <a:blip r:embed="rId4" cstate="hq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7634266" y="2112317"/>
                <a:ext cx="693144" cy="606268"/>
              </a:xfrm>
              <a:prstGeom prst="rect">
                <a:avLst/>
              </a:prstGeom>
            </p:spPr>
          </p:pic>
          <p:pic>
            <p:nvPicPr>
              <p:cNvPr id="22" name="Graphic 21" descr="Group of men">
                <a:extLst>
                  <a:ext uri="{FF2B5EF4-FFF2-40B4-BE49-F238E27FC236}">
                    <a16:creationId xmlns:a16="http://schemas.microsoft.com/office/drawing/2014/main" id="{10685E45-DE71-49C0-91B3-643C2EE923A5}"/>
                  </a:ext>
                </a:extLst>
              </p:cNvPr>
              <p:cNvPicPr>
                <a:picLocks noChangeAspect="1"/>
              </p:cNvPicPr>
              <p:nvPr/>
            </p:nvPicPr>
            <p:blipFill>
              <a:blip r:embed="rId4" cstate="hq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0135589" y="2113151"/>
                <a:ext cx="693144" cy="606268"/>
              </a:xfrm>
              <a:prstGeom prst="rect">
                <a:avLst/>
              </a:prstGeom>
            </p:spPr>
          </p:pic>
          <p:pic>
            <p:nvPicPr>
              <p:cNvPr id="23" name="Graphic 22" descr="Group of men">
                <a:extLst>
                  <a:ext uri="{FF2B5EF4-FFF2-40B4-BE49-F238E27FC236}">
                    <a16:creationId xmlns:a16="http://schemas.microsoft.com/office/drawing/2014/main" id="{969BFE6C-25D6-4489-ADAF-B41873BF6150}"/>
                  </a:ext>
                </a:extLst>
              </p:cNvPr>
              <p:cNvPicPr>
                <a:picLocks noChangeAspect="1"/>
              </p:cNvPicPr>
              <p:nvPr/>
            </p:nvPicPr>
            <p:blipFill>
              <a:blip r:embed="rId4" cstate="hq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9900844" y="2639501"/>
                <a:ext cx="693144" cy="606268"/>
              </a:xfrm>
              <a:prstGeom prst="rect">
                <a:avLst/>
              </a:prstGeom>
            </p:spPr>
          </p:pic>
          <p:pic>
            <p:nvPicPr>
              <p:cNvPr id="25" name="Graphic 24" descr="Group of men">
                <a:extLst>
                  <a:ext uri="{FF2B5EF4-FFF2-40B4-BE49-F238E27FC236}">
                    <a16:creationId xmlns:a16="http://schemas.microsoft.com/office/drawing/2014/main" id="{EFC3027D-833C-43CC-B501-7C2387E52480}"/>
                  </a:ext>
                </a:extLst>
              </p:cNvPr>
              <p:cNvPicPr>
                <a:picLocks noChangeAspect="1"/>
              </p:cNvPicPr>
              <p:nvPr/>
            </p:nvPicPr>
            <p:blipFill>
              <a:blip r:embed="rId4" cstate="hq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9527305" y="2113150"/>
                <a:ext cx="693144" cy="606268"/>
              </a:xfrm>
              <a:prstGeom prst="rect">
                <a:avLst/>
              </a:prstGeom>
            </p:spPr>
          </p:pic>
          <p:cxnSp>
            <p:nvCxnSpPr>
              <p:cNvPr id="26" name="Straight Connector 25">
                <a:extLst>
                  <a:ext uri="{FF2B5EF4-FFF2-40B4-BE49-F238E27FC236}">
                    <a16:creationId xmlns:a16="http://schemas.microsoft.com/office/drawing/2014/main" id="{F8D4E488-BA2D-4324-B2BE-8214D267B29D}"/>
                  </a:ext>
                </a:extLst>
              </p:cNvPr>
              <p:cNvCxnSpPr>
                <a:cxnSpLocks/>
              </p:cNvCxnSpPr>
              <p:nvPr/>
            </p:nvCxnSpPr>
            <p:spPr>
              <a:xfrm>
                <a:off x="6004823" y="3327051"/>
                <a:ext cx="5783232" cy="22834"/>
              </a:xfrm>
              <a:prstGeom prst="line">
                <a:avLst/>
              </a:prstGeom>
              <a:ln w="19050" cap="sq" cmpd="dbl" algn="ctr">
                <a:noFill/>
                <a:prstDash val="solid"/>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27" name="Rectangle 26">
                <a:extLst>
                  <a:ext uri="{FF2B5EF4-FFF2-40B4-BE49-F238E27FC236}">
                    <a16:creationId xmlns:a16="http://schemas.microsoft.com/office/drawing/2014/main" id="{FFE02E3C-44AE-4BB2-AD2B-AAF9248E2765}"/>
                  </a:ext>
                </a:extLst>
              </p:cNvPr>
              <p:cNvSpPr/>
              <p:nvPr/>
            </p:nvSpPr>
            <p:spPr>
              <a:xfrm>
                <a:off x="10931353" y="2104563"/>
                <a:ext cx="810575" cy="313211"/>
              </a:xfrm>
              <a:prstGeom prst="rect">
                <a:avLst/>
              </a:prstGeom>
              <a:solidFill>
                <a:schemeClr val="bg2">
                  <a:lumMod val="90000"/>
                </a:schemeClr>
              </a:solidFill>
              <a:ln>
                <a:solidFill>
                  <a:srgbClr val="59595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v-LV" dirty="0">
                    <a:solidFill>
                      <a:schemeClr val="bg2">
                        <a:lumMod val="25000"/>
                      </a:schemeClr>
                    </a:solidFill>
                    <a:latin typeface="Verdana" panose="020B0604030504040204" pitchFamily="34" charset="0"/>
                    <a:ea typeface="Verdana" panose="020B0604030504040204" pitchFamily="34" charset="0"/>
                  </a:rPr>
                  <a:t>2020</a:t>
                </a:r>
              </a:p>
            </p:txBody>
          </p:sp>
          <p:sp>
            <p:nvSpPr>
              <p:cNvPr id="28" name="Rectangle 27">
                <a:extLst>
                  <a:ext uri="{FF2B5EF4-FFF2-40B4-BE49-F238E27FC236}">
                    <a16:creationId xmlns:a16="http://schemas.microsoft.com/office/drawing/2014/main" id="{FCFCB7B8-B297-4B37-B320-A95F82C733A3}"/>
                  </a:ext>
                </a:extLst>
              </p:cNvPr>
              <p:cNvSpPr/>
              <p:nvPr/>
            </p:nvSpPr>
            <p:spPr>
              <a:xfrm>
                <a:off x="6020580" y="2090721"/>
                <a:ext cx="810575" cy="313211"/>
              </a:xfrm>
              <a:prstGeom prst="rect">
                <a:avLst/>
              </a:prstGeom>
              <a:solidFill>
                <a:schemeClr val="bg2">
                  <a:lumMod val="90000"/>
                </a:schemeClr>
              </a:solidFill>
              <a:ln>
                <a:solidFill>
                  <a:srgbClr val="59595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v-LV" dirty="0">
                    <a:solidFill>
                      <a:schemeClr val="bg2">
                        <a:lumMod val="25000"/>
                      </a:schemeClr>
                    </a:solidFill>
                    <a:latin typeface="Verdana" panose="020B0604030504040204" pitchFamily="34" charset="0"/>
                    <a:ea typeface="Verdana" panose="020B0604030504040204" pitchFamily="34" charset="0"/>
                  </a:rPr>
                  <a:t>2008</a:t>
                </a:r>
              </a:p>
            </p:txBody>
          </p:sp>
          <p:pic>
            <p:nvPicPr>
              <p:cNvPr id="29" name="Graphic 28" descr="Group of men">
                <a:extLst>
                  <a:ext uri="{FF2B5EF4-FFF2-40B4-BE49-F238E27FC236}">
                    <a16:creationId xmlns:a16="http://schemas.microsoft.com/office/drawing/2014/main" id="{1FFC43A5-7B63-4322-A19F-47BAE35DB354}"/>
                  </a:ext>
                </a:extLst>
              </p:cNvPr>
              <p:cNvPicPr>
                <a:picLocks noChangeAspect="1"/>
              </p:cNvPicPr>
              <p:nvPr/>
            </p:nvPicPr>
            <p:blipFill>
              <a:blip r:embed="rId4" cstate="hq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7050789" y="2618192"/>
                <a:ext cx="693144" cy="606268"/>
              </a:xfrm>
              <a:prstGeom prst="rect">
                <a:avLst/>
              </a:prstGeom>
            </p:spPr>
          </p:pic>
          <p:sp>
            <p:nvSpPr>
              <p:cNvPr id="80" name="Rectangle 79">
                <a:extLst>
                  <a:ext uri="{FF2B5EF4-FFF2-40B4-BE49-F238E27FC236}">
                    <a16:creationId xmlns:a16="http://schemas.microsoft.com/office/drawing/2014/main" id="{AE644F75-C50C-4DF4-82B1-151590DF9DA1}"/>
                  </a:ext>
                </a:extLst>
              </p:cNvPr>
              <p:cNvSpPr/>
              <p:nvPr/>
            </p:nvSpPr>
            <p:spPr>
              <a:xfrm>
                <a:off x="10741384" y="2946688"/>
                <a:ext cx="1080745" cy="369332"/>
              </a:xfrm>
              <a:prstGeom prst="rect">
                <a:avLst/>
              </a:prstGeom>
              <a:ln>
                <a:noFill/>
              </a:ln>
            </p:spPr>
            <p:txBody>
              <a:bodyPr wrap="none">
                <a:spAutoFit/>
              </a:bodyPr>
              <a:lstStyle/>
              <a:p>
                <a:pPr algn="ctr"/>
                <a:r>
                  <a:rPr lang="lv-LV" b="1" dirty="0">
                    <a:solidFill>
                      <a:schemeClr val="tx1">
                        <a:lumMod val="75000"/>
                        <a:lumOff val="25000"/>
                      </a:schemeClr>
                    </a:solidFill>
                    <a:latin typeface="Verdana" panose="020B0604030504040204" pitchFamily="34" charset="0"/>
                    <a:ea typeface="Verdana" panose="020B0604030504040204" pitchFamily="34" charset="0"/>
                  </a:rPr>
                  <a:t>28 952</a:t>
                </a:r>
              </a:p>
            </p:txBody>
          </p:sp>
          <p:sp>
            <p:nvSpPr>
              <p:cNvPr id="81" name="Rectangle 80">
                <a:extLst>
                  <a:ext uri="{FF2B5EF4-FFF2-40B4-BE49-F238E27FC236}">
                    <a16:creationId xmlns:a16="http://schemas.microsoft.com/office/drawing/2014/main" id="{455C22D9-6478-4994-9AD3-0C3E5BEC6388}"/>
                  </a:ext>
                </a:extLst>
              </p:cNvPr>
              <p:cNvSpPr/>
              <p:nvPr/>
            </p:nvSpPr>
            <p:spPr>
              <a:xfrm>
                <a:off x="5961693" y="2946688"/>
                <a:ext cx="1159292" cy="369332"/>
              </a:xfrm>
              <a:prstGeom prst="rect">
                <a:avLst/>
              </a:prstGeom>
              <a:ln>
                <a:noFill/>
              </a:ln>
            </p:spPr>
            <p:txBody>
              <a:bodyPr wrap="none">
                <a:spAutoFit/>
              </a:bodyPr>
              <a:lstStyle/>
              <a:p>
                <a:pPr algn="ctr"/>
                <a:r>
                  <a:rPr lang="lv-LV" b="1" dirty="0">
                    <a:solidFill>
                      <a:srgbClr val="595959"/>
                    </a:solidFill>
                    <a:latin typeface="Verdana" panose="020B0604030504040204" pitchFamily="34" charset="0"/>
                    <a:ea typeface="Verdana" panose="020B0604030504040204" pitchFamily="34" charset="0"/>
                  </a:rPr>
                  <a:t>30 435 </a:t>
                </a:r>
              </a:p>
            </p:txBody>
          </p:sp>
          <p:sp>
            <p:nvSpPr>
              <p:cNvPr id="84" name="Rectangle 83">
                <a:extLst>
                  <a:ext uri="{FF2B5EF4-FFF2-40B4-BE49-F238E27FC236}">
                    <a16:creationId xmlns:a16="http://schemas.microsoft.com/office/drawing/2014/main" id="{D104B319-9015-46C1-A8C8-B002D33A6E97}"/>
                  </a:ext>
                </a:extLst>
              </p:cNvPr>
              <p:cNvSpPr/>
              <p:nvPr/>
            </p:nvSpPr>
            <p:spPr>
              <a:xfrm>
                <a:off x="6365560" y="3516206"/>
                <a:ext cx="2854668" cy="430887"/>
              </a:xfrm>
              <a:prstGeom prst="rect">
                <a:avLst/>
              </a:prstGeom>
              <a:ln>
                <a:noFill/>
              </a:ln>
            </p:spPr>
            <p:txBody>
              <a:bodyPr wrap="square">
                <a:spAutoFit/>
              </a:bodyPr>
              <a:lstStyle/>
              <a:p>
                <a:pPr algn="r"/>
                <a:r>
                  <a:rPr lang="lv-LV" sz="1100" b="1" dirty="0">
                    <a:solidFill>
                      <a:schemeClr val="tx1">
                        <a:lumMod val="75000"/>
                        <a:lumOff val="25000"/>
                      </a:schemeClr>
                    </a:solidFill>
                    <a:latin typeface="Verdana" panose="020B0604030504040204" pitchFamily="34" charset="0"/>
                    <a:ea typeface="Verdana" panose="020B0604030504040204" pitchFamily="34" charset="0"/>
                  </a:rPr>
                  <a:t>Reģistrēto bezdarbnieku skaita samazinājums </a:t>
                </a:r>
                <a:r>
                  <a:rPr lang="lv-LV" sz="1100" b="1" u="sng" dirty="0">
                    <a:solidFill>
                      <a:schemeClr val="tx1">
                        <a:lumMod val="75000"/>
                        <a:lumOff val="25000"/>
                      </a:schemeClr>
                    </a:solidFill>
                    <a:latin typeface="Verdana" panose="020B0604030504040204" pitchFamily="34" charset="0"/>
                    <a:ea typeface="Verdana" panose="020B0604030504040204" pitchFamily="34" charset="0"/>
                  </a:rPr>
                  <a:t>Rīgas reģionā</a:t>
                </a:r>
              </a:p>
            </p:txBody>
          </p:sp>
          <p:sp>
            <p:nvSpPr>
              <p:cNvPr id="85" name="Rectangle: Rounded Corners 84">
                <a:extLst>
                  <a:ext uri="{FF2B5EF4-FFF2-40B4-BE49-F238E27FC236}">
                    <a16:creationId xmlns:a16="http://schemas.microsoft.com/office/drawing/2014/main" id="{23494DCE-8286-411E-B4ED-1F6F58C50E2D}"/>
                  </a:ext>
                </a:extLst>
              </p:cNvPr>
              <p:cNvSpPr/>
              <p:nvPr/>
            </p:nvSpPr>
            <p:spPr>
              <a:xfrm>
                <a:off x="9453183" y="3560733"/>
                <a:ext cx="852379" cy="347136"/>
              </a:xfrm>
              <a:prstGeom prst="roundRect">
                <a:avLst/>
              </a:prstGeom>
              <a:solidFill>
                <a:schemeClr val="tx1">
                  <a:lumMod val="65000"/>
                  <a:lumOff val="35000"/>
                </a:schemeClr>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lv-LV"/>
              </a:p>
            </p:txBody>
          </p:sp>
          <p:sp>
            <p:nvSpPr>
              <p:cNvPr id="87" name="Rectangle 86">
                <a:extLst>
                  <a:ext uri="{FF2B5EF4-FFF2-40B4-BE49-F238E27FC236}">
                    <a16:creationId xmlns:a16="http://schemas.microsoft.com/office/drawing/2014/main" id="{A3537DCD-4DDB-48E1-8912-E56246F7ED16}"/>
                  </a:ext>
                </a:extLst>
              </p:cNvPr>
              <p:cNvSpPr/>
              <p:nvPr/>
            </p:nvSpPr>
            <p:spPr>
              <a:xfrm>
                <a:off x="9503307" y="3548037"/>
                <a:ext cx="752130" cy="369332"/>
              </a:xfrm>
              <a:prstGeom prst="rect">
                <a:avLst/>
              </a:prstGeom>
              <a:ln>
                <a:noFill/>
              </a:ln>
            </p:spPr>
            <p:txBody>
              <a:bodyPr wrap="none">
                <a:spAutoFit/>
              </a:bodyPr>
              <a:lstStyle/>
              <a:p>
                <a:pPr algn="ctr"/>
                <a:r>
                  <a:rPr lang="lv-LV" b="1" dirty="0">
                    <a:solidFill>
                      <a:schemeClr val="bg1"/>
                    </a:solidFill>
                    <a:latin typeface="Verdana" panose="020B0604030504040204" pitchFamily="34" charset="0"/>
                    <a:ea typeface="Verdana" panose="020B0604030504040204" pitchFamily="34" charset="0"/>
                  </a:rPr>
                  <a:t>-5%</a:t>
                </a:r>
              </a:p>
            </p:txBody>
          </p:sp>
          <p:sp>
            <p:nvSpPr>
              <p:cNvPr id="46" name="Rectangle 45">
                <a:extLst>
                  <a:ext uri="{FF2B5EF4-FFF2-40B4-BE49-F238E27FC236}">
                    <a16:creationId xmlns:a16="http://schemas.microsoft.com/office/drawing/2014/main" id="{7890D9B0-0D6C-46EA-8659-100CFCC692A1}"/>
                  </a:ext>
                </a:extLst>
              </p:cNvPr>
              <p:cNvSpPr/>
              <p:nvPr/>
            </p:nvSpPr>
            <p:spPr>
              <a:xfrm>
                <a:off x="3827029" y="1181380"/>
                <a:ext cx="1721223" cy="317565"/>
              </a:xfrm>
              <a:prstGeom prst="rect">
                <a:avLst/>
              </a:prstGeom>
              <a:solidFill>
                <a:srgbClr val="385723"/>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v-LV" dirty="0">
                    <a:latin typeface="Verdana" panose="020B0604030504040204" pitchFamily="34" charset="0"/>
                    <a:ea typeface="Verdana" panose="020B0604030504040204" pitchFamily="34" charset="0"/>
                  </a:rPr>
                  <a:t>Valstī</a:t>
                </a:r>
              </a:p>
            </p:txBody>
          </p:sp>
          <p:sp>
            <p:nvSpPr>
              <p:cNvPr id="47" name="Rectangle 46">
                <a:extLst>
                  <a:ext uri="{FF2B5EF4-FFF2-40B4-BE49-F238E27FC236}">
                    <a16:creationId xmlns:a16="http://schemas.microsoft.com/office/drawing/2014/main" id="{1D036813-5272-45E7-A729-9F654CCC6D1E}"/>
                  </a:ext>
                </a:extLst>
              </p:cNvPr>
              <p:cNvSpPr/>
              <p:nvPr/>
            </p:nvSpPr>
            <p:spPr>
              <a:xfrm>
                <a:off x="5919955" y="1406437"/>
                <a:ext cx="2318271" cy="317565"/>
              </a:xfrm>
              <a:prstGeom prst="rect">
                <a:avLst/>
              </a:prstGeom>
              <a:solidFill>
                <a:schemeClr val="tx1">
                  <a:lumMod val="50000"/>
                  <a:lumOff val="50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v-LV" dirty="0">
                    <a:latin typeface="Verdana" panose="020B0604030504040204" pitchFamily="34" charset="0"/>
                    <a:ea typeface="Verdana" panose="020B0604030504040204" pitchFamily="34" charset="0"/>
                  </a:rPr>
                  <a:t>Rīgas reģionā</a:t>
                </a:r>
              </a:p>
            </p:txBody>
          </p:sp>
          <p:sp>
            <p:nvSpPr>
              <p:cNvPr id="6" name="Oval 5">
                <a:extLst>
                  <a:ext uri="{FF2B5EF4-FFF2-40B4-BE49-F238E27FC236}">
                    <a16:creationId xmlns:a16="http://schemas.microsoft.com/office/drawing/2014/main" id="{02190926-FCBA-4511-A9F0-EF5549280746}"/>
                  </a:ext>
                </a:extLst>
              </p:cNvPr>
              <p:cNvSpPr/>
              <p:nvPr/>
            </p:nvSpPr>
            <p:spPr>
              <a:xfrm>
                <a:off x="5398141" y="1104608"/>
                <a:ext cx="599749" cy="581305"/>
              </a:xfrm>
              <a:prstGeom prst="ellipse">
                <a:avLst/>
              </a:prstGeom>
              <a:solidFill>
                <a:schemeClr val="bg2">
                  <a:lumMod val="7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a:p>
            </p:txBody>
          </p:sp>
          <p:sp>
            <p:nvSpPr>
              <p:cNvPr id="7" name="TextBox 6">
                <a:extLst>
                  <a:ext uri="{FF2B5EF4-FFF2-40B4-BE49-F238E27FC236}">
                    <a16:creationId xmlns:a16="http://schemas.microsoft.com/office/drawing/2014/main" id="{20181E1F-A674-4734-9D39-FAA73493AF8E}"/>
                  </a:ext>
                </a:extLst>
              </p:cNvPr>
              <p:cNvSpPr txBox="1"/>
              <p:nvPr/>
            </p:nvSpPr>
            <p:spPr>
              <a:xfrm>
                <a:off x="5446672" y="1184932"/>
                <a:ext cx="599749" cy="400110"/>
              </a:xfrm>
              <a:prstGeom prst="rect">
                <a:avLst/>
              </a:prstGeom>
              <a:noFill/>
              <a:ln>
                <a:noFill/>
              </a:ln>
            </p:spPr>
            <p:txBody>
              <a:bodyPr wrap="square" rtlCol="0">
                <a:spAutoFit/>
              </a:bodyPr>
              <a:lstStyle/>
              <a:p>
                <a:r>
                  <a:rPr lang="lv-LV" sz="2000" dirty="0">
                    <a:solidFill>
                      <a:schemeClr val="bg1"/>
                    </a:solidFill>
                    <a:latin typeface="Verdana" panose="020B0604030504040204" pitchFamily="34" charset="0"/>
                    <a:ea typeface="Verdana" panose="020B0604030504040204" pitchFamily="34" charset="0"/>
                  </a:rPr>
                  <a:t>un</a:t>
                </a:r>
              </a:p>
            </p:txBody>
          </p:sp>
          <p:grpSp>
            <p:nvGrpSpPr>
              <p:cNvPr id="10" name="Group 9">
                <a:extLst>
                  <a:ext uri="{FF2B5EF4-FFF2-40B4-BE49-F238E27FC236}">
                    <a16:creationId xmlns:a16="http://schemas.microsoft.com/office/drawing/2014/main" id="{1E91A806-1A5C-4ABE-AFEE-6D915513B025}"/>
                  </a:ext>
                </a:extLst>
              </p:cNvPr>
              <p:cNvGrpSpPr/>
              <p:nvPr/>
            </p:nvGrpSpPr>
            <p:grpSpPr>
              <a:xfrm>
                <a:off x="331846" y="2045554"/>
                <a:ext cx="5589979" cy="2003932"/>
                <a:chOff x="331846" y="2045554"/>
                <a:chExt cx="5589979" cy="2003932"/>
              </a:xfrm>
            </p:grpSpPr>
            <p:sp>
              <p:nvSpPr>
                <p:cNvPr id="31" name="Rectangle 30">
                  <a:extLst>
                    <a:ext uri="{FF2B5EF4-FFF2-40B4-BE49-F238E27FC236}">
                      <a16:creationId xmlns:a16="http://schemas.microsoft.com/office/drawing/2014/main" id="{A78913E9-D59B-4BF9-8ADB-597BC544570D}"/>
                    </a:ext>
                  </a:extLst>
                </p:cNvPr>
                <p:cNvSpPr/>
                <p:nvPr/>
              </p:nvSpPr>
              <p:spPr>
                <a:xfrm>
                  <a:off x="396815" y="2045554"/>
                  <a:ext cx="5475910" cy="2003932"/>
                </a:xfrm>
                <a:prstGeom prst="rect">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dirty="0"/>
                </a:p>
              </p:txBody>
            </p:sp>
            <p:pic>
              <p:nvPicPr>
                <p:cNvPr id="32" name="Graphic 31" descr="Group of men">
                  <a:extLst>
                    <a:ext uri="{FF2B5EF4-FFF2-40B4-BE49-F238E27FC236}">
                      <a16:creationId xmlns:a16="http://schemas.microsoft.com/office/drawing/2014/main" id="{2DEC615D-5D71-4865-A67A-2F2E673B1F24}"/>
                    </a:ext>
                  </a:extLst>
                </p:cNvPr>
                <p:cNvPicPr>
                  <a:picLocks noChangeAspect="1"/>
                </p:cNvPicPr>
                <p:nvPr/>
              </p:nvPicPr>
              <p:blipFill>
                <a:blip r:embed="rId6" cstate="hqprint">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1455749" y="2188671"/>
                  <a:ext cx="712729" cy="614697"/>
                </a:xfrm>
                <a:prstGeom prst="rect">
                  <a:avLst/>
                </a:prstGeom>
              </p:spPr>
            </p:pic>
            <p:pic>
              <p:nvPicPr>
                <p:cNvPr id="33" name="Graphic 32" descr="Group of men">
                  <a:extLst>
                    <a:ext uri="{FF2B5EF4-FFF2-40B4-BE49-F238E27FC236}">
                      <a16:creationId xmlns:a16="http://schemas.microsoft.com/office/drawing/2014/main" id="{7F529CBB-0AD5-4F12-BD9E-02B5A0186484}"/>
                    </a:ext>
                  </a:extLst>
                </p:cNvPr>
                <p:cNvPicPr>
                  <a:picLocks noChangeAspect="1"/>
                </p:cNvPicPr>
                <p:nvPr/>
              </p:nvPicPr>
              <p:blipFill>
                <a:blip r:embed="rId6" cstate="hqprint">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2042618" y="2198794"/>
                  <a:ext cx="712729" cy="614697"/>
                </a:xfrm>
                <a:prstGeom prst="rect">
                  <a:avLst/>
                </a:prstGeom>
              </p:spPr>
            </p:pic>
            <p:pic>
              <p:nvPicPr>
                <p:cNvPr id="35" name="Graphic 34" descr="Group of men">
                  <a:extLst>
                    <a:ext uri="{FF2B5EF4-FFF2-40B4-BE49-F238E27FC236}">
                      <a16:creationId xmlns:a16="http://schemas.microsoft.com/office/drawing/2014/main" id="{DA14AFB7-C695-4A55-AAF4-7FFC2BB6B1E1}"/>
                    </a:ext>
                  </a:extLst>
                </p:cNvPr>
                <p:cNvPicPr>
                  <a:picLocks noChangeAspect="1"/>
                </p:cNvPicPr>
                <p:nvPr/>
              </p:nvPicPr>
              <p:blipFill>
                <a:blip r:embed="rId6" cstate="hqprint">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1440439" y="2709125"/>
                  <a:ext cx="712729" cy="614697"/>
                </a:xfrm>
                <a:prstGeom prst="rect">
                  <a:avLst/>
                </a:prstGeom>
              </p:spPr>
            </p:pic>
            <p:pic>
              <p:nvPicPr>
                <p:cNvPr id="36" name="Graphic 35" descr="Group of men">
                  <a:extLst>
                    <a:ext uri="{FF2B5EF4-FFF2-40B4-BE49-F238E27FC236}">
                      <a16:creationId xmlns:a16="http://schemas.microsoft.com/office/drawing/2014/main" id="{25CD83F5-EDC7-488D-831B-8EAE1BBF6481}"/>
                    </a:ext>
                  </a:extLst>
                </p:cNvPr>
                <p:cNvPicPr>
                  <a:picLocks noChangeAspect="1"/>
                </p:cNvPicPr>
                <p:nvPr/>
              </p:nvPicPr>
              <p:blipFill>
                <a:blip r:embed="rId6" cstate="hqprint">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3714026" y="2186815"/>
                  <a:ext cx="712729" cy="614697"/>
                </a:xfrm>
                <a:prstGeom prst="rect">
                  <a:avLst/>
                </a:prstGeom>
              </p:spPr>
            </p:pic>
            <p:cxnSp>
              <p:nvCxnSpPr>
                <p:cNvPr id="38" name="Straight Connector 37">
                  <a:extLst>
                    <a:ext uri="{FF2B5EF4-FFF2-40B4-BE49-F238E27FC236}">
                      <a16:creationId xmlns:a16="http://schemas.microsoft.com/office/drawing/2014/main" id="{A747A13E-2C92-49A9-83DA-0E49C164FCB8}"/>
                    </a:ext>
                  </a:extLst>
                </p:cNvPr>
                <p:cNvCxnSpPr>
                  <a:cxnSpLocks/>
                </p:cNvCxnSpPr>
                <p:nvPr/>
              </p:nvCxnSpPr>
              <p:spPr>
                <a:xfrm>
                  <a:off x="403945" y="3335900"/>
                  <a:ext cx="5468780" cy="0"/>
                </a:xfrm>
                <a:prstGeom prst="line">
                  <a:avLst/>
                </a:prstGeom>
                <a:ln w="19050" cap="sq" cmpd="dbl" algn="ctr">
                  <a:noFill/>
                  <a:prstDash val="solid"/>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39" name="Rectangle 38">
                  <a:extLst>
                    <a:ext uri="{FF2B5EF4-FFF2-40B4-BE49-F238E27FC236}">
                      <a16:creationId xmlns:a16="http://schemas.microsoft.com/office/drawing/2014/main" id="{514487F3-74EF-446B-AE23-099FA0501439}"/>
                    </a:ext>
                  </a:extLst>
                </p:cNvPr>
                <p:cNvSpPr/>
                <p:nvPr/>
              </p:nvSpPr>
              <p:spPr>
                <a:xfrm>
                  <a:off x="4988623" y="2100652"/>
                  <a:ext cx="833477" cy="317565"/>
                </a:xfrm>
                <a:prstGeom prst="rect">
                  <a:avLst/>
                </a:prstGeom>
                <a:no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v-LV" dirty="0">
                      <a:latin typeface="Verdana" panose="020B0604030504040204" pitchFamily="34" charset="0"/>
                      <a:ea typeface="Verdana" panose="020B0604030504040204" pitchFamily="34" charset="0"/>
                    </a:rPr>
                    <a:t>2020</a:t>
                  </a:r>
                </a:p>
              </p:txBody>
            </p:sp>
            <p:pic>
              <p:nvPicPr>
                <p:cNvPr id="40" name="Graphic 39" descr="Group of men">
                  <a:extLst>
                    <a:ext uri="{FF2B5EF4-FFF2-40B4-BE49-F238E27FC236}">
                      <a16:creationId xmlns:a16="http://schemas.microsoft.com/office/drawing/2014/main" id="{29413B1A-2F73-4D44-BDE0-9EBDA6522EE3}"/>
                    </a:ext>
                  </a:extLst>
                </p:cNvPr>
                <p:cNvPicPr>
                  <a:picLocks noChangeAspect="1"/>
                </p:cNvPicPr>
                <p:nvPr/>
              </p:nvPicPr>
              <p:blipFill>
                <a:blip r:embed="rId6" cstate="hqprint">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4276591" y="2186746"/>
                  <a:ext cx="712729" cy="614697"/>
                </a:xfrm>
                <a:prstGeom prst="rect">
                  <a:avLst/>
                </a:prstGeom>
              </p:spPr>
            </p:pic>
            <p:sp>
              <p:nvSpPr>
                <p:cNvPr id="41" name="Rectangle 40">
                  <a:extLst>
                    <a:ext uri="{FF2B5EF4-FFF2-40B4-BE49-F238E27FC236}">
                      <a16:creationId xmlns:a16="http://schemas.microsoft.com/office/drawing/2014/main" id="{D334080A-E3BB-4126-A691-9E1E05B0C751}"/>
                    </a:ext>
                  </a:extLst>
                </p:cNvPr>
                <p:cNvSpPr/>
                <p:nvPr/>
              </p:nvSpPr>
              <p:spPr>
                <a:xfrm>
                  <a:off x="449941" y="2090721"/>
                  <a:ext cx="833477" cy="317565"/>
                </a:xfrm>
                <a:prstGeom prst="rect">
                  <a:avLst/>
                </a:prstGeom>
                <a:no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v-LV" dirty="0">
                      <a:latin typeface="Verdana" panose="020B0604030504040204" pitchFamily="34" charset="0"/>
                      <a:ea typeface="Verdana" panose="020B0604030504040204" pitchFamily="34" charset="0"/>
                    </a:rPr>
                    <a:t>2008</a:t>
                  </a:r>
                </a:p>
              </p:txBody>
            </p:sp>
            <p:sp>
              <p:nvSpPr>
                <p:cNvPr id="83" name="Rectangle 82">
                  <a:extLst>
                    <a:ext uri="{FF2B5EF4-FFF2-40B4-BE49-F238E27FC236}">
                      <a16:creationId xmlns:a16="http://schemas.microsoft.com/office/drawing/2014/main" id="{BFBE889F-3452-45D9-8261-74245411FFCF}"/>
                    </a:ext>
                  </a:extLst>
                </p:cNvPr>
                <p:cNvSpPr/>
                <p:nvPr/>
              </p:nvSpPr>
              <p:spPr>
                <a:xfrm>
                  <a:off x="331846" y="2990054"/>
                  <a:ext cx="1123903" cy="369332"/>
                </a:xfrm>
                <a:prstGeom prst="rect">
                  <a:avLst/>
                </a:prstGeom>
                <a:ln>
                  <a:noFill/>
                </a:ln>
              </p:spPr>
              <p:txBody>
                <a:bodyPr wrap="square">
                  <a:spAutoFit/>
                </a:bodyPr>
                <a:lstStyle/>
                <a:p>
                  <a:pPr algn="ctr"/>
                  <a:r>
                    <a:rPr lang="lv-LV" b="1" dirty="0">
                      <a:solidFill>
                        <a:schemeClr val="bg1"/>
                      </a:solidFill>
                      <a:latin typeface="Verdana" panose="020B0604030504040204" pitchFamily="34" charset="0"/>
                      <a:ea typeface="Verdana" panose="020B0604030504040204" pitchFamily="34" charset="0"/>
                    </a:rPr>
                    <a:t>76 435</a:t>
                  </a:r>
                </a:p>
              </p:txBody>
            </p:sp>
            <p:sp>
              <p:nvSpPr>
                <p:cNvPr id="88" name="Rectangle 87">
                  <a:extLst>
                    <a:ext uri="{FF2B5EF4-FFF2-40B4-BE49-F238E27FC236}">
                      <a16:creationId xmlns:a16="http://schemas.microsoft.com/office/drawing/2014/main" id="{C8CA26BF-331C-4391-8F7E-3803D6ADB735}"/>
                    </a:ext>
                  </a:extLst>
                </p:cNvPr>
                <p:cNvSpPr/>
                <p:nvPr/>
              </p:nvSpPr>
              <p:spPr>
                <a:xfrm>
                  <a:off x="660545" y="3518513"/>
                  <a:ext cx="3218402" cy="430887"/>
                </a:xfrm>
                <a:prstGeom prst="rect">
                  <a:avLst/>
                </a:prstGeom>
                <a:ln>
                  <a:noFill/>
                </a:ln>
              </p:spPr>
              <p:txBody>
                <a:bodyPr wrap="square">
                  <a:spAutoFit/>
                </a:bodyPr>
                <a:lstStyle/>
                <a:p>
                  <a:pPr algn="r"/>
                  <a:r>
                    <a:rPr lang="lv-LV" sz="1100" b="1" dirty="0">
                      <a:solidFill>
                        <a:schemeClr val="bg1"/>
                      </a:solidFill>
                      <a:latin typeface="Verdana" panose="020B0604030504040204" pitchFamily="34" charset="0"/>
                      <a:ea typeface="Verdana" panose="020B0604030504040204" pitchFamily="34" charset="0"/>
                    </a:rPr>
                    <a:t>Reģistrēto bezdarbnieku skaita</a:t>
                  </a:r>
                </a:p>
                <a:p>
                  <a:pPr algn="r"/>
                  <a:r>
                    <a:rPr lang="lv-LV" sz="1100" b="1" dirty="0">
                      <a:solidFill>
                        <a:schemeClr val="bg1"/>
                      </a:solidFill>
                      <a:latin typeface="Verdana" panose="020B0604030504040204" pitchFamily="34" charset="0"/>
                      <a:ea typeface="Verdana" panose="020B0604030504040204" pitchFamily="34" charset="0"/>
                    </a:rPr>
                    <a:t> samazinājums </a:t>
                  </a:r>
                  <a:r>
                    <a:rPr lang="lv-LV" sz="1100" b="1" u="sng" dirty="0">
                      <a:solidFill>
                        <a:schemeClr val="bg1"/>
                      </a:solidFill>
                      <a:latin typeface="Verdana" panose="020B0604030504040204" pitchFamily="34" charset="0"/>
                      <a:ea typeface="Verdana" panose="020B0604030504040204" pitchFamily="34" charset="0"/>
                    </a:rPr>
                    <a:t>valstī</a:t>
                  </a:r>
                </a:p>
              </p:txBody>
            </p:sp>
            <p:sp>
              <p:nvSpPr>
                <p:cNvPr id="90" name="Rectangle: Rounded Corners 89">
                  <a:extLst>
                    <a:ext uri="{FF2B5EF4-FFF2-40B4-BE49-F238E27FC236}">
                      <a16:creationId xmlns:a16="http://schemas.microsoft.com/office/drawing/2014/main" id="{8C59E689-9DDF-4641-80A3-C8CF90CED1C0}"/>
                    </a:ext>
                  </a:extLst>
                </p:cNvPr>
                <p:cNvSpPr/>
                <p:nvPr/>
              </p:nvSpPr>
              <p:spPr>
                <a:xfrm>
                  <a:off x="3853848" y="3572872"/>
                  <a:ext cx="908307" cy="356301"/>
                </a:xfrm>
                <a:prstGeom prst="roundRect">
                  <a:avLst/>
                </a:prstGeom>
                <a:solidFill>
                  <a:srgbClr val="FFC000"/>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lv-LV" b="1" dirty="0"/>
                </a:p>
              </p:txBody>
            </p:sp>
            <p:sp>
              <p:nvSpPr>
                <p:cNvPr id="91" name="Rectangle 90">
                  <a:extLst>
                    <a:ext uri="{FF2B5EF4-FFF2-40B4-BE49-F238E27FC236}">
                      <a16:creationId xmlns:a16="http://schemas.microsoft.com/office/drawing/2014/main" id="{473C9FA5-A735-437F-BEA4-CBD9745B9F34}"/>
                    </a:ext>
                  </a:extLst>
                </p:cNvPr>
                <p:cNvSpPr/>
                <p:nvPr/>
              </p:nvSpPr>
              <p:spPr>
                <a:xfrm>
                  <a:off x="3851897" y="3566084"/>
                  <a:ext cx="985017" cy="369332"/>
                </a:xfrm>
                <a:prstGeom prst="rect">
                  <a:avLst/>
                </a:prstGeom>
                <a:ln>
                  <a:noFill/>
                </a:ln>
              </p:spPr>
              <p:txBody>
                <a:bodyPr wrap="square">
                  <a:spAutoFit/>
                </a:bodyPr>
                <a:lstStyle/>
                <a:p>
                  <a:pPr algn="ctr"/>
                  <a:r>
                    <a:rPr lang="lv-LV" b="1" dirty="0">
                      <a:solidFill>
                        <a:schemeClr val="accent6">
                          <a:lumMod val="75000"/>
                        </a:schemeClr>
                      </a:solidFill>
                      <a:latin typeface="Verdana" panose="020B0604030504040204" pitchFamily="34" charset="0"/>
                      <a:ea typeface="Verdana" panose="020B0604030504040204" pitchFamily="34" charset="0"/>
                    </a:rPr>
                    <a:t>-9%</a:t>
                  </a:r>
                </a:p>
              </p:txBody>
            </p:sp>
            <p:sp>
              <p:nvSpPr>
                <p:cNvPr id="101" name="Rectangle 100">
                  <a:extLst>
                    <a:ext uri="{FF2B5EF4-FFF2-40B4-BE49-F238E27FC236}">
                      <a16:creationId xmlns:a16="http://schemas.microsoft.com/office/drawing/2014/main" id="{4A758541-C228-4979-94E3-27241A914DB2}"/>
                    </a:ext>
                  </a:extLst>
                </p:cNvPr>
                <p:cNvSpPr/>
                <p:nvPr/>
              </p:nvSpPr>
              <p:spPr>
                <a:xfrm>
                  <a:off x="4789123" y="2942635"/>
                  <a:ext cx="1132702" cy="369332"/>
                </a:xfrm>
                <a:prstGeom prst="rect">
                  <a:avLst/>
                </a:prstGeom>
                <a:ln>
                  <a:noFill/>
                </a:ln>
              </p:spPr>
              <p:txBody>
                <a:bodyPr wrap="square">
                  <a:spAutoFit/>
                </a:bodyPr>
                <a:lstStyle/>
                <a:p>
                  <a:pPr algn="ctr"/>
                  <a:r>
                    <a:rPr lang="lv-LV" b="1" dirty="0">
                      <a:solidFill>
                        <a:schemeClr val="bg1"/>
                      </a:solidFill>
                      <a:latin typeface="Verdana" panose="020B0604030504040204" pitchFamily="34" charset="0"/>
                      <a:ea typeface="Verdana" panose="020B0604030504040204" pitchFamily="34" charset="0"/>
                    </a:rPr>
                    <a:t>69 605</a:t>
                  </a:r>
                </a:p>
              </p:txBody>
            </p:sp>
          </p:grpSp>
          <p:sp>
            <p:nvSpPr>
              <p:cNvPr id="54" name="Rectangle 53">
                <a:extLst>
                  <a:ext uri="{FF2B5EF4-FFF2-40B4-BE49-F238E27FC236}">
                    <a16:creationId xmlns:a16="http://schemas.microsoft.com/office/drawing/2014/main" id="{D090D484-CF2F-4986-8362-D7BAE167EA73}"/>
                  </a:ext>
                </a:extLst>
              </p:cNvPr>
              <p:cNvSpPr/>
              <p:nvPr/>
            </p:nvSpPr>
            <p:spPr>
              <a:xfrm>
                <a:off x="5970923" y="4493771"/>
                <a:ext cx="5862474" cy="2032693"/>
              </a:xfrm>
              <a:prstGeom prst="rect">
                <a:avLst/>
              </a:prstGeom>
              <a:solidFill>
                <a:srgbClr val="D9D9D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dirty="0"/>
              </a:p>
            </p:txBody>
          </p:sp>
          <p:grpSp>
            <p:nvGrpSpPr>
              <p:cNvPr id="98" name="Group 97">
                <a:extLst>
                  <a:ext uri="{FF2B5EF4-FFF2-40B4-BE49-F238E27FC236}">
                    <a16:creationId xmlns:a16="http://schemas.microsoft.com/office/drawing/2014/main" id="{BE590DE7-009A-4A8B-AECC-188EB4129B73}"/>
                  </a:ext>
                </a:extLst>
              </p:cNvPr>
              <p:cNvGrpSpPr/>
              <p:nvPr/>
            </p:nvGrpSpPr>
            <p:grpSpPr>
              <a:xfrm>
                <a:off x="403945" y="4499397"/>
                <a:ext cx="5462204" cy="2032693"/>
                <a:chOff x="402522" y="4686259"/>
                <a:chExt cx="5462204" cy="2032693"/>
              </a:xfrm>
            </p:grpSpPr>
            <p:sp>
              <p:nvSpPr>
                <p:cNvPr id="99" name="Rectangle 98">
                  <a:extLst>
                    <a:ext uri="{FF2B5EF4-FFF2-40B4-BE49-F238E27FC236}">
                      <a16:creationId xmlns:a16="http://schemas.microsoft.com/office/drawing/2014/main" id="{FB130A7B-1EB6-4DF2-9EE5-AAD8DBB04602}"/>
                    </a:ext>
                  </a:extLst>
                </p:cNvPr>
                <p:cNvSpPr/>
                <p:nvPr/>
              </p:nvSpPr>
              <p:spPr>
                <a:xfrm>
                  <a:off x="402522" y="4686259"/>
                  <a:ext cx="5462204" cy="2032693"/>
                </a:xfrm>
                <a:prstGeom prst="rect">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dirty="0"/>
                </a:p>
              </p:txBody>
            </p:sp>
            <p:sp>
              <p:nvSpPr>
                <p:cNvPr id="102" name="Arrow: Down 101">
                  <a:extLst>
                    <a:ext uri="{FF2B5EF4-FFF2-40B4-BE49-F238E27FC236}">
                      <a16:creationId xmlns:a16="http://schemas.microsoft.com/office/drawing/2014/main" id="{A8420334-8627-44C0-B860-5C8838310153}"/>
                    </a:ext>
                  </a:extLst>
                </p:cNvPr>
                <p:cNvSpPr/>
                <p:nvPr/>
              </p:nvSpPr>
              <p:spPr>
                <a:xfrm>
                  <a:off x="3842593" y="6312261"/>
                  <a:ext cx="233337" cy="290435"/>
                </a:xfrm>
                <a:prstGeom prst="downArrow">
                  <a:avLst/>
                </a:prstGeom>
                <a:solidFill>
                  <a:schemeClr val="accent2">
                    <a:lumMod val="60000"/>
                    <a:lumOff val="40000"/>
                  </a:schemeClr>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lv-LV"/>
                </a:p>
              </p:txBody>
            </p:sp>
            <p:sp>
              <p:nvSpPr>
                <p:cNvPr id="103" name="Rectangle 102">
                  <a:extLst>
                    <a:ext uri="{FF2B5EF4-FFF2-40B4-BE49-F238E27FC236}">
                      <a16:creationId xmlns:a16="http://schemas.microsoft.com/office/drawing/2014/main" id="{EF7F3952-8FA5-4EC3-A07C-B6BD20347D85}"/>
                    </a:ext>
                  </a:extLst>
                </p:cNvPr>
                <p:cNvSpPr/>
                <p:nvPr/>
              </p:nvSpPr>
              <p:spPr>
                <a:xfrm>
                  <a:off x="3880642" y="5624138"/>
                  <a:ext cx="1690554" cy="523220"/>
                </a:xfrm>
                <a:prstGeom prst="rect">
                  <a:avLst/>
                </a:prstGeom>
                <a:ln>
                  <a:noFill/>
                </a:ln>
              </p:spPr>
              <p:txBody>
                <a:bodyPr wrap="square">
                  <a:spAutoFit/>
                </a:bodyPr>
                <a:lstStyle/>
                <a:p>
                  <a:pPr algn="ctr"/>
                  <a:r>
                    <a:rPr lang="lv-LV" sz="1400" b="1" dirty="0">
                      <a:solidFill>
                        <a:schemeClr val="accent4"/>
                      </a:solidFill>
                      <a:latin typeface="Verdana" panose="020B0604030504040204" pitchFamily="34" charset="0"/>
                      <a:ea typeface="Verdana" panose="020B0604030504040204" pitchFamily="34" charset="0"/>
                    </a:rPr>
                    <a:t>+93% </a:t>
                  </a:r>
                  <a:r>
                    <a:rPr lang="lv-LV" sz="1100" b="1" dirty="0">
                      <a:solidFill>
                        <a:schemeClr val="accent4"/>
                      </a:solidFill>
                      <a:latin typeface="Verdana" panose="020B0604030504040204" pitchFamily="34" charset="0"/>
                      <a:ea typeface="Verdana" panose="020B0604030504040204" pitchFamily="34" charset="0"/>
                    </a:rPr>
                    <a:t>(8 583) </a:t>
                  </a:r>
                </a:p>
                <a:p>
                  <a:pPr algn="ctr"/>
                  <a:endParaRPr lang="lv-LV" sz="1400" b="1" dirty="0">
                    <a:solidFill>
                      <a:schemeClr val="accent4"/>
                    </a:solidFill>
                    <a:latin typeface="Verdana" panose="020B0604030504040204" pitchFamily="34" charset="0"/>
                    <a:ea typeface="Verdana" panose="020B0604030504040204" pitchFamily="34" charset="0"/>
                  </a:endParaRPr>
                </a:p>
              </p:txBody>
            </p:sp>
            <p:sp>
              <p:nvSpPr>
                <p:cNvPr id="104" name="Arrow: Down 103">
                  <a:extLst>
                    <a:ext uri="{FF2B5EF4-FFF2-40B4-BE49-F238E27FC236}">
                      <a16:creationId xmlns:a16="http://schemas.microsoft.com/office/drawing/2014/main" id="{D0E94AD7-8519-45FD-9E37-618997B9D4C6}"/>
                    </a:ext>
                  </a:extLst>
                </p:cNvPr>
                <p:cNvSpPr/>
                <p:nvPr/>
              </p:nvSpPr>
              <p:spPr>
                <a:xfrm>
                  <a:off x="3835178" y="5980099"/>
                  <a:ext cx="233337" cy="290435"/>
                </a:xfrm>
                <a:prstGeom prst="downArrow">
                  <a:avLst/>
                </a:prstGeom>
                <a:solidFill>
                  <a:schemeClr val="accent2">
                    <a:lumMod val="60000"/>
                    <a:lumOff val="40000"/>
                  </a:schemeClr>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lv-LV"/>
                </a:p>
              </p:txBody>
            </p:sp>
            <p:sp>
              <p:nvSpPr>
                <p:cNvPr id="105" name="Rectangle 104">
                  <a:extLst>
                    <a:ext uri="{FF2B5EF4-FFF2-40B4-BE49-F238E27FC236}">
                      <a16:creationId xmlns:a16="http://schemas.microsoft.com/office/drawing/2014/main" id="{A631BE21-0D83-46DA-8924-4AF303F41A6A}"/>
                    </a:ext>
                  </a:extLst>
                </p:cNvPr>
                <p:cNvSpPr/>
                <p:nvPr/>
              </p:nvSpPr>
              <p:spPr>
                <a:xfrm>
                  <a:off x="3972752" y="5903378"/>
                  <a:ext cx="1483322" cy="584775"/>
                </a:xfrm>
                <a:prstGeom prst="rect">
                  <a:avLst/>
                </a:prstGeom>
                <a:ln>
                  <a:noFill/>
                </a:ln>
              </p:spPr>
              <p:txBody>
                <a:bodyPr wrap="square">
                  <a:spAutoFit/>
                </a:bodyPr>
                <a:lstStyle/>
                <a:p>
                  <a:pPr algn="ctr"/>
                  <a:r>
                    <a:rPr lang="lv-LV" sz="1400" b="1" dirty="0">
                      <a:solidFill>
                        <a:schemeClr val="accent2">
                          <a:lumMod val="60000"/>
                          <a:lumOff val="40000"/>
                        </a:schemeClr>
                      </a:solidFill>
                      <a:latin typeface="Verdana" panose="020B0604030504040204" pitchFamily="34" charset="0"/>
                      <a:ea typeface="Verdana" panose="020B0604030504040204" pitchFamily="34" charset="0"/>
                    </a:rPr>
                    <a:t>-53%</a:t>
                  </a:r>
                  <a:r>
                    <a:rPr lang="lv-LV" dirty="0"/>
                    <a:t> </a:t>
                  </a:r>
                  <a:r>
                    <a:rPr lang="lv-LV" sz="1100" b="1" dirty="0">
                      <a:solidFill>
                        <a:srgbClr val="F4B183"/>
                      </a:solidFill>
                      <a:latin typeface="Verdana" panose="020B0604030504040204" pitchFamily="34" charset="0"/>
                      <a:ea typeface="Verdana" panose="020B0604030504040204" pitchFamily="34" charset="0"/>
                    </a:rPr>
                    <a:t>(4 839) </a:t>
                  </a:r>
                </a:p>
                <a:p>
                  <a:pPr algn="ctr"/>
                  <a:endParaRPr lang="lv-LV" sz="1400" b="1" dirty="0">
                    <a:solidFill>
                      <a:schemeClr val="accent2">
                        <a:lumMod val="60000"/>
                        <a:lumOff val="40000"/>
                      </a:schemeClr>
                    </a:solidFill>
                    <a:latin typeface="Verdana" panose="020B0604030504040204" pitchFamily="34" charset="0"/>
                    <a:ea typeface="Verdana" panose="020B0604030504040204" pitchFamily="34" charset="0"/>
                  </a:endParaRPr>
                </a:p>
              </p:txBody>
            </p:sp>
            <p:sp>
              <p:nvSpPr>
                <p:cNvPr id="106" name="Rectangle 105">
                  <a:extLst>
                    <a:ext uri="{FF2B5EF4-FFF2-40B4-BE49-F238E27FC236}">
                      <a16:creationId xmlns:a16="http://schemas.microsoft.com/office/drawing/2014/main" id="{094A081B-4D2F-44C0-BC27-9726B37E6E90}"/>
                    </a:ext>
                  </a:extLst>
                </p:cNvPr>
                <p:cNvSpPr/>
                <p:nvPr/>
              </p:nvSpPr>
              <p:spPr>
                <a:xfrm>
                  <a:off x="3905380" y="5269930"/>
                  <a:ext cx="1843073" cy="307777"/>
                </a:xfrm>
                <a:prstGeom prst="rect">
                  <a:avLst/>
                </a:prstGeom>
                <a:ln>
                  <a:noFill/>
                </a:ln>
              </p:spPr>
              <p:txBody>
                <a:bodyPr wrap="square">
                  <a:spAutoFit/>
                </a:bodyPr>
                <a:lstStyle/>
                <a:p>
                  <a:pPr algn="ctr"/>
                  <a:r>
                    <a:rPr lang="lv-LV" sz="1400" b="1" dirty="0">
                      <a:solidFill>
                        <a:schemeClr val="accent4"/>
                      </a:solidFill>
                      <a:latin typeface="Verdana" panose="020B0604030504040204" pitchFamily="34" charset="0"/>
                      <a:ea typeface="Verdana" panose="020B0604030504040204" pitchFamily="34" charset="0"/>
                    </a:rPr>
                    <a:t>+104% </a:t>
                  </a:r>
                  <a:r>
                    <a:rPr lang="lv-LV" sz="1100" b="1" dirty="0">
                      <a:solidFill>
                        <a:schemeClr val="accent4"/>
                      </a:solidFill>
                      <a:latin typeface="Verdana" panose="020B0604030504040204" pitchFamily="34" charset="0"/>
                      <a:ea typeface="Verdana" panose="020B0604030504040204" pitchFamily="34" charset="0"/>
                    </a:rPr>
                    <a:t>(17 271)</a:t>
                  </a:r>
                </a:p>
              </p:txBody>
            </p:sp>
            <p:sp>
              <p:nvSpPr>
                <p:cNvPr id="107" name="Rectangle 106">
                  <a:extLst>
                    <a:ext uri="{FF2B5EF4-FFF2-40B4-BE49-F238E27FC236}">
                      <a16:creationId xmlns:a16="http://schemas.microsoft.com/office/drawing/2014/main" id="{F2916CED-ABFD-4FB2-A963-62B8A2ACECB6}"/>
                    </a:ext>
                  </a:extLst>
                </p:cNvPr>
                <p:cNvSpPr/>
                <p:nvPr/>
              </p:nvSpPr>
              <p:spPr>
                <a:xfrm>
                  <a:off x="3866623" y="4993169"/>
                  <a:ext cx="1761887" cy="307777"/>
                </a:xfrm>
                <a:prstGeom prst="rect">
                  <a:avLst/>
                </a:prstGeom>
                <a:ln>
                  <a:noFill/>
                </a:ln>
              </p:spPr>
              <p:txBody>
                <a:bodyPr wrap="square">
                  <a:spAutoFit/>
                </a:bodyPr>
                <a:lstStyle/>
                <a:p>
                  <a:pPr algn="ctr"/>
                  <a:r>
                    <a:rPr lang="lv-LV" sz="1400" b="1" dirty="0">
                      <a:solidFill>
                        <a:schemeClr val="accent4"/>
                      </a:solidFill>
                      <a:latin typeface="Verdana" panose="020B0604030504040204" pitchFamily="34" charset="0"/>
                      <a:ea typeface="Verdana" panose="020B0604030504040204" pitchFamily="34" charset="0"/>
                    </a:rPr>
                    <a:t>+19% </a:t>
                  </a:r>
                  <a:r>
                    <a:rPr lang="lv-LV" sz="1100" b="1" dirty="0">
                      <a:solidFill>
                        <a:schemeClr val="accent4"/>
                      </a:solidFill>
                      <a:latin typeface="Verdana" panose="020B0604030504040204" pitchFamily="34" charset="0"/>
                      <a:ea typeface="Verdana" panose="020B0604030504040204" pitchFamily="34" charset="0"/>
                    </a:rPr>
                    <a:t>(26 864)</a:t>
                  </a:r>
                </a:p>
              </p:txBody>
            </p:sp>
            <p:sp>
              <p:nvSpPr>
                <p:cNvPr id="109" name="Arrow: Down 108">
                  <a:extLst>
                    <a:ext uri="{FF2B5EF4-FFF2-40B4-BE49-F238E27FC236}">
                      <a16:creationId xmlns:a16="http://schemas.microsoft.com/office/drawing/2014/main" id="{9FBAC55B-A3A8-4BDC-932F-BE80B9BC0DC5}"/>
                    </a:ext>
                  </a:extLst>
                </p:cNvPr>
                <p:cNvSpPr/>
                <p:nvPr/>
              </p:nvSpPr>
              <p:spPr>
                <a:xfrm rot="10800000">
                  <a:off x="3835630" y="5617899"/>
                  <a:ext cx="233337" cy="290435"/>
                </a:xfrm>
                <a:prstGeom prst="downArrow">
                  <a:avLst/>
                </a:prstGeom>
                <a:ln>
                  <a:noFill/>
                </a:ln>
              </p:spPr>
              <p:style>
                <a:lnRef idx="2">
                  <a:schemeClr val="accent4">
                    <a:shade val="50000"/>
                  </a:schemeClr>
                </a:lnRef>
                <a:fillRef idx="1">
                  <a:schemeClr val="accent4"/>
                </a:fillRef>
                <a:effectRef idx="0">
                  <a:schemeClr val="accent4"/>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endParaRPr lang="lv-LV"/>
                </a:p>
              </p:txBody>
            </p:sp>
          </p:grpSp>
          <p:sp>
            <p:nvSpPr>
              <p:cNvPr id="110" name="Rectangle 109">
                <a:extLst>
                  <a:ext uri="{FF2B5EF4-FFF2-40B4-BE49-F238E27FC236}">
                    <a16:creationId xmlns:a16="http://schemas.microsoft.com/office/drawing/2014/main" id="{2889B0B5-BEF2-4AD7-919A-9F66CAC56B06}"/>
                  </a:ext>
                </a:extLst>
              </p:cNvPr>
              <p:cNvSpPr/>
              <p:nvPr/>
            </p:nvSpPr>
            <p:spPr>
              <a:xfrm>
                <a:off x="3922891" y="6082920"/>
                <a:ext cx="1458959" cy="523220"/>
              </a:xfrm>
              <a:prstGeom prst="rect">
                <a:avLst/>
              </a:prstGeom>
              <a:ln>
                <a:noFill/>
              </a:ln>
            </p:spPr>
            <p:txBody>
              <a:bodyPr wrap="square">
                <a:spAutoFit/>
              </a:bodyPr>
              <a:lstStyle/>
              <a:p>
                <a:pPr algn="ctr"/>
                <a:r>
                  <a:rPr lang="lv-LV" sz="1400" b="1" dirty="0">
                    <a:solidFill>
                      <a:schemeClr val="accent2">
                        <a:lumMod val="60000"/>
                        <a:lumOff val="40000"/>
                      </a:schemeClr>
                    </a:solidFill>
                    <a:latin typeface="Verdana" panose="020B0604030504040204" pitchFamily="34" charset="0"/>
                    <a:ea typeface="Verdana" panose="020B0604030504040204" pitchFamily="34" charset="0"/>
                  </a:rPr>
                  <a:t>-85% </a:t>
                </a:r>
                <a:r>
                  <a:rPr lang="lv-LV" sz="1100" b="1" dirty="0">
                    <a:solidFill>
                      <a:schemeClr val="accent2">
                        <a:lumMod val="60000"/>
                        <a:lumOff val="40000"/>
                      </a:schemeClr>
                    </a:solidFill>
                    <a:latin typeface="Verdana" panose="020B0604030504040204" pitchFamily="34" charset="0"/>
                    <a:ea typeface="Verdana" panose="020B0604030504040204" pitchFamily="34" charset="0"/>
                  </a:rPr>
                  <a:t>(440)</a:t>
                </a:r>
              </a:p>
              <a:p>
                <a:pPr algn="ctr"/>
                <a:endParaRPr lang="lv-LV" sz="1400" b="1" dirty="0">
                  <a:solidFill>
                    <a:schemeClr val="accent2">
                      <a:lumMod val="60000"/>
                      <a:lumOff val="40000"/>
                    </a:schemeClr>
                  </a:solidFill>
                  <a:latin typeface="Verdana" panose="020B0604030504040204" pitchFamily="34" charset="0"/>
                  <a:ea typeface="Verdana" panose="020B0604030504040204" pitchFamily="34" charset="0"/>
                </a:endParaRPr>
              </a:p>
            </p:txBody>
          </p:sp>
          <p:sp>
            <p:nvSpPr>
              <p:cNvPr id="112" name="Arrow: Down 111">
                <a:extLst>
                  <a:ext uri="{FF2B5EF4-FFF2-40B4-BE49-F238E27FC236}">
                    <a16:creationId xmlns:a16="http://schemas.microsoft.com/office/drawing/2014/main" id="{7879A46E-E690-4B1F-BC6B-6A78209A8DA0}"/>
                  </a:ext>
                </a:extLst>
              </p:cNvPr>
              <p:cNvSpPr/>
              <p:nvPr/>
            </p:nvSpPr>
            <p:spPr>
              <a:xfrm rot="10800000">
                <a:off x="9623856" y="5191973"/>
                <a:ext cx="233337" cy="290435"/>
              </a:xfrm>
              <a:prstGeom prst="downArrow">
                <a:avLst/>
              </a:prstGeom>
              <a:solidFill>
                <a:schemeClr val="bg2">
                  <a:lumMod val="50000"/>
                </a:schemeClr>
              </a:solidFill>
              <a:ln>
                <a:noFill/>
              </a:ln>
            </p:spPr>
            <p:style>
              <a:lnRef idx="2">
                <a:schemeClr val="accent4">
                  <a:shade val="50000"/>
                </a:schemeClr>
              </a:lnRef>
              <a:fillRef idx="1">
                <a:schemeClr val="accent4"/>
              </a:fillRef>
              <a:effectRef idx="0">
                <a:schemeClr val="accent4"/>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endParaRPr lang="lv-LV"/>
              </a:p>
            </p:txBody>
          </p:sp>
          <p:sp>
            <p:nvSpPr>
              <p:cNvPr id="113" name="Rectangle 112">
                <a:extLst>
                  <a:ext uri="{FF2B5EF4-FFF2-40B4-BE49-F238E27FC236}">
                    <a16:creationId xmlns:a16="http://schemas.microsoft.com/office/drawing/2014/main" id="{BC7DB327-C894-4160-BBA7-9917AD420676}"/>
                  </a:ext>
                </a:extLst>
              </p:cNvPr>
              <p:cNvSpPr/>
              <p:nvPr/>
            </p:nvSpPr>
            <p:spPr>
              <a:xfrm>
                <a:off x="9685616" y="5159975"/>
                <a:ext cx="1701243" cy="307777"/>
              </a:xfrm>
              <a:prstGeom prst="rect">
                <a:avLst/>
              </a:prstGeom>
              <a:ln>
                <a:noFill/>
              </a:ln>
            </p:spPr>
            <p:txBody>
              <a:bodyPr wrap="square">
                <a:spAutoFit/>
              </a:bodyPr>
              <a:lstStyle/>
              <a:p>
                <a:pPr algn="ctr"/>
                <a:r>
                  <a:rPr lang="lv-LV" sz="1400" b="1" dirty="0">
                    <a:solidFill>
                      <a:srgbClr val="595959"/>
                    </a:solidFill>
                    <a:latin typeface="Verdana" panose="020B0604030504040204" pitchFamily="34" charset="0"/>
                    <a:ea typeface="Verdana" panose="020B0604030504040204" pitchFamily="34" charset="0"/>
                  </a:rPr>
                  <a:t>+292% </a:t>
                </a:r>
                <a:r>
                  <a:rPr lang="lv-LV" sz="1100" b="1" dirty="0">
                    <a:solidFill>
                      <a:srgbClr val="595959"/>
                    </a:solidFill>
                    <a:latin typeface="Verdana" panose="020B0604030504040204" pitchFamily="34" charset="0"/>
                    <a:ea typeface="Verdana" panose="020B0604030504040204" pitchFamily="34" charset="0"/>
                  </a:rPr>
                  <a:t>(3 780)</a:t>
                </a:r>
              </a:p>
            </p:txBody>
          </p:sp>
          <p:pic>
            <p:nvPicPr>
              <p:cNvPr id="114" name="Graphic 113" descr="Group of men">
                <a:extLst>
                  <a:ext uri="{FF2B5EF4-FFF2-40B4-BE49-F238E27FC236}">
                    <a16:creationId xmlns:a16="http://schemas.microsoft.com/office/drawing/2014/main" id="{2678E6A6-4200-4445-B46D-2881070FE7A7}"/>
                  </a:ext>
                </a:extLst>
              </p:cNvPr>
              <p:cNvPicPr>
                <a:picLocks noChangeAspect="1"/>
              </p:cNvPicPr>
              <p:nvPr/>
            </p:nvPicPr>
            <p:blipFill>
              <a:blip r:embed="rId6" cstate="hqprint">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2042251" y="2711080"/>
                <a:ext cx="712729" cy="614697"/>
              </a:xfrm>
              <a:prstGeom prst="rect">
                <a:avLst/>
              </a:prstGeom>
            </p:spPr>
          </p:pic>
          <p:pic>
            <p:nvPicPr>
              <p:cNvPr id="115" name="Graphic 114" descr="Group of men">
                <a:extLst>
                  <a:ext uri="{FF2B5EF4-FFF2-40B4-BE49-F238E27FC236}">
                    <a16:creationId xmlns:a16="http://schemas.microsoft.com/office/drawing/2014/main" id="{5E5F5FD0-256D-41C9-922F-D2EF3C9840D7}"/>
                  </a:ext>
                </a:extLst>
              </p:cNvPr>
              <p:cNvPicPr>
                <a:picLocks noChangeAspect="1"/>
              </p:cNvPicPr>
              <p:nvPr/>
            </p:nvPicPr>
            <p:blipFill>
              <a:blip r:embed="rId6" cstate="hqprint">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4031143" y="2693361"/>
                <a:ext cx="712729" cy="614697"/>
              </a:xfrm>
              <a:prstGeom prst="rect">
                <a:avLst/>
              </a:prstGeom>
            </p:spPr>
          </p:pic>
          <p:sp>
            <p:nvSpPr>
              <p:cNvPr id="116" name="Rectangle 115">
                <a:extLst>
                  <a:ext uri="{FF2B5EF4-FFF2-40B4-BE49-F238E27FC236}">
                    <a16:creationId xmlns:a16="http://schemas.microsoft.com/office/drawing/2014/main" id="{B1EF9B23-041B-4D2E-8D17-6AB089136C22}"/>
                  </a:ext>
                </a:extLst>
              </p:cNvPr>
              <p:cNvSpPr/>
              <p:nvPr/>
            </p:nvSpPr>
            <p:spPr>
              <a:xfrm>
                <a:off x="449941" y="4537393"/>
                <a:ext cx="833477" cy="317565"/>
              </a:xfrm>
              <a:prstGeom prst="rect">
                <a:avLst/>
              </a:prstGeom>
              <a:no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v-LV" dirty="0">
                    <a:latin typeface="Verdana" panose="020B0604030504040204" pitchFamily="34" charset="0"/>
                    <a:ea typeface="Verdana" panose="020B0604030504040204" pitchFamily="34" charset="0"/>
                  </a:rPr>
                  <a:t>2008</a:t>
                </a:r>
              </a:p>
            </p:txBody>
          </p:sp>
          <p:sp>
            <p:nvSpPr>
              <p:cNvPr id="117" name="Rectangle 116">
                <a:extLst>
                  <a:ext uri="{FF2B5EF4-FFF2-40B4-BE49-F238E27FC236}">
                    <a16:creationId xmlns:a16="http://schemas.microsoft.com/office/drawing/2014/main" id="{5D698201-05B3-47CC-BBAB-A9669838C811}"/>
                  </a:ext>
                </a:extLst>
              </p:cNvPr>
              <p:cNvSpPr/>
              <p:nvPr/>
            </p:nvSpPr>
            <p:spPr>
              <a:xfrm>
                <a:off x="4970252" y="4555069"/>
                <a:ext cx="833477" cy="317565"/>
              </a:xfrm>
              <a:prstGeom prst="rect">
                <a:avLst/>
              </a:prstGeom>
              <a:no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v-LV" dirty="0">
                    <a:latin typeface="Verdana" panose="020B0604030504040204" pitchFamily="34" charset="0"/>
                    <a:ea typeface="Verdana" panose="020B0604030504040204" pitchFamily="34" charset="0"/>
                  </a:rPr>
                  <a:t>2020</a:t>
                </a:r>
              </a:p>
            </p:txBody>
          </p:sp>
          <p:pic>
            <p:nvPicPr>
              <p:cNvPr id="118" name="Graphic 117" descr="Group of men">
                <a:extLst>
                  <a:ext uri="{FF2B5EF4-FFF2-40B4-BE49-F238E27FC236}">
                    <a16:creationId xmlns:a16="http://schemas.microsoft.com/office/drawing/2014/main" id="{EE684FFE-9107-4CCA-AB5C-7F89E51FFFFF}"/>
                  </a:ext>
                </a:extLst>
              </p:cNvPr>
              <p:cNvPicPr>
                <a:picLocks noChangeAspect="1"/>
              </p:cNvPicPr>
              <p:nvPr/>
            </p:nvPicPr>
            <p:blipFill>
              <a:blip r:embed="rId4" cstate="hq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7631893" y="2618192"/>
                <a:ext cx="693144" cy="606268"/>
              </a:xfrm>
              <a:prstGeom prst="rect">
                <a:avLst/>
              </a:prstGeom>
            </p:spPr>
          </p:pic>
          <p:sp>
            <p:nvSpPr>
              <p:cNvPr id="120" name="Rectangle 119">
                <a:extLst>
                  <a:ext uri="{FF2B5EF4-FFF2-40B4-BE49-F238E27FC236}">
                    <a16:creationId xmlns:a16="http://schemas.microsoft.com/office/drawing/2014/main" id="{B28B2938-E307-4FAE-997A-BD47CCB9252D}"/>
                  </a:ext>
                </a:extLst>
              </p:cNvPr>
              <p:cNvSpPr/>
              <p:nvPr/>
            </p:nvSpPr>
            <p:spPr>
              <a:xfrm>
                <a:off x="6004823" y="4557299"/>
                <a:ext cx="810575" cy="313211"/>
              </a:xfrm>
              <a:prstGeom prst="rect">
                <a:avLst/>
              </a:prstGeom>
              <a:solidFill>
                <a:schemeClr val="bg2">
                  <a:lumMod val="90000"/>
                </a:schemeClr>
              </a:solidFill>
              <a:ln>
                <a:solidFill>
                  <a:srgbClr val="59595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v-LV" dirty="0">
                    <a:solidFill>
                      <a:schemeClr val="bg2">
                        <a:lumMod val="25000"/>
                      </a:schemeClr>
                    </a:solidFill>
                    <a:latin typeface="Verdana" panose="020B0604030504040204" pitchFamily="34" charset="0"/>
                    <a:ea typeface="Verdana" panose="020B0604030504040204" pitchFamily="34" charset="0"/>
                  </a:rPr>
                  <a:t>2008</a:t>
                </a:r>
              </a:p>
            </p:txBody>
          </p:sp>
          <p:sp>
            <p:nvSpPr>
              <p:cNvPr id="121" name="Rectangle 120">
                <a:extLst>
                  <a:ext uri="{FF2B5EF4-FFF2-40B4-BE49-F238E27FC236}">
                    <a16:creationId xmlns:a16="http://schemas.microsoft.com/office/drawing/2014/main" id="{771CD008-A148-4A37-89CB-A320236990F4}"/>
                  </a:ext>
                </a:extLst>
              </p:cNvPr>
              <p:cNvSpPr/>
              <p:nvPr/>
            </p:nvSpPr>
            <p:spPr>
              <a:xfrm>
                <a:off x="10958697" y="4532294"/>
                <a:ext cx="810575" cy="313211"/>
              </a:xfrm>
              <a:prstGeom prst="rect">
                <a:avLst/>
              </a:prstGeom>
              <a:solidFill>
                <a:schemeClr val="bg2">
                  <a:lumMod val="90000"/>
                </a:schemeClr>
              </a:solidFill>
              <a:ln>
                <a:solidFill>
                  <a:srgbClr val="59595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v-LV" dirty="0">
                    <a:solidFill>
                      <a:schemeClr val="bg2">
                        <a:lumMod val="25000"/>
                      </a:schemeClr>
                    </a:solidFill>
                    <a:latin typeface="Verdana" panose="020B0604030504040204" pitchFamily="34" charset="0"/>
                    <a:ea typeface="Verdana" panose="020B0604030504040204" pitchFamily="34" charset="0"/>
                  </a:rPr>
                  <a:t>2020</a:t>
                </a:r>
              </a:p>
            </p:txBody>
          </p:sp>
          <p:sp>
            <p:nvSpPr>
              <p:cNvPr id="123" name="Arrow: Down 122">
                <a:extLst>
                  <a:ext uri="{FF2B5EF4-FFF2-40B4-BE49-F238E27FC236}">
                    <a16:creationId xmlns:a16="http://schemas.microsoft.com/office/drawing/2014/main" id="{F10F6ABE-77DA-4186-89B0-3EDB0BE5B8B1}"/>
                  </a:ext>
                </a:extLst>
              </p:cNvPr>
              <p:cNvSpPr/>
              <p:nvPr/>
            </p:nvSpPr>
            <p:spPr>
              <a:xfrm>
                <a:off x="9638696" y="5834964"/>
                <a:ext cx="233337" cy="290435"/>
              </a:xfrm>
              <a:prstGeom prst="downArrow">
                <a:avLst/>
              </a:prstGeom>
              <a:solidFill>
                <a:schemeClr val="accent2">
                  <a:lumMod val="60000"/>
                  <a:lumOff val="40000"/>
                </a:schemeClr>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lv-LV"/>
              </a:p>
            </p:txBody>
          </p:sp>
          <p:sp>
            <p:nvSpPr>
              <p:cNvPr id="124" name="Arrow: Down 123">
                <a:extLst>
                  <a:ext uri="{FF2B5EF4-FFF2-40B4-BE49-F238E27FC236}">
                    <a16:creationId xmlns:a16="http://schemas.microsoft.com/office/drawing/2014/main" id="{B622817A-C9FE-4F7A-A86E-405F527AC1EE}"/>
                  </a:ext>
                </a:extLst>
              </p:cNvPr>
              <p:cNvSpPr/>
              <p:nvPr/>
            </p:nvSpPr>
            <p:spPr>
              <a:xfrm>
                <a:off x="9646034" y="6170361"/>
                <a:ext cx="233337" cy="290435"/>
              </a:xfrm>
              <a:prstGeom prst="downArrow">
                <a:avLst/>
              </a:prstGeom>
              <a:solidFill>
                <a:schemeClr val="accent2">
                  <a:lumMod val="60000"/>
                  <a:lumOff val="40000"/>
                </a:schemeClr>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lv-LV"/>
              </a:p>
            </p:txBody>
          </p:sp>
          <p:sp>
            <p:nvSpPr>
              <p:cNvPr id="127" name="Arrow: Down 126">
                <a:extLst>
                  <a:ext uri="{FF2B5EF4-FFF2-40B4-BE49-F238E27FC236}">
                    <a16:creationId xmlns:a16="http://schemas.microsoft.com/office/drawing/2014/main" id="{9A1FA990-F658-4817-8C31-67C175A31631}"/>
                  </a:ext>
                </a:extLst>
              </p:cNvPr>
              <p:cNvSpPr/>
              <p:nvPr/>
            </p:nvSpPr>
            <p:spPr>
              <a:xfrm rot="10800000">
                <a:off x="9638697" y="5502801"/>
                <a:ext cx="233337" cy="290435"/>
              </a:xfrm>
              <a:prstGeom prst="downArrow">
                <a:avLst/>
              </a:prstGeom>
              <a:solidFill>
                <a:srgbClr val="676767"/>
              </a:solidFill>
              <a:ln>
                <a:noFill/>
              </a:ln>
            </p:spPr>
            <p:style>
              <a:lnRef idx="2">
                <a:schemeClr val="accent4">
                  <a:shade val="50000"/>
                </a:schemeClr>
              </a:lnRef>
              <a:fillRef idx="1">
                <a:schemeClr val="accent4"/>
              </a:fillRef>
              <a:effectRef idx="0">
                <a:schemeClr val="accent4"/>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endParaRPr lang="lv-LV"/>
              </a:p>
            </p:txBody>
          </p:sp>
          <p:sp>
            <p:nvSpPr>
              <p:cNvPr id="129" name="Rectangle 128">
                <a:extLst>
                  <a:ext uri="{FF2B5EF4-FFF2-40B4-BE49-F238E27FC236}">
                    <a16:creationId xmlns:a16="http://schemas.microsoft.com/office/drawing/2014/main" id="{4E03E145-8B06-4DA3-88FA-D73D122D598A}"/>
                  </a:ext>
                </a:extLst>
              </p:cNvPr>
              <p:cNvSpPr/>
              <p:nvPr/>
            </p:nvSpPr>
            <p:spPr>
              <a:xfrm>
                <a:off x="9781867" y="5486205"/>
                <a:ext cx="1476999" cy="307777"/>
              </a:xfrm>
              <a:prstGeom prst="rect">
                <a:avLst/>
              </a:prstGeom>
              <a:ln>
                <a:noFill/>
              </a:ln>
            </p:spPr>
            <p:txBody>
              <a:bodyPr wrap="square">
                <a:spAutoFit/>
              </a:bodyPr>
              <a:lstStyle/>
              <a:p>
                <a:pPr algn="ctr"/>
                <a:r>
                  <a:rPr lang="lv-LV" sz="1400" b="1" dirty="0">
                    <a:solidFill>
                      <a:srgbClr val="595959"/>
                    </a:solidFill>
                    <a:latin typeface="Verdana" panose="020B0604030504040204" pitchFamily="34" charset="0"/>
                    <a:ea typeface="Verdana" panose="020B0604030504040204" pitchFamily="34" charset="0"/>
                  </a:rPr>
                  <a:t>+48% </a:t>
                </a:r>
                <a:r>
                  <a:rPr lang="lv-LV" sz="1100" b="1" dirty="0">
                    <a:solidFill>
                      <a:srgbClr val="595959"/>
                    </a:solidFill>
                    <a:latin typeface="Verdana" panose="020B0604030504040204" pitchFamily="34" charset="0"/>
                    <a:ea typeface="Verdana" panose="020B0604030504040204" pitchFamily="34" charset="0"/>
                  </a:rPr>
                  <a:t>(2 079)</a:t>
                </a:r>
              </a:p>
            </p:txBody>
          </p:sp>
        </p:grpSp>
        <p:sp>
          <p:nvSpPr>
            <p:cNvPr id="89" name="Arrow: Down 88">
              <a:extLst>
                <a:ext uri="{FF2B5EF4-FFF2-40B4-BE49-F238E27FC236}">
                  <a16:creationId xmlns:a16="http://schemas.microsoft.com/office/drawing/2014/main" id="{76EF0AEE-2836-4AC0-B5B0-224E6F2B1798}"/>
                </a:ext>
              </a:extLst>
            </p:cNvPr>
            <p:cNvSpPr/>
            <p:nvPr/>
          </p:nvSpPr>
          <p:spPr>
            <a:xfrm rot="10800000">
              <a:off x="3836602" y="4764883"/>
              <a:ext cx="233337" cy="290435"/>
            </a:xfrm>
            <a:prstGeom prst="downArrow">
              <a:avLst/>
            </a:prstGeom>
            <a:ln>
              <a:noFill/>
            </a:ln>
          </p:spPr>
          <p:style>
            <a:lnRef idx="2">
              <a:schemeClr val="accent4">
                <a:shade val="50000"/>
              </a:schemeClr>
            </a:lnRef>
            <a:fillRef idx="1">
              <a:schemeClr val="accent4"/>
            </a:fillRef>
            <a:effectRef idx="0">
              <a:schemeClr val="accent4"/>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endParaRPr lang="lv-LV"/>
            </a:p>
          </p:txBody>
        </p:sp>
        <p:sp>
          <p:nvSpPr>
            <p:cNvPr id="92" name="Arrow: Down 91">
              <a:extLst>
                <a:ext uri="{FF2B5EF4-FFF2-40B4-BE49-F238E27FC236}">
                  <a16:creationId xmlns:a16="http://schemas.microsoft.com/office/drawing/2014/main" id="{8C9532CC-BA85-434D-947D-5E6413F64F66}"/>
                </a:ext>
              </a:extLst>
            </p:cNvPr>
            <p:cNvSpPr/>
            <p:nvPr/>
          </p:nvSpPr>
          <p:spPr>
            <a:xfrm rot="10800000">
              <a:off x="3836602" y="5093626"/>
              <a:ext cx="233337" cy="290435"/>
            </a:xfrm>
            <a:prstGeom prst="downArrow">
              <a:avLst/>
            </a:prstGeom>
            <a:ln>
              <a:noFill/>
            </a:ln>
          </p:spPr>
          <p:style>
            <a:lnRef idx="2">
              <a:schemeClr val="accent4">
                <a:shade val="50000"/>
              </a:schemeClr>
            </a:lnRef>
            <a:fillRef idx="1">
              <a:schemeClr val="accent4"/>
            </a:fillRef>
            <a:effectRef idx="0">
              <a:schemeClr val="accent4"/>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endParaRPr lang="lv-LV"/>
            </a:p>
          </p:txBody>
        </p:sp>
      </p:grpSp>
      <p:sp>
        <p:nvSpPr>
          <p:cNvPr id="75" name="Slide Number Placeholder 5">
            <a:extLst>
              <a:ext uri="{FF2B5EF4-FFF2-40B4-BE49-F238E27FC236}">
                <a16:creationId xmlns:a16="http://schemas.microsoft.com/office/drawing/2014/main" id="{FFF0108F-8D83-4188-B1B8-69326F5F48DA}"/>
              </a:ext>
            </a:extLst>
          </p:cNvPr>
          <p:cNvSpPr txBox="1">
            <a:spLocks/>
          </p:cNvSpPr>
          <p:nvPr/>
        </p:nvSpPr>
        <p:spPr bwMode="auto">
          <a:xfrm>
            <a:off x="11379200" y="6324600"/>
            <a:ext cx="406400" cy="3048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defPPr>
              <a:defRPr lang="lv-LV"/>
            </a:defPPr>
            <a:lvl1pPr marL="0" algn="l" defTabSz="914400" rtl="0" eaLnBrk="1" latinLnBrk="0" hangingPunct="1">
              <a:defRPr sz="1700" kern="1200">
                <a:solidFill>
                  <a:schemeClr val="tx1"/>
                </a:solidFill>
                <a:latin typeface="Times New Roman" panose="02020603050405020304" pitchFamily="18" charset="0"/>
                <a:ea typeface="ＭＳ Ｐゴシック" panose="020B0600070205080204" pitchFamily="34" charset="-128"/>
                <a:cs typeface="+mn-cs"/>
              </a:defRPr>
            </a:lvl1pPr>
            <a:lvl2pPr marL="742950" indent="-285750" algn="l" defTabSz="914400" rtl="0" eaLnBrk="1" latinLnBrk="0" hangingPunct="1">
              <a:defRPr sz="1700" kern="1200">
                <a:solidFill>
                  <a:schemeClr val="tx1"/>
                </a:solidFill>
                <a:latin typeface="Times New Roman" panose="02020603050405020304" pitchFamily="18" charset="0"/>
                <a:ea typeface="ＭＳ Ｐゴシック" panose="020B0600070205080204" pitchFamily="34" charset="-128"/>
                <a:cs typeface="+mn-cs"/>
              </a:defRPr>
            </a:lvl2pPr>
            <a:lvl3pPr marL="1143000" indent="-228600" algn="l" defTabSz="914400" rtl="0" eaLnBrk="1" latinLnBrk="0" hangingPunct="1">
              <a:defRPr sz="1700" kern="1200">
                <a:solidFill>
                  <a:schemeClr val="tx1"/>
                </a:solidFill>
                <a:latin typeface="Times New Roman" panose="02020603050405020304" pitchFamily="18" charset="0"/>
                <a:ea typeface="ＭＳ Ｐゴシック" panose="020B0600070205080204" pitchFamily="34" charset="-128"/>
                <a:cs typeface="+mn-cs"/>
              </a:defRPr>
            </a:lvl3pPr>
            <a:lvl4pPr marL="1600200" indent="-228600" algn="l" defTabSz="914400" rtl="0" eaLnBrk="1" latinLnBrk="0" hangingPunct="1">
              <a:defRPr sz="1700" kern="1200">
                <a:solidFill>
                  <a:schemeClr val="tx1"/>
                </a:solidFill>
                <a:latin typeface="Times New Roman" panose="02020603050405020304" pitchFamily="18" charset="0"/>
                <a:ea typeface="ＭＳ Ｐゴシック" panose="020B0600070205080204" pitchFamily="34" charset="-128"/>
                <a:cs typeface="+mn-cs"/>
              </a:defRPr>
            </a:lvl4pPr>
            <a:lvl5pPr marL="2057400" indent="-228600" algn="l" defTabSz="914400" rtl="0" eaLnBrk="1" latinLnBrk="0" hangingPunct="1">
              <a:defRPr sz="1700" kern="1200">
                <a:solidFill>
                  <a:schemeClr val="tx1"/>
                </a:solidFill>
                <a:latin typeface="Times New Roman" panose="02020603050405020304" pitchFamily="18" charset="0"/>
                <a:ea typeface="ＭＳ Ｐゴシック" panose="020B0600070205080204" pitchFamily="34" charset="-128"/>
                <a:cs typeface="+mn-cs"/>
              </a:defRPr>
            </a:lvl5pPr>
            <a:lvl6pPr marL="2514600" indent="-228600" algn="l" defTabSz="938213" rtl="0" eaLnBrk="0" fontAlgn="base" latinLnBrk="0" hangingPunct="0">
              <a:spcBef>
                <a:spcPct val="0"/>
              </a:spcBef>
              <a:spcAft>
                <a:spcPct val="0"/>
              </a:spcAft>
              <a:defRPr sz="1700" kern="1200">
                <a:solidFill>
                  <a:schemeClr val="tx1"/>
                </a:solidFill>
                <a:latin typeface="Times New Roman" panose="02020603050405020304" pitchFamily="18" charset="0"/>
                <a:ea typeface="ＭＳ Ｐゴシック" panose="020B0600070205080204" pitchFamily="34" charset="-128"/>
                <a:cs typeface="+mn-cs"/>
              </a:defRPr>
            </a:lvl6pPr>
            <a:lvl7pPr marL="2971800" indent="-228600" algn="l" defTabSz="938213" rtl="0" eaLnBrk="0" fontAlgn="base" latinLnBrk="0" hangingPunct="0">
              <a:spcBef>
                <a:spcPct val="0"/>
              </a:spcBef>
              <a:spcAft>
                <a:spcPct val="0"/>
              </a:spcAft>
              <a:defRPr sz="1700" kern="1200">
                <a:solidFill>
                  <a:schemeClr val="tx1"/>
                </a:solidFill>
                <a:latin typeface="Times New Roman" panose="02020603050405020304" pitchFamily="18" charset="0"/>
                <a:ea typeface="ＭＳ Ｐゴシック" panose="020B0600070205080204" pitchFamily="34" charset="-128"/>
                <a:cs typeface="+mn-cs"/>
              </a:defRPr>
            </a:lvl7pPr>
            <a:lvl8pPr marL="3429000" indent="-228600" algn="l" defTabSz="938213" rtl="0" eaLnBrk="0" fontAlgn="base" latinLnBrk="0" hangingPunct="0">
              <a:spcBef>
                <a:spcPct val="0"/>
              </a:spcBef>
              <a:spcAft>
                <a:spcPct val="0"/>
              </a:spcAft>
              <a:defRPr sz="1700" kern="1200">
                <a:solidFill>
                  <a:schemeClr val="tx1"/>
                </a:solidFill>
                <a:latin typeface="Times New Roman" panose="02020603050405020304" pitchFamily="18" charset="0"/>
                <a:ea typeface="ＭＳ Ｐゴシック" panose="020B0600070205080204" pitchFamily="34" charset="-128"/>
                <a:cs typeface="+mn-cs"/>
              </a:defRPr>
            </a:lvl8pPr>
            <a:lvl9pPr marL="3886200" indent="-228600" algn="l" defTabSz="938213" rtl="0" eaLnBrk="0" fontAlgn="base" latinLnBrk="0" hangingPunct="0">
              <a:spcBef>
                <a:spcPct val="0"/>
              </a:spcBef>
              <a:spcAft>
                <a:spcPct val="0"/>
              </a:spcAft>
              <a:defRPr sz="1700" kern="1200">
                <a:solidFill>
                  <a:schemeClr val="tx1"/>
                </a:solidFill>
                <a:latin typeface="Times New Roman" panose="02020603050405020304" pitchFamily="18" charset="0"/>
                <a:ea typeface="ＭＳ Ｐゴシック" panose="020B0600070205080204" pitchFamily="34" charset="-128"/>
                <a:cs typeface="+mn-cs"/>
              </a:defRPr>
            </a:lvl9pPr>
          </a:lstStyle>
          <a:p>
            <a:fld id="{1B351D12-C3E7-438C-94EE-D8BAC653387C}" type="slidenum">
              <a:rPr lang="en-US" altLang="lv-LV" sz="1000" smtClean="0">
                <a:solidFill>
                  <a:srgbClr val="898989"/>
                </a:solidFill>
                <a:latin typeface="Verdana" panose="020B0604030504040204" pitchFamily="34" charset="0"/>
                <a:ea typeface="Verdana" panose="020B0604030504040204" pitchFamily="34" charset="0"/>
              </a:rPr>
              <a:pPr/>
              <a:t>9</a:t>
            </a:fld>
            <a:endParaRPr lang="en-US" altLang="lv-LV" sz="1000">
              <a:solidFill>
                <a:srgbClr val="898989"/>
              </a:solidFill>
              <a:latin typeface="Verdana" panose="020B0604030504040204" pitchFamily="34" charset="0"/>
              <a:ea typeface="Verdana" panose="020B0604030504040204" pitchFamily="34" charset="0"/>
            </a:endParaRPr>
          </a:p>
        </p:txBody>
      </p:sp>
      <p:graphicFrame>
        <p:nvGraphicFramePr>
          <p:cNvPr id="76" name="Chart 75">
            <a:extLst>
              <a:ext uri="{FF2B5EF4-FFF2-40B4-BE49-F238E27FC236}">
                <a16:creationId xmlns:a16="http://schemas.microsoft.com/office/drawing/2014/main" id="{3EA5284C-AD2C-440A-8A1A-F64B33BBB2C0}"/>
              </a:ext>
            </a:extLst>
          </p:cNvPr>
          <p:cNvGraphicFramePr>
            <a:graphicFrameLocks/>
          </p:cNvGraphicFramePr>
          <p:nvPr>
            <p:extLst>
              <p:ext uri="{D42A27DB-BD31-4B8C-83A1-F6EECF244321}">
                <p14:modId xmlns:p14="http://schemas.microsoft.com/office/powerpoint/2010/main" val="1755238065"/>
              </p:ext>
            </p:extLst>
          </p:nvPr>
        </p:nvGraphicFramePr>
        <p:xfrm>
          <a:off x="178891" y="4493771"/>
          <a:ext cx="4767901" cy="2207957"/>
        </p:xfrm>
        <a:graphic>
          <a:graphicData uri="http://schemas.openxmlformats.org/drawingml/2006/chart">
            <c:chart xmlns:c="http://schemas.openxmlformats.org/drawingml/2006/chart" xmlns:r="http://schemas.openxmlformats.org/officeDocument/2006/relationships" r:id="rId8"/>
          </a:graphicData>
        </a:graphic>
      </p:graphicFrame>
      <p:sp>
        <p:nvSpPr>
          <p:cNvPr id="95" name="Rectangle 94">
            <a:extLst>
              <a:ext uri="{FF2B5EF4-FFF2-40B4-BE49-F238E27FC236}">
                <a16:creationId xmlns:a16="http://schemas.microsoft.com/office/drawing/2014/main" id="{917E89FA-335C-4707-8DA1-14D602E43160}"/>
              </a:ext>
            </a:extLst>
          </p:cNvPr>
          <p:cNvSpPr/>
          <p:nvPr/>
        </p:nvSpPr>
        <p:spPr>
          <a:xfrm>
            <a:off x="9583497" y="4785940"/>
            <a:ext cx="1701243" cy="307777"/>
          </a:xfrm>
          <a:prstGeom prst="rect">
            <a:avLst/>
          </a:prstGeom>
          <a:ln>
            <a:noFill/>
          </a:ln>
        </p:spPr>
        <p:txBody>
          <a:bodyPr wrap="square">
            <a:spAutoFit/>
          </a:bodyPr>
          <a:lstStyle/>
          <a:p>
            <a:pPr algn="ctr"/>
            <a:r>
              <a:rPr lang="lv-LV" sz="1400" b="1" dirty="0">
                <a:solidFill>
                  <a:srgbClr val="595959"/>
                </a:solidFill>
                <a:latin typeface="Verdana" panose="020B0604030504040204" pitchFamily="34" charset="0"/>
                <a:ea typeface="Verdana" panose="020B0604030504040204" pitchFamily="34" charset="0"/>
              </a:rPr>
              <a:t>+5% </a:t>
            </a:r>
            <a:r>
              <a:rPr lang="lv-LV" sz="1100" b="1" dirty="0">
                <a:solidFill>
                  <a:srgbClr val="595959"/>
                </a:solidFill>
                <a:latin typeface="Verdana" panose="020B0604030504040204" pitchFamily="34" charset="0"/>
                <a:ea typeface="Verdana" panose="020B0604030504040204" pitchFamily="34" charset="0"/>
              </a:rPr>
              <a:t>(9 130)</a:t>
            </a:r>
          </a:p>
        </p:txBody>
      </p:sp>
      <p:sp>
        <p:nvSpPr>
          <p:cNvPr id="96" name="Rectangle 95">
            <a:extLst>
              <a:ext uri="{FF2B5EF4-FFF2-40B4-BE49-F238E27FC236}">
                <a16:creationId xmlns:a16="http://schemas.microsoft.com/office/drawing/2014/main" id="{7C61C54D-4BB3-4AC6-9EFC-649E92A796CA}"/>
              </a:ext>
            </a:extLst>
          </p:cNvPr>
          <p:cNvSpPr/>
          <p:nvPr/>
        </p:nvSpPr>
        <p:spPr>
          <a:xfrm>
            <a:off x="9677956" y="5770235"/>
            <a:ext cx="1701243" cy="307777"/>
          </a:xfrm>
          <a:prstGeom prst="rect">
            <a:avLst/>
          </a:prstGeom>
          <a:ln>
            <a:noFill/>
          </a:ln>
        </p:spPr>
        <p:txBody>
          <a:bodyPr wrap="square">
            <a:spAutoFit/>
          </a:bodyPr>
          <a:lstStyle/>
          <a:p>
            <a:pPr algn="ctr"/>
            <a:r>
              <a:rPr lang="lv-LV" sz="1400" b="1" dirty="0">
                <a:solidFill>
                  <a:schemeClr val="accent2">
                    <a:lumMod val="50000"/>
                  </a:schemeClr>
                </a:solidFill>
                <a:latin typeface="Verdana" panose="020B0604030504040204" pitchFamily="34" charset="0"/>
                <a:ea typeface="Verdana" panose="020B0604030504040204" pitchFamily="34" charset="0"/>
              </a:rPr>
              <a:t>-47% </a:t>
            </a:r>
            <a:r>
              <a:rPr lang="lv-LV" sz="1100" b="1" dirty="0">
                <a:solidFill>
                  <a:schemeClr val="accent2">
                    <a:lumMod val="50000"/>
                  </a:schemeClr>
                </a:solidFill>
                <a:latin typeface="Verdana" panose="020B0604030504040204" pitchFamily="34" charset="0"/>
                <a:ea typeface="Verdana" panose="020B0604030504040204" pitchFamily="34" charset="0"/>
              </a:rPr>
              <a:t>(2 151)</a:t>
            </a:r>
          </a:p>
        </p:txBody>
      </p:sp>
      <p:sp>
        <p:nvSpPr>
          <p:cNvPr id="97" name="Rectangle 96">
            <a:extLst>
              <a:ext uri="{FF2B5EF4-FFF2-40B4-BE49-F238E27FC236}">
                <a16:creationId xmlns:a16="http://schemas.microsoft.com/office/drawing/2014/main" id="{E4E1CB90-F28E-4B78-B024-1B630FCCDC3A}"/>
              </a:ext>
            </a:extLst>
          </p:cNvPr>
          <p:cNvSpPr/>
          <p:nvPr/>
        </p:nvSpPr>
        <p:spPr>
          <a:xfrm>
            <a:off x="9583496" y="6108057"/>
            <a:ext cx="1701243" cy="307777"/>
          </a:xfrm>
          <a:prstGeom prst="rect">
            <a:avLst/>
          </a:prstGeom>
          <a:ln>
            <a:noFill/>
          </a:ln>
        </p:spPr>
        <p:txBody>
          <a:bodyPr wrap="square">
            <a:spAutoFit/>
          </a:bodyPr>
          <a:lstStyle/>
          <a:p>
            <a:pPr algn="ctr"/>
            <a:r>
              <a:rPr lang="lv-LV" sz="1400" b="1" dirty="0">
                <a:solidFill>
                  <a:schemeClr val="accent2">
                    <a:lumMod val="50000"/>
                  </a:schemeClr>
                </a:solidFill>
                <a:latin typeface="Verdana" panose="020B0604030504040204" pitchFamily="34" charset="0"/>
                <a:ea typeface="Verdana" panose="020B0604030504040204" pitchFamily="34" charset="0"/>
              </a:rPr>
              <a:t>-89% </a:t>
            </a:r>
            <a:r>
              <a:rPr lang="lv-LV" sz="1100" b="1" dirty="0">
                <a:solidFill>
                  <a:schemeClr val="accent2">
                    <a:lumMod val="50000"/>
                  </a:schemeClr>
                </a:solidFill>
                <a:latin typeface="Verdana" panose="020B0604030504040204" pitchFamily="34" charset="0"/>
                <a:ea typeface="Verdana" panose="020B0604030504040204" pitchFamily="34" charset="0"/>
              </a:rPr>
              <a:t>(89)</a:t>
            </a:r>
          </a:p>
        </p:txBody>
      </p:sp>
      <p:graphicFrame>
        <p:nvGraphicFramePr>
          <p:cNvPr id="86" name="Chart 85">
            <a:extLst>
              <a:ext uri="{FF2B5EF4-FFF2-40B4-BE49-F238E27FC236}">
                <a16:creationId xmlns:a16="http://schemas.microsoft.com/office/drawing/2014/main" id="{48DD22DE-6FA0-4354-9F5D-CF3F138581B3}"/>
              </a:ext>
            </a:extLst>
          </p:cNvPr>
          <p:cNvGraphicFramePr>
            <a:graphicFrameLocks/>
          </p:cNvGraphicFramePr>
          <p:nvPr>
            <p:extLst>
              <p:ext uri="{D42A27DB-BD31-4B8C-83A1-F6EECF244321}">
                <p14:modId xmlns:p14="http://schemas.microsoft.com/office/powerpoint/2010/main" val="1759924542"/>
              </p:ext>
            </p:extLst>
          </p:nvPr>
        </p:nvGraphicFramePr>
        <p:xfrm>
          <a:off x="5801160" y="4713851"/>
          <a:ext cx="5557838" cy="1835960"/>
        </p:xfrm>
        <a:graphic>
          <a:graphicData uri="http://schemas.openxmlformats.org/drawingml/2006/chart">
            <c:chart xmlns:c="http://schemas.openxmlformats.org/drawingml/2006/chart" xmlns:r="http://schemas.openxmlformats.org/officeDocument/2006/relationships" r:id="rId9"/>
          </a:graphicData>
        </a:graphic>
      </p:graphicFrame>
      <p:sp>
        <p:nvSpPr>
          <p:cNvPr id="77" name="Arrow: Down 76">
            <a:extLst>
              <a:ext uri="{FF2B5EF4-FFF2-40B4-BE49-F238E27FC236}">
                <a16:creationId xmlns:a16="http://schemas.microsoft.com/office/drawing/2014/main" id="{8C258610-8375-4DB9-A4DD-5F60958938F2}"/>
              </a:ext>
            </a:extLst>
          </p:cNvPr>
          <p:cNvSpPr/>
          <p:nvPr/>
        </p:nvSpPr>
        <p:spPr>
          <a:xfrm rot="10800000">
            <a:off x="9615156" y="4782790"/>
            <a:ext cx="233337" cy="290435"/>
          </a:xfrm>
          <a:prstGeom prst="downArrow">
            <a:avLst/>
          </a:prstGeom>
          <a:solidFill>
            <a:srgbClr val="676767"/>
          </a:solidFill>
          <a:ln>
            <a:noFill/>
          </a:ln>
        </p:spPr>
        <p:style>
          <a:lnRef idx="2">
            <a:schemeClr val="accent4">
              <a:shade val="50000"/>
            </a:schemeClr>
          </a:lnRef>
          <a:fillRef idx="1">
            <a:schemeClr val="accent4"/>
          </a:fillRef>
          <a:effectRef idx="0">
            <a:schemeClr val="accent4"/>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endParaRPr lang="lv-LV"/>
          </a:p>
        </p:txBody>
      </p:sp>
    </p:spTree>
    <p:extLst>
      <p:ext uri="{BB962C8B-B14F-4D97-AF65-F5344CB8AC3E}">
        <p14:creationId xmlns:p14="http://schemas.microsoft.com/office/powerpoint/2010/main" val="173956727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0.xml><?xml version="1.0" encoding="utf-8"?>
<a:themeOverride xmlns:a="http://schemas.openxmlformats.org/drawingml/2006/main">
  <a:clrScheme name="Office 2007-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1.xml><?xml version="1.0" encoding="utf-8"?>
<a:themeOverride xmlns:a="http://schemas.openxmlformats.org/drawingml/2006/main">
  <a:clrScheme name="Median">
    <a:dk1>
      <a:sysClr val="windowText" lastClr="000000"/>
    </a:dk1>
    <a:lt1>
      <a:sysClr val="window" lastClr="FFFFFF"/>
    </a:lt1>
    <a:dk2>
      <a:srgbClr val="775F55"/>
    </a:dk2>
    <a:lt2>
      <a:srgbClr val="EBDDC3"/>
    </a:lt2>
    <a:accent1>
      <a:srgbClr val="94B6D2"/>
    </a:accent1>
    <a:accent2>
      <a:srgbClr val="DD8047"/>
    </a:accent2>
    <a:accent3>
      <a:srgbClr val="A5AB81"/>
    </a:accent3>
    <a:accent4>
      <a:srgbClr val="D8B25C"/>
    </a:accent4>
    <a:accent5>
      <a:srgbClr val="7BA79D"/>
    </a:accent5>
    <a:accent6>
      <a:srgbClr val="968C8C"/>
    </a:accent6>
    <a:hlink>
      <a:srgbClr val="F7B615"/>
    </a:hlink>
    <a:folHlink>
      <a:srgbClr val="704404"/>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2.xml><?xml version="1.0" encoding="utf-8"?>
<a:themeOverride xmlns:a="http://schemas.openxmlformats.org/drawingml/2006/main">
  <a:clrScheme name="Median">
    <a:dk1>
      <a:sysClr val="windowText" lastClr="000000"/>
    </a:dk1>
    <a:lt1>
      <a:sysClr val="window" lastClr="FFFFFF"/>
    </a:lt1>
    <a:dk2>
      <a:srgbClr val="775F55"/>
    </a:dk2>
    <a:lt2>
      <a:srgbClr val="EBDDC3"/>
    </a:lt2>
    <a:accent1>
      <a:srgbClr val="94B6D2"/>
    </a:accent1>
    <a:accent2>
      <a:srgbClr val="DD8047"/>
    </a:accent2>
    <a:accent3>
      <a:srgbClr val="A5AB81"/>
    </a:accent3>
    <a:accent4>
      <a:srgbClr val="D8B25C"/>
    </a:accent4>
    <a:accent5>
      <a:srgbClr val="7BA79D"/>
    </a:accent5>
    <a:accent6>
      <a:srgbClr val="968C8C"/>
    </a:accent6>
    <a:hlink>
      <a:srgbClr val="F7B615"/>
    </a:hlink>
    <a:folHlink>
      <a:srgbClr val="704404"/>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3.xml><?xml version="1.0" encoding="utf-8"?>
<a:themeOverride xmlns:a="http://schemas.openxmlformats.org/drawingml/2006/main">
  <a:clrScheme name="Median">
    <a:dk1>
      <a:sysClr val="windowText" lastClr="000000"/>
    </a:dk1>
    <a:lt1>
      <a:sysClr val="window" lastClr="FFFFFF"/>
    </a:lt1>
    <a:dk2>
      <a:srgbClr val="775F55"/>
    </a:dk2>
    <a:lt2>
      <a:srgbClr val="EBDDC3"/>
    </a:lt2>
    <a:accent1>
      <a:srgbClr val="94B6D2"/>
    </a:accent1>
    <a:accent2>
      <a:srgbClr val="DD8047"/>
    </a:accent2>
    <a:accent3>
      <a:srgbClr val="A5AB81"/>
    </a:accent3>
    <a:accent4>
      <a:srgbClr val="D8B25C"/>
    </a:accent4>
    <a:accent5>
      <a:srgbClr val="7BA79D"/>
    </a:accent5>
    <a:accent6>
      <a:srgbClr val="968C8C"/>
    </a:accent6>
    <a:hlink>
      <a:srgbClr val="F7B615"/>
    </a:hlink>
    <a:folHlink>
      <a:srgbClr val="704404"/>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4.xml><?xml version="1.0" encoding="utf-8"?>
<a:themeOverride xmlns:a="http://schemas.openxmlformats.org/drawingml/2006/main">
  <a:clrScheme name="Median">
    <a:dk1>
      <a:sysClr val="windowText" lastClr="000000"/>
    </a:dk1>
    <a:lt1>
      <a:sysClr val="window" lastClr="FFFFFF"/>
    </a:lt1>
    <a:dk2>
      <a:srgbClr val="775F55"/>
    </a:dk2>
    <a:lt2>
      <a:srgbClr val="EBDDC3"/>
    </a:lt2>
    <a:accent1>
      <a:srgbClr val="94B6D2"/>
    </a:accent1>
    <a:accent2>
      <a:srgbClr val="DD8047"/>
    </a:accent2>
    <a:accent3>
      <a:srgbClr val="A5AB81"/>
    </a:accent3>
    <a:accent4>
      <a:srgbClr val="D8B25C"/>
    </a:accent4>
    <a:accent5>
      <a:srgbClr val="7BA79D"/>
    </a:accent5>
    <a:accent6>
      <a:srgbClr val="968C8C"/>
    </a:accent6>
    <a:hlink>
      <a:srgbClr val="F7B615"/>
    </a:hlink>
    <a:folHlink>
      <a:srgbClr val="704404"/>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5.xml><?xml version="1.0" encoding="utf-8"?>
<a:themeOverride xmlns:a="http://schemas.openxmlformats.org/drawingml/2006/main">
  <a:clrScheme name="Median">
    <a:dk1>
      <a:sysClr val="windowText" lastClr="000000"/>
    </a:dk1>
    <a:lt1>
      <a:sysClr val="window" lastClr="FFFFFF"/>
    </a:lt1>
    <a:dk2>
      <a:srgbClr val="775F55"/>
    </a:dk2>
    <a:lt2>
      <a:srgbClr val="EBDDC3"/>
    </a:lt2>
    <a:accent1>
      <a:srgbClr val="94B6D2"/>
    </a:accent1>
    <a:accent2>
      <a:srgbClr val="DD8047"/>
    </a:accent2>
    <a:accent3>
      <a:srgbClr val="A5AB81"/>
    </a:accent3>
    <a:accent4>
      <a:srgbClr val="D8B25C"/>
    </a:accent4>
    <a:accent5>
      <a:srgbClr val="7BA79D"/>
    </a:accent5>
    <a:accent6>
      <a:srgbClr val="968C8C"/>
    </a:accent6>
    <a:hlink>
      <a:srgbClr val="F7B615"/>
    </a:hlink>
    <a:folHlink>
      <a:srgbClr val="704404"/>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6.xml><?xml version="1.0" encoding="utf-8"?>
<a:themeOverride xmlns:a="http://schemas.openxmlformats.org/drawingml/2006/main">
  <a:clrScheme name="Median">
    <a:dk1>
      <a:sysClr val="windowText" lastClr="000000"/>
    </a:dk1>
    <a:lt1>
      <a:sysClr val="window" lastClr="FFFFFF"/>
    </a:lt1>
    <a:dk2>
      <a:srgbClr val="775F55"/>
    </a:dk2>
    <a:lt2>
      <a:srgbClr val="EBDDC3"/>
    </a:lt2>
    <a:accent1>
      <a:srgbClr val="94B6D2"/>
    </a:accent1>
    <a:accent2>
      <a:srgbClr val="DD8047"/>
    </a:accent2>
    <a:accent3>
      <a:srgbClr val="A5AB81"/>
    </a:accent3>
    <a:accent4>
      <a:srgbClr val="D8B25C"/>
    </a:accent4>
    <a:accent5>
      <a:srgbClr val="7BA79D"/>
    </a:accent5>
    <a:accent6>
      <a:srgbClr val="968C8C"/>
    </a:accent6>
    <a:hlink>
      <a:srgbClr val="F7B615"/>
    </a:hlink>
    <a:folHlink>
      <a:srgbClr val="704404"/>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7.xml><?xml version="1.0" encoding="utf-8"?>
<a:themeOverride xmlns:a="http://schemas.openxmlformats.org/drawingml/2006/main">
  <a:clrScheme name="Median">
    <a:dk1>
      <a:sysClr val="windowText" lastClr="000000"/>
    </a:dk1>
    <a:lt1>
      <a:sysClr val="window" lastClr="FFFFFF"/>
    </a:lt1>
    <a:dk2>
      <a:srgbClr val="775F55"/>
    </a:dk2>
    <a:lt2>
      <a:srgbClr val="EBDDC3"/>
    </a:lt2>
    <a:accent1>
      <a:srgbClr val="94B6D2"/>
    </a:accent1>
    <a:accent2>
      <a:srgbClr val="DD8047"/>
    </a:accent2>
    <a:accent3>
      <a:srgbClr val="A5AB81"/>
    </a:accent3>
    <a:accent4>
      <a:srgbClr val="D8B25C"/>
    </a:accent4>
    <a:accent5>
      <a:srgbClr val="7BA79D"/>
    </a:accent5>
    <a:accent6>
      <a:srgbClr val="968C8C"/>
    </a:accent6>
    <a:hlink>
      <a:srgbClr val="F7B615"/>
    </a:hlink>
    <a:folHlink>
      <a:srgbClr val="704404"/>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8.xml><?xml version="1.0" encoding="utf-8"?>
<a:themeOverride xmlns:a="http://schemas.openxmlformats.org/drawingml/2006/main">
  <a:clrScheme name="Zils II">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EAC1C"/>
    </a:hlink>
    <a:folHlink>
      <a:srgbClr val="B26B0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2007-2010">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9.xml><?xml version="1.0" encoding="utf-8"?>
<a:themeOverride xmlns:a="http://schemas.openxmlformats.org/drawingml/2006/main">
  <a:clrScheme name="Median">
    <a:dk1>
      <a:sysClr val="windowText" lastClr="000000"/>
    </a:dk1>
    <a:lt1>
      <a:sysClr val="window" lastClr="FFFFFF"/>
    </a:lt1>
    <a:dk2>
      <a:srgbClr val="775F55"/>
    </a:dk2>
    <a:lt2>
      <a:srgbClr val="EBDDC3"/>
    </a:lt2>
    <a:accent1>
      <a:srgbClr val="94B6D2"/>
    </a:accent1>
    <a:accent2>
      <a:srgbClr val="DD8047"/>
    </a:accent2>
    <a:accent3>
      <a:srgbClr val="A5AB81"/>
    </a:accent3>
    <a:accent4>
      <a:srgbClr val="D8B25C"/>
    </a:accent4>
    <a:accent5>
      <a:srgbClr val="7BA79D"/>
    </a:accent5>
    <a:accent6>
      <a:srgbClr val="968C8C"/>
    </a:accent6>
    <a:hlink>
      <a:srgbClr val="F7B615"/>
    </a:hlink>
    <a:folHlink>
      <a:srgbClr val="704404"/>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5.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6.xml><?xml version="1.0" encoding="utf-8"?>
<a:themeOverride xmlns:a="http://schemas.openxmlformats.org/drawingml/2006/main">
  <a:clrScheme name="Median">
    <a:dk1>
      <a:sysClr val="windowText" lastClr="000000"/>
    </a:dk1>
    <a:lt1>
      <a:sysClr val="window" lastClr="FFFFFF"/>
    </a:lt1>
    <a:dk2>
      <a:srgbClr val="775F55"/>
    </a:dk2>
    <a:lt2>
      <a:srgbClr val="EBDDC3"/>
    </a:lt2>
    <a:accent1>
      <a:srgbClr val="94B6D2"/>
    </a:accent1>
    <a:accent2>
      <a:srgbClr val="DD8047"/>
    </a:accent2>
    <a:accent3>
      <a:srgbClr val="A5AB81"/>
    </a:accent3>
    <a:accent4>
      <a:srgbClr val="D8B25C"/>
    </a:accent4>
    <a:accent5>
      <a:srgbClr val="7BA79D"/>
    </a:accent5>
    <a:accent6>
      <a:srgbClr val="968C8C"/>
    </a:accent6>
    <a:hlink>
      <a:srgbClr val="F7B615"/>
    </a:hlink>
    <a:folHlink>
      <a:srgbClr val="704404"/>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7.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8.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9.xml><?xml version="1.0" encoding="utf-8"?>
<a:themeOverride xmlns:a="http://schemas.openxmlformats.org/drawingml/2006/main">
  <a:clrScheme name="Median">
    <a:dk1>
      <a:sysClr val="windowText" lastClr="000000"/>
    </a:dk1>
    <a:lt1>
      <a:sysClr val="window" lastClr="FFFFFF"/>
    </a:lt1>
    <a:dk2>
      <a:srgbClr val="775F55"/>
    </a:dk2>
    <a:lt2>
      <a:srgbClr val="EBDDC3"/>
    </a:lt2>
    <a:accent1>
      <a:srgbClr val="94B6D2"/>
    </a:accent1>
    <a:accent2>
      <a:srgbClr val="DD8047"/>
    </a:accent2>
    <a:accent3>
      <a:srgbClr val="A5AB81"/>
    </a:accent3>
    <a:accent4>
      <a:srgbClr val="D8B25C"/>
    </a:accent4>
    <a:accent5>
      <a:srgbClr val="7BA79D"/>
    </a:accent5>
    <a:accent6>
      <a:srgbClr val="968C8C"/>
    </a:accent6>
    <a:hlink>
      <a:srgbClr val="F7B615"/>
    </a:hlink>
    <a:folHlink>
      <a:srgbClr val="704404"/>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otalTime>2976</TotalTime>
  <Words>738</Words>
  <Application>Microsoft Office PowerPoint</Application>
  <PresentationFormat>Widescreen</PresentationFormat>
  <Paragraphs>223</Paragraphs>
  <Slides>15</Slides>
  <Notes>14</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15</vt:i4>
      </vt:variant>
    </vt:vector>
  </HeadingPairs>
  <TitlesOfParts>
    <vt:vector size="23" baseType="lpstr">
      <vt:lpstr>ＭＳ Ｐゴシック</vt:lpstr>
      <vt:lpstr>Arial</vt:lpstr>
      <vt:lpstr>Calibri</vt:lpstr>
      <vt:lpstr>Calibri Light</vt:lpstr>
      <vt:lpstr>Times New Roman</vt:lpstr>
      <vt:lpstr>Verdana</vt:lpstr>
      <vt:lpstr>Wingdings 3</vt:lpstr>
      <vt:lpstr>Office Theme</vt:lpstr>
      <vt:lpstr>PowerPoint Presentation</vt:lpstr>
      <vt:lpstr>Darba tirgus situācija valstī un reģionos</vt:lpstr>
      <vt:lpstr> Reģistrētā bezdarba līmenis un bezdarbnieku skaits Latvijā 2008. - 2021.gada janvāris* </vt:lpstr>
      <vt:lpstr> Reģistrētā bezdarba līmenis un bezdarbnieku skaits valstī  2020.gadā </vt:lpstr>
      <vt:lpstr>PowerPoint Presentation</vt:lpstr>
      <vt:lpstr>Reģistrētā bezdarba līmeņa tendences reģionos  2008. - 2020. gads</vt:lpstr>
      <vt:lpstr>Bezdarbnieku skaits reģionos pārskata perioda beigās 2008.g. – 2021.gada janvāris*  </vt:lpstr>
      <vt:lpstr>Mērķgrupu bezdarbnieki 2020.gada decembra beigās</vt:lpstr>
      <vt:lpstr>Reģistrēto bezdarbnieku statistiskais portrets </vt:lpstr>
      <vt:lpstr>Reģistrēto bezdarbnieku statistiskais portrets </vt:lpstr>
      <vt:lpstr>NVA reģistrēto vakanču un brīvo darba vietu dinamika 2019.g. – 2020.g.</vt:lpstr>
      <vt:lpstr>Reģistrēto brīvo darba vietu dinamika reģionos 2019. – 2020. gads</vt:lpstr>
      <vt:lpstr>Darba devēju aktuālās pieprasītākās TOP 10  2020.gada beigās</vt:lpstr>
      <vt:lpstr>PowerPoint Presentation</vt:lpstr>
      <vt:lpstr>  Paldies par uzmanību!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Iveta Gavare</dc:creator>
  <cp:lastModifiedBy>Ilze Apine</cp:lastModifiedBy>
  <cp:revision>237</cp:revision>
  <dcterms:created xsi:type="dcterms:W3CDTF">2019-10-17T06:23:15Z</dcterms:created>
  <dcterms:modified xsi:type="dcterms:W3CDTF">2021-02-02T11:16:48Z</dcterms:modified>
</cp:coreProperties>
</file>