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61" r:id="rId3"/>
    <p:sldId id="260" r:id="rId4"/>
    <p:sldId id="262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3F3F"/>
    <a:srgbClr val="474747"/>
    <a:srgbClr val="0099CC"/>
    <a:srgbClr val="00CCFF"/>
    <a:srgbClr val="4B7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04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48794084873032"/>
          <c:y val="0.10375439396516319"/>
          <c:w val="0.86171152080873492"/>
          <c:h val="0.8962456060348368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6"/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5B2-4D34-92A4-BD63D81258F8}"/>
              </c:ext>
            </c:extLst>
          </c:dPt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5B2-4D34-92A4-BD63D81258F8}"/>
              </c:ext>
            </c:extLst>
          </c:dPt>
          <c:dPt>
            <c:idx val="2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85B2-4D34-92A4-BD63D81258F8}"/>
              </c:ext>
            </c:extLst>
          </c:dPt>
          <c:dPt>
            <c:idx val="3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85B2-4D34-92A4-BD63D81258F8}"/>
              </c:ext>
            </c:extLst>
          </c:dPt>
          <c:dPt>
            <c:idx val="4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5B2-4D34-92A4-BD63D81258F8}"/>
              </c:ext>
            </c:extLst>
          </c:dPt>
          <c:cat>
            <c:strRef>
              <c:f>Sheet1!$A$2:$A$6</c:f>
              <c:strCache>
                <c:ptCount val="5"/>
                <c:pt idx="0">
                  <c:v>4</c:v>
                </c:pt>
                <c:pt idx="1">
                  <c:v>63.08 ESF+</c:v>
                </c:pt>
                <c:pt idx="2">
                  <c:v>74.00 ANM</c:v>
                </c:pt>
                <c:pt idx="3">
                  <c:v>04.02.</c:v>
                </c:pt>
                <c:pt idx="4">
                  <c:v>7.01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59820</c:v>
                </c:pt>
                <c:pt idx="1">
                  <c:v>13483227</c:v>
                </c:pt>
                <c:pt idx="2">
                  <c:v>14839957</c:v>
                </c:pt>
                <c:pt idx="3">
                  <c:v>9236892</c:v>
                </c:pt>
                <c:pt idx="4">
                  <c:v>8820974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B2-4D34-92A4-BD63D81258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15988073488505"/>
          <c:y val="0.10375439396516319"/>
          <c:w val="0.86171152080873492"/>
          <c:h val="0.8962456060348368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4"/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8B4-4166-A0DE-4EA68E469120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8B4-4166-A0DE-4EA68E469120}"/>
              </c:ext>
            </c:extLst>
          </c:dPt>
          <c:dPt>
            <c:idx val="2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8B4-4166-A0DE-4EA68E469120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8B4-4166-A0DE-4EA68E469120}"/>
              </c:ext>
            </c:extLst>
          </c:dPt>
          <c:dPt>
            <c:idx val="4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8B4-4166-A0DE-4EA68E469120}"/>
              </c:ext>
            </c:extLst>
          </c:dPt>
          <c:cat>
            <c:strRef>
              <c:f>Sheet1!$A$2:$A$5</c:f>
              <c:strCache>
                <c:ptCount val="4"/>
                <c:pt idx="0">
                  <c:v>63.08 ESF+</c:v>
                </c:pt>
                <c:pt idx="1">
                  <c:v>74.00 ANM</c:v>
                </c:pt>
                <c:pt idx="2">
                  <c:v>04.02. SB</c:v>
                </c:pt>
                <c:pt idx="3">
                  <c:v>7.01. PB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20032442</c:v>
                </c:pt>
                <c:pt idx="1">
                  <c:v>4271375</c:v>
                </c:pt>
                <c:pt idx="2">
                  <c:v>9236892</c:v>
                </c:pt>
                <c:pt idx="3">
                  <c:v>8516718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8B4-4166-A0DE-4EA68E4691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B0190-AB26-45BA-9728-4B31236091C6}" type="datetimeFigureOut">
              <a:rPr lang="lv-LV" smtClean="0"/>
              <a:t>13.01.2026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79CF9-1BEB-4BD2-BFB6-79C9D6052C2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5990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44"/>
            <a:ext cx="10363200" cy="147002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9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9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7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4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1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88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58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8"/>
            <a:ext cx="2743200" cy="58515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8"/>
            <a:ext cx="8026400" cy="58515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0" y="4406906"/>
            <a:ext cx="10363200" cy="1362075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0" y="2906727"/>
            <a:ext cx="10363200" cy="1500188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9"/>
            <a:ext cx="53848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9"/>
            <a:ext cx="53848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7" y="1535116"/>
            <a:ext cx="538692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7" y="2174881"/>
            <a:ext cx="538692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6"/>
            <a:ext cx="538904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81"/>
            <a:ext cx="538904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20" y="273054"/>
            <a:ext cx="4011080" cy="116205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40" y="273069"/>
            <a:ext cx="6815667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20" y="1435111"/>
            <a:ext cx="401108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20" y="4800606"/>
            <a:ext cx="7315200" cy="56673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20" y="612773"/>
            <a:ext cx="73152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69788" indent="0">
              <a:buNone/>
              <a:defRPr sz="2900"/>
            </a:lvl2pPr>
            <a:lvl3pPr marL="939575" indent="0">
              <a:buNone/>
              <a:defRPr sz="2500"/>
            </a:lvl3pPr>
            <a:lvl4pPr marL="1409365" indent="0">
              <a:buNone/>
              <a:defRPr sz="1900"/>
            </a:lvl4pPr>
            <a:lvl5pPr marL="1879152" indent="0">
              <a:buNone/>
              <a:defRPr sz="1900"/>
            </a:lvl5pPr>
            <a:lvl6pPr marL="2348940" indent="0">
              <a:buNone/>
              <a:defRPr sz="1900"/>
            </a:lvl6pPr>
            <a:lvl7pPr marL="2818729" indent="0">
              <a:buNone/>
              <a:defRPr sz="1900"/>
            </a:lvl7pPr>
            <a:lvl8pPr marL="3288515" indent="0">
              <a:buNone/>
              <a:defRPr sz="1900"/>
            </a:lvl8pPr>
            <a:lvl9pPr marL="3758305" indent="0">
              <a:buNone/>
              <a:defRPr sz="1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20" y="5367354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3"/>
            <a:ext cx="10972800" cy="1143000"/>
          </a:xfrm>
          <a:prstGeom prst="rect">
            <a:avLst/>
          </a:prstGeom>
        </p:spPr>
        <p:txBody>
          <a:bodyPr vert="horz" lIns="93957" tIns="46979" rIns="93957" bIns="4697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9"/>
            <a:ext cx="10972800" cy="4525965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70"/>
            <a:ext cx="28448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70"/>
            <a:ext cx="38608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70"/>
            <a:ext cx="28448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39575" rtl="0" eaLnBrk="1" latinLnBrk="0" hangingPunct="1"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2341" indent="-352341" algn="l" defTabSz="93957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3404" indent="-293618" algn="l" defTabSz="939575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4468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259" indent="-234893" algn="l" defTabSz="939575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047" indent="-234893" algn="l" defTabSz="939575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2A109FE1-DFC6-4FE1-A499-BE9F00AEE7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826" y="3672247"/>
            <a:ext cx="1194920" cy="26215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6E3502F-2F8A-48DA-B459-546EDCFCE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5548" y="5298607"/>
            <a:ext cx="1042273" cy="22866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10A2AE-5096-4B56-B4BB-BCF516B81B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6668" y="4758786"/>
            <a:ext cx="1194920" cy="262151"/>
          </a:xfrm>
          <a:prstGeom prst="rect">
            <a:avLst/>
          </a:prstGeom>
        </p:spPr>
      </p:pic>
      <p:grpSp>
        <p:nvGrpSpPr>
          <p:cNvPr id="94" name="Group 85">
            <a:extLst>
              <a:ext uri="{FF2B5EF4-FFF2-40B4-BE49-F238E27FC236}">
                <a16:creationId xmlns:a16="http://schemas.microsoft.com/office/drawing/2014/main" id="{4DFDF74C-37EE-45D8-BD94-150D3BDAB0D3}"/>
              </a:ext>
            </a:extLst>
          </p:cNvPr>
          <p:cNvGrpSpPr/>
          <p:nvPr/>
        </p:nvGrpSpPr>
        <p:grpSpPr>
          <a:xfrm>
            <a:off x="10467815" y="6065497"/>
            <a:ext cx="1194725" cy="261610"/>
            <a:chOff x="11167" y="272028"/>
            <a:chExt cx="591071" cy="157348"/>
          </a:xfrm>
        </p:grpSpPr>
        <p:sp>
          <p:nvSpPr>
            <p:cNvPr id="95" name="Freeform 86">
              <a:extLst>
                <a:ext uri="{FF2B5EF4-FFF2-40B4-BE49-F238E27FC236}">
                  <a16:creationId xmlns:a16="http://schemas.microsoft.com/office/drawing/2014/main" id="{AA6AD85B-17A8-4F22-B148-648298DBDB71}"/>
                </a:ext>
              </a:extLst>
            </p:cNvPr>
            <p:cNvSpPr/>
            <p:nvPr/>
          </p:nvSpPr>
          <p:spPr>
            <a:xfrm>
              <a:off x="11167" y="272028"/>
              <a:ext cx="591071" cy="157348"/>
            </a:xfrm>
            <a:custGeom>
              <a:avLst/>
              <a:gdLst/>
              <a:ahLst/>
              <a:cxnLst/>
              <a:rect l="l" t="t" r="r" b="b"/>
              <a:pathLst>
                <a:path w="591071" h="157348">
                  <a:moveTo>
                    <a:pt x="0" y="0"/>
                  </a:moveTo>
                  <a:lnTo>
                    <a:pt x="591071" y="0"/>
                  </a:lnTo>
                  <a:lnTo>
                    <a:pt x="591071" y="157348"/>
                  </a:lnTo>
                  <a:lnTo>
                    <a:pt x="0" y="157348"/>
                  </a:ln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71" name="Group 133">
            <a:extLst>
              <a:ext uri="{FF2B5EF4-FFF2-40B4-BE49-F238E27FC236}">
                <a16:creationId xmlns:a16="http://schemas.microsoft.com/office/drawing/2014/main" id="{C31E91A5-003C-4DDC-A845-65CA2AD22B1F}"/>
              </a:ext>
            </a:extLst>
          </p:cNvPr>
          <p:cNvGrpSpPr/>
          <p:nvPr/>
        </p:nvGrpSpPr>
        <p:grpSpPr>
          <a:xfrm>
            <a:off x="6525488" y="3348002"/>
            <a:ext cx="1299258" cy="342006"/>
            <a:chOff x="0" y="0"/>
            <a:chExt cx="587989" cy="169611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75" name="Freeform 134">
              <a:extLst>
                <a:ext uri="{FF2B5EF4-FFF2-40B4-BE49-F238E27FC236}">
                  <a16:creationId xmlns:a16="http://schemas.microsoft.com/office/drawing/2014/main" id="{7C369F23-CEE5-4B71-9A2C-7E50A934007F}"/>
                </a:ext>
              </a:extLst>
            </p:cNvPr>
            <p:cNvSpPr/>
            <p:nvPr/>
          </p:nvSpPr>
          <p:spPr>
            <a:xfrm>
              <a:off x="0" y="0"/>
              <a:ext cx="587989" cy="169611"/>
            </a:xfrm>
            <a:custGeom>
              <a:avLst/>
              <a:gdLst/>
              <a:ahLst/>
              <a:cxnLst/>
              <a:rect l="l" t="t" r="r" b="b"/>
              <a:pathLst>
                <a:path w="587989" h="169611">
                  <a:moveTo>
                    <a:pt x="0" y="0"/>
                  </a:moveTo>
                  <a:lnTo>
                    <a:pt x="587989" y="0"/>
                  </a:lnTo>
                  <a:lnTo>
                    <a:pt x="587989" y="169611"/>
                  </a:lnTo>
                  <a:lnTo>
                    <a:pt x="0" y="169611"/>
                  </a:lnTo>
                  <a:close/>
                </a:path>
              </a:pathLst>
            </a:custGeom>
            <a:grpFill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</p:sp>
      </p:grpSp>
      <p:grpSp>
        <p:nvGrpSpPr>
          <p:cNvPr id="63" name="Group 87">
            <a:extLst>
              <a:ext uri="{FF2B5EF4-FFF2-40B4-BE49-F238E27FC236}">
                <a16:creationId xmlns:a16="http://schemas.microsoft.com/office/drawing/2014/main" id="{C94F3182-E6E3-4141-99AD-C2FA664F4207}"/>
              </a:ext>
            </a:extLst>
          </p:cNvPr>
          <p:cNvGrpSpPr/>
          <p:nvPr/>
        </p:nvGrpSpPr>
        <p:grpSpPr>
          <a:xfrm>
            <a:off x="10234935" y="5757480"/>
            <a:ext cx="1421220" cy="312300"/>
            <a:chOff x="0" y="0"/>
            <a:chExt cx="592500" cy="154879"/>
          </a:xfrm>
          <a:solidFill>
            <a:schemeClr val="accent1">
              <a:lumMod val="75000"/>
            </a:schemeClr>
          </a:solidFill>
        </p:grpSpPr>
        <p:sp>
          <p:nvSpPr>
            <p:cNvPr id="64" name="Freeform 88">
              <a:extLst>
                <a:ext uri="{FF2B5EF4-FFF2-40B4-BE49-F238E27FC236}">
                  <a16:creationId xmlns:a16="http://schemas.microsoft.com/office/drawing/2014/main" id="{8AF7960F-5BC8-4675-8B0D-52F8A4271E42}"/>
                </a:ext>
              </a:extLst>
            </p:cNvPr>
            <p:cNvSpPr/>
            <p:nvPr/>
          </p:nvSpPr>
          <p:spPr>
            <a:xfrm>
              <a:off x="0" y="0"/>
              <a:ext cx="592500" cy="154879"/>
            </a:xfrm>
            <a:custGeom>
              <a:avLst/>
              <a:gdLst/>
              <a:ahLst/>
              <a:cxnLst/>
              <a:rect l="l" t="t" r="r" b="b"/>
              <a:pathLst>
                <a:path w="592500" h="154879">
                  <a:moveTo>
                    <a:pt x="0" y="0"/>
                  </a:moveTo>
                  <a:lnTo>
                    <a:pt x="592500" y="0"/>
                  </a:lnTo>
                  <a:lnTo>
                    <a:pt x="592500" y="154879"/>
                  </a:lnTo>
                  <a:lnTo>
                    <a:pt x="0" y="154879"/>
                  </a:lnTo>
                  <a:close/>
                </a:path>
              </a:pathLst>
            </a:cu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grpSp>
        <p:nvGrpSpPr>
          <p:cNvPr id="52" name="Group 117">
            <a:extLst>
              <a:ext uri="{FF2B5EF4-FFF2-40B4-BE49-F238E27FC236}">
                <a16:creationId xmlns:a16="http://schemas.microsoft.com/office/drawing/2014/main" id="{A8C4DAD4-5B4B-45D2-9C9F-3B27E2A16583}"/>
              </a:ext>
            </a:extLst>
          </p:cNvPr>
          <p:cNvGrpSpPr/>
          <p:nvPr/>
        </p:nvGrpSpPr>
        <p:grpSpPr>
          <a:xfrm>
            <a:off x="10690523" y="4512872"/>
            <a:ext cx="1273262" cy="288808"/>
            <a:chOff x="0" y="0"/>
            <a:chExt cx="592500" cy="165387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53" name="Freeform 118">
              <a:extLst>
                <a:ext uri="{FF2B5EF4-FFF2-40B4-BE49-F238E27FC236}">
                  <a16:creationId xmlns:a16="http://schemas.microsoft.com/office/drawing/2014/main" id="{2A774789-07FE-475E-8C46-562BAC45BA3C}"/>
                </a:ext>
              </a:extLst>
            </p:cNvPr>
            <p:cNvSpPr/>
            <p:nvPr/>
          </p:nvSpPr>
          <p:spPr>
            <a:xfrm>
              <a:off x="0" y="0"/>
              <a:ext cx="592500" cy="165387"/>
            </a:xfrm>
            <a:custGeom>
              <a:avLst/>
              <a:gdLst/>
              <a:ahLst/>
              <a:cxnLst/>
              <a:rect l="l" t="t" r="r" b="b"/>
              <a:pathLst>
                <a:path w="592500" h="165387">
                  <a:moveTo>
                    <a:pt x="0" y="0"/>
                  </a:moveTo>
                  <a:lnTo>
                    <a:pt x="592500" y="0"/>
                  </a:lnTo>
                  <a:lnTo>
                    <a:pt x="592500" y="165387"/>
                  </a:lnTo>
                  <a:lnTo>
                    <a:pt x="0" y="165387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lv-LV" dirty="0"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52600" y="1085633"/>
            <a:ext cx="9372600" cy="396896"/>
          </a:xfrm>
        </p:spPr>
        <p:txBody>
          <a:bodyPr anchor="b">
            <a:noAutofit/>
          </a:bodyPr>
          <a:lstStyle/>
          <a:p>
            <a:pPr algn="l"/>
            <a:r>
              <a:rPr lang="lv-LV" sz="1200" spc="136" dirty="0">
                <a:latin typeface="+mn-lt"/>
              </a:rPr>
              <a:t>Nodarbinātības valsts aģentūras plānotie budžeta izdevumi 2025. – 2026. gadā </a:t>
            </a:r>
            <a:r>
              <a:rPr lang="en-US" sz="1200" spc="136" dirty="0">
                <a:latin typeface="+mn-lt"/>
              </a:rPr>
              <a:t>|</a:t>
            </a:r>
            <a:r>
              <a:rPr lang="lv-LV" sz="1200" spc="136" dirty="0">
                <a:latin typeface="+mn-lt"/>
              </a:rPr>
              <a:t> Likums </a:t>
            </a:r>
            <a:r>
              <a:rPr lang="en-US" sz="1200" spc="136" dirty="0">
                <a:latin typeface="+mn-lt"/>
              </a:rPr>
              <a:t>par </a:t>
            </a:r>
            <a:r>
              <a:rPr lang="lv-LV" sz="1200" spc="136" dirty="0">
                <a:latin typeface="+mn-lt"/>
              </a:rPr>
              <a:t>kārtējā</a:t>
            </a:r>
            <a:r>
              <a:rPr lang="en-US" sz="1200" spc="136" dirty="0">
                <a:latin typeface="+mn-lt"/>
              </a:rPr>
              <a:t> </a:t>
            </a:r>
            <a:r>
              <a:rPr lang="lv-LV" sz="1200" spc="136" dirty="0">
                <a:latin typeface="+mn-lt"/>
              </a:rPr>
              <a:t>gada budžetu </a:t>
            </a:r>
            <a:endParaRPr lang="en-US" sz="1200" b="1" cap="all" dirty="0">
              <a:latin typeface="+mn-lt"/>
              <a:cs typeface="Times New Roman" pitchFamily="18" charset="0"/>
            </a:endParaRPr>
          </a:p>
        </p:txBody>
      </p:sp>
      <p:grpSp>
        <p:nvGrpSpPr>
          <p:cNvPr id="8" name="Group 3">
            <a:extLst>
              <a:ext uri="{FF2B5EF4-FFF2-40B4-BE49-F238E27FC236}">
                <a16:creationId xmlns:a16="http://schemas.microsoft.com/office/drawing/2014/main" id="{0B726EBE-C8BB-4113-917B-44797C0EF01D}"/>
              </a:ext>
            </a:extLst>
          </p:cNvPr>
          <p:cNvGrpSpPr/>
          <p:nvPr/>
        </p:nvGrpSpPr>
        <p:grpSpPr>
          <a:xfrm>
            <a:off x="1828800" y="228599"/>
            <a:ext cx="9296400" cy="762001"/>
            <a:chOff x="0" y="0"/>
            <a:chExt cx="7102041" cy="647491"/>
          </a:xfrm>
        </p:grpSpPr>
        <p:sp>
          <p:nvSpPr>
            <p:cNvPr id="10" name="Freeform 4">
              <a:extLst>
                <a:ext uri="{FF2B5EF4-FFF2-40B4-BE49-F238E27FC236}">
                  <a16:creationId xmlns:a16="http://schemas.microsoft.com/office/drawing/2014/main" id="{95001362-7B95-4F70-9411-AF332F9744AF}"/>
                </a:ext>
              </a:extLst>
            </p:cNvPr>
            <p:cNvSpPr/>
            <p:nvPr/>
          </p:nvSpPr>
          <p:spPr>
            <a:xfrm>
              <a:off x="0" y="0"/>
              <a:ext cx="7102041" cy="647490"/>
            </a:xfrm>
            <a:custGeom>
              <a:avLst/>
              <a:gdLst/>
              <a:ahLst/>
              <a:cxnLst/>
              <a:rect l="l" t="t" r="r" b="b"/>
              <a:pathLst>
                <a:path w="7102041" h="647490">
                  <a:moveTo>
                    <a:pt x="0" y="0"/>
                  </a:moveTo>
                  <a:lnTo>
                    <a:pt x="7102041" y="0"/>
                  </a:lnTo>
                  <a:lnTo>
                    <a:pt x="7102041" y="647490"/>
                  </a:lnTo>
                  <a:lnTo>
                    <a:pt x="0" y="647490"/>
                  </a:lnTo>
                  <a:close/>
                </a:path>
              </a:pathLst>
            </a:custGeom>
            <a:solidFill>
              <a:srgbClr val="669933"/>
            </a:solidFill>
          </p:spPr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CEDCAEE-C195-4E75-B178-4F28E7590DAB}"/>
              </a:ext>
            </a:extLst>
          </p:cNvPr>
          <p:cNvSpPr txBox="1"/>
          <p:nvPr/>
        </p:nvSpPr>
        <p:spPr>
          <a:xfrm>
            <a:off x="1850799" y="363325"/>
            <a:ext cx="9579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latin typeface="+mj-lt"/>
              </a:rPr>
              <a:t>Nodarbinātības valsts aģentūras budžets 2026. gadam</a:t>
            </a:r>
          </a:p>
        </p:txBody>
      </p:sp>
      <p:grpSp>
        <p:nvGrpSpPr>
          <p:cNvPr id="11" name="Group 64">
            <a:extLst>
              <a:ext uri="{FF2B5EF4-FFF2-40B4-BE49-F238E27FC236}">
                <a16:creationId xmlns:a16="http://schemas.microsoft.com/office/drawing/2014/main" id="{48571B66-16A7-43C2-A2A2-73BC4628A894}"/>
              </a:ext>
            </a:extLst>
          </p:cNvPr>
          <p:cNvGrpSpPr/>
          <p:nvPr/>
        </p:nvGrpSpPr>
        <p:grpSpPr>
          <a:xfrm>
            <a:off x="1044282" y="1728209"/>
            <a:ext cx="4650454" cy="479130"/>
            <a:chOff x="0" y="0"/>
            <a:chExt cx="3074113" cy="39728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3" name="Freeform 65">
              <a:extLst>
                <a:ext uri="{FF2B5EF4-FFF2-40B4-BE49-F238E27FC236}">
                  <a16:creationId xmlns:a16="http://schemas.microsoft.com/office/drawing/2014/main" id="{0FA8744E-548C-4DE0-AADC-B6DEABC544D6}"/>
                </a:ext>
              </a:extLst>
            </p:cNvPr>
            <p:cNvSpPr/>
            <p:nvPr/>
          </p:nvSpPr>
          <p:spPr>
            <a:xfrm>
              <a:off x="0" y="0"/>
              <a:ext cx="3074113" cy="397286"/>
            </a:xfrm>
            <a:custGeom>
              <a:avLst/>
              <a:gdLst/>
              <a:ahLst/>
              <a:cxnLst/>
              <a:rect l="l" t="t" r="r" b="b"/>
              <a:pathLst>
                <a:path w="3074113" h="397286">
                  <a:moveTo>
                    <a:pt x="0" y="0"/>
                  </a:moveTo>
                  <a:lnTo>
                    <a:pt x="3074113" y="0"/>
                  </a:lnTo>
                  <a:lnTo>
                    <a:pt x="3074113" y="397286"/>
                  </a:lnTo>
                  <a:lnTo>
                    <a:pt x="0" y="397286"/>
                  </a:lnTo>
                  <a:close/>
                </a:path>
              </a:pathLst>
            </a:custGeom>
            <a:grpFill/>
          </p:spPr>
        </p:sp>
      </p:grpSp>
      <p:sp>
        <p:nvSpPr>
          <p:cNvPr id="16" name="AutoShape 167">
            <a:extLst>
              <a:ext uri="{FF2B5EF4-FFF2-40B4-BE49-F238E27FC236}">
                <a16:creationId xmlns:a16="http://schemas.microsoft.com/office/drawing/2014/main" id="{9DA13F1D-AACC-4FE9-8BD5-ED2C24419E8B}"/>
              </a:ext>
            </a:extLst>
          </p:cNvPr>
          <p:cNvSpPr/>
          <p:nvPr/>
        </p:nvSpPr>
        <p:spPr>
          <a:xfrm rot="5400000">
            <a:off x="3895888" y="4047236"/>
            <a:ext cx="4400223" cy="0"/>
          </a:xfrm>
          <a:prstGeom prst="line">
            <a:avLst/>
          </a:prstGeom>
          <a:ln w="19050" cap="rnd">
            <a:solidFill>
              <a:srgbClr val="669933"/>
            </a:solidFill>
            <a:prstDash val="sysDot"/>
            <a:headEnd type="none" w="sm" len="sm"/>
            <a:tailEnd type="none" w="sm" len="sm"/>
          </a:ln>
        </p:spPr>
      </p:sp>
      <p:grpSp>
        <p:nvGrpSpPr>
          <p:cNvPr id="17" name="Group 64">
            <a:extLst>
              <a:ext uri="{FF2B5EF4-FFF2-40B4-BE49-F238E27FC236}">
                <a16:creationId xmlns:a16="http://schemas.microsoft.com/office/drawing/2014/main" id="{8478A7C4-6914-49B6-B1AB-505ABD4D8468}"/>
              </a:ext>
            </a:extLst>
          </p:cNvPr>
          <p:cNvGrpSpPr/>
          <p:nvPr/>
        </p:nvGrpSpPr>
        <p:grpSpPr>
          <a:xfrm>
            <a:off x="6470705" y="1728209"/>
            <a:ext cx="4823119" cy="518604"/>
            <a:chOff x="0" y="0"/>
            <a:chExt cx="3074113" cy="39728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8" name="Freeform 65">
              <a:extLst>
                <a:ext uri="{FF2B5EF4-FFF2-40B4-BE49-F238E27FC236}">
                  <a16:creationId xmlns:a16="http://schemas.microsoft.com/office/drawing/2014/main" id="{8530C422-359D-4C4F-AB54-94F8263868A0}"/>
                </a:ext>
              </a:extLst>
            </p:cNvPr>
            <p:cNvSpPr/>
            <p:nvPr/>
          </p:nvSpPr>
          <p:spPr>
            <a:xfrm>
              <a:off x="0" y="0"/>
              <a:ext cx="3074113" cy="397286"/>
            </a:xfrm>
            <a:custGeom>
              <a:avLst/>
              <a:gdLst/>
              <a:ahLst/>
              <a:cxnLst/>
              <a:rect l="l" t="t" r="r" b="b"/>
              <a:pathLst>
                <a:path w="3074113" h="397286">
                  <a:moveTo>
                    <a:pt x="0" y="0"/>
                  </a:moveTo>
                  <a:lnTo>
                    <a:pt x="3074113" y="0"/>
                  </a:lnTo>
                  <a:lnTo>
                    <a:pt x="3074113" y="397286"/>
                  </a:lnTo>
                  <a:lnTo>
                    <a:pt x="0" y="397286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lv-LV" dirty="0"/>
            </a:p>
          </p:txBody>
        </p:sp>
      </p:grpSp>
      <p:sp>
        <p:nvSpPr>
          <p:cNvPr id="19" name="TextBox 66">
            <a:extLst>
              <a:ext uri="{FF2B5EF4-FFF2-40B4-BE49-F238E27FC236}">
                <a16:creationId xmlns:a16="http://schemas.microsoft.com/office/drawing/2014/main" id="{C206B6E3-60B0-48FB-9E8A-CC76CA1B1061}"/>
              </a:ext>
            </a:extLst>
          </p:cNvPr>
          <p:cNvSpPr txBox="1"/>
          <p:nvPr/>
        </p:nvSpPr>
        <p:spPr>
          <a:xfrm>
            <a:off x="1018084" y="1875060"/>
            <a:ext cx="4414202" cy="5275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00"/>
              </a:lnSpc>
            </a:pPr>
            <a:r>
              <a:rPr lang="en-US" sz="1600" spc="140" dirty="0">
                <a:latin typeface="+mj-lt"/>
              </a:rPr>
              <a:t>202</a:t>
            </a:r>
            <a:r>
              <a:rPr lang="lv-LV" sz="1600" spc="140" dirty="0">
                <a:latin typeface="+mj-lt"/>
              </a:rPr>
              <a:t>5</a:t>
            </a:r>
            <a:r>
              <a:rPr lang="en-US" sz="1600" spc="140" dirty="0">
                <a:latin typeface="+mj-lt"/>
              </a:rPr>
              <a:t>.</a:t>
            </a:r>
            <a:r>
              <a:rPr lang="lv-LV" sz="1600" spc="140" dirty="0">
                <a:latin typeface="+mj-lt"/>
              </a:rPr>
              <a:t> </a:t>
            </a:r>
            <a:r>
              <a:rPr lang="en-US" sz="1600" spc="140" dirty="0">
                <a:latin typeface="+mj-lt"/>
              </a:rPr>
              <a:t>GADA PLĀNS </a:t>
            </a:r>
            <a:r>
              <a:rPr lang="lv-LV" sz="1600" spc="140" dirty="0">
                <a:latin typeface="+mj-lt"/>
              </a:rPr>
              <a:t>46.28 </a:t>
            </a:r>
            <a:r>
              <a:rPr lang="en-US" sz="1600" spc="140" dirty="0">
                <a:latin typeface="+mj-lt"/>
              </a:rPr>
              <a:t>MILJ. EURO</a:t>
            </a:r>
            <a:endParaRPr lang="lv-LV" sz="1600" spc="140" dirty="0">
              <a:latin typeface="+mj-lt"/>
            </a:endParaRPr>
          </a:p>
          <a:p>
            <a:pPr algn="ctr">
              <a:lnSpc>
                <a:spcPts val="1400"/>
              </a:lnSpc>
            </a:pPr>
            <a:r>
              <a:rPr lang="en-US" sz="1000" spc="140" dirty="0">
                <a:solidFill>
                  <a:srgbClr val="FFFFFF"/>
                </a:solidFill>
                <a:latin typeface="Montserrat Classic"/>
              </a:rPr>
              <a:t> </a:t>
            </a:r>
          </a:p>
          <a:p>
            <a:pPr algn="ctr">
              <a:lnSpc>
                <a:spcPts val="1400"/>
              </a:lnSpc>
            </a:pPr>
            <a:endParaRPr lang="en-US" sz="1000" spc="140" dirty="0">
              <a:solidFill>
                <a:srgbClr val="FFFFFF"/>
              </a:solidFill>
              <a:latin typeface="Montserrat Classic"/>
            </a:endParaRPr>
          </a:p>
        </p:txBody>
      </p:sp>
      <p:sp>
        <p:nvSpPr>
          <p:cNvPr id="20" name="TextBox 66">
            <a:extLst>
              <a:ext uri="{FF2B5EF4-FFF2-40B4-BE49-F238E27FC236}">
                <a16:creationId xmlns:a16="http://schemas.microsoft.com/office/drawing/2014/main" id="{EEF2BAF9-6FB1-4959-A7D6-1C253B6AF0B0}"/>
              </a:ext>
            </a:extLst>
          </p:cNvPr>
          <p:cNvSpPr txBox="1"/>
          <p:nvPr/>
        </p:nvSpPr>
        <p:spPr>
          <a:xfrm>
            <a:off x="6475674" y="1801685"/>
            <a:ext cx="4878125" cy="5275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00"/>
              </a:lnSpc>
            </a:pPr>
            <a:r>
              <a:rPr lang="en-US" sz="1400" spc="140" dirty="0">
                <a:latin typeface="+mj-lt"/>
              </a:rPr>
              <a:t>202</a:t>
            </a:r>
            <a:r>
              <a:rPr lang="lv-LV" sz="1400" spc="140" dirty="0">
                <a:latin typeface="+mj-lt"/>
              </a:rPr>
              <a:t>6</a:t>
            </a:r>
            <a:r>
              <a:rPr lang="en-US" sz="1400" spc="140" dirty="0">
                <a:latin typeface="+mj-lt"/>
              </a:rPr>
              <a:t>.GADA PLĀNS </a:t>
            </a:r>
            <a:r>
              <a:rPr lang="lv-LV" sz="1400" spc="140" dirty="0">
                <a:latin typeface="+mj-lt"/>
              </a:rPr>
              <a:t>42.06 </a:t>
            </a:r>
            <a:r>
              <a:rPr lang="en-US" sz="1400" spc="140" dirty="0">
                <a:latin typeface="+mj-lt"/>
              </a:rPr>
              <a:t>MILJ. EURO</a:t>
            </a:r>
            <a:endParaRPr lang="lv-LV" sz="1400" spc="140" dirty="0">
              <a:latin typeface="+mj-lt"/>
            </a:endParaRPr>
          </a:p>
          <a:p>
            <a:pPr algn="ctr">
              <a:lnSpc>
                <a:spcPts val="1400"/>
              </a:lnSpc>
            </a:pPr>
            <a:r>
              <a:rPr lang="lv-LV" sz="1200" spc="140" dirty="0">
                <a:latin typeface="+mj-lt"/>
              </a:rPr>
              <a:t>(IZMAIŅAS PRET 2025. GADA PLĀNU -4.22 MILJ.EURO)</a:t>
            </a:r>
            <a:r>
              <a:rPr lang="en-US" sz="1200" spc="140" dirty="0">
                <a:latin typeface="+mj-lt"/>
              </a:rPr>
              <a:t> </a:t>
            </a:r>
          </a:p>
          <a:p>
            <a:pPr algn="ctr">
              <a:lnSpc>
                <a:spcPts val="1400"/>
              </a:lnSpc>
            </a:pPr>
            <a:endParaRPr lang="en-US" sz="1000" spc="140" dirty="0">
              <a:solidFill>
                <a:srgbClr val="FFFFFF"/>
              </a:solidFill>
              <a:latin typeface="Montserrat Classic"/>
            </a:endParaRPr>
          </a:p>
        </p:txBody>
      </p:sp>
      <p:sp>
        <p:nvSpPr>
          <p:cNvPr id="21" name="TextBox 154">
            <a:extLst>
              <a:ext uri="{FF2B5EF4-FFF2-40B4-BE49-F238E27FC236}">
                <a16:creationId xmlns:a16="http://schemas.microsoft.com/office/drawing/2014/main" id="{1E3036DD-A4C0-49EE-9152-462DCF3A420E}"/>
              </a:ext>
            </a:extLst>
          </p:cNvPr>
          <p:cNvSpPr txBox="1"/>
          <p:nvPr/>
        </p:nvSpPr>
        <p:spPr>
          <a:xfrm>
            <a:off x="880871" y="6543946"/>
            <a:ext cx="3690255" cy="1709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394"/>
              </a:lnSpc>
            </a:pPr>
            <a:r>
              <a:rPr lang="en-US" sz="996" spc="139" dirty="0">
                <a:solidFill>
                  <a:srgbClr val="669933"/>
                </a:solidFill>
                <a:latin typeface="Montserrat Classic"/>
              </a:rPr>
              <a:t>www.nva.gov.lv</a:t>
            </a:r>
          </a:p>
        </p:txBody>
      </p:sp>
      <p:graphicFrame>
        <p:nvGraphicFramePr>
          <p:cNvPr id="47" name="Chart 46">
            <a:extLst>
              <a:ext uri="{FF2B5EF4-FFF2-40B4-BE49-F238E27FC236}">
                <a16:creationId xmlns:a16="http://schemas.microsoft.com/office/drawing/2014/main" id="{38C3D831-B4D1-4B46-999B-F7FF18BFF7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8209462"/>
              </p:ext>
            </p:extLst>
          </p:nvPr>
        </p:nvGraphicFramePr>
        <p:xfrm>
          <a:off x="1547807" y="3121828"/>
          <a:ext cx="2800819" cy="2692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8" name="TextBox 47">
            <a:extLst>
              <a:ext uri="{FF2B5EF4-FFF2-40B4-BE49-F238E27FC236}">
                <a16:creationId xmlns:a16="http://schemas.microsoft.com/office/drawing/2014/main" id="{4FC63011-C3D8-4543-9A6D-9F6DB2C84E49}"/>
              </a:ext>
            </a:extLst>
          </p:cNvPr>
          <p:cNvSpPr txBox="1"/>
          <p:nvPr/>
        </p:nvSpPr>
        <p:spPr>
          <a:xfrm>
            <a:off x="4025347" y="2242488"/>
            <a:ext cx="1842203" cy="944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28"/>
              </a:lnSpc>
            </a:pPr>
            <a:r>
              <a:rPr lang="lv-LV" sz="1199" spc="95" dirty="0">
                <a:cs typeface="Times New Roman" panose="02020603050405020304" pitchFamily="18" charset="0"/>
              </a:rPr>
              <a:t>Iemaksām valsts pensiju apdrošināšanai</a:t>
            </a:r>
          </a:p>
          <a:p>
            <a:pPr>
              <a:lnSpc>
                <a:spcPts val="1128"/>
              </a:lnSpc>
            </a:pPr>
            <a:r>
              <a:rPr lang="lv-LV" sz="1199" spc="95" dirty="0">
                <a:cs typeface="Times New Roman" panose="02020603050405020304" pitchFamily="18" charset="0"/>
              </a:rPr>
              <a:t>par personām, kuras veic algotos pagaidu sabiedriskos darbus</a:t>
            </a:r>
          </a:p>
        </p:txBody>
      </p:sp>
      <p:grpSp>
        <p:nvGrpSpPr>
          <p:cNvPr id="49" name="Group 117">
            <a:extLst>
              <a:ext uri="{FF2B5EF4-FFF2-40B4-BE49-F238E27FC236}">
                <a16:creationId xmlns:a16="http://schemas.microsoft.com/office/drawing/2014/main" id="{3C87BC59-3342-4A0D-B43D-89B665E16C4A}"/>
              </a:ext>
            </a:extLst>
          </p:cNvPr>
          <p:cNvGrpSpPr/>
          <p:nvPr/>
        </p:nvGrpSpPr>
        <p:grpSpPr>
          <a:xfrm>
            <a:off x="4074107" y="3150365"/>
            <a:ext cx="1342020" cy="297606"/>
            <a:chOff x="0" y="0"/>
            <a:chExt cx="592500" cy="165387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50" name="Freeform 118">
              <a:extLst>
                <a:ext uri="{FF2B5EF4-FFF2-40B4-BE49-F238E27FC236}">
                  <a16:creationId xmlns:a16="http://schemas.microsoft.com/office/drawing/2014/main" id="{96EE1D7C-FDCC-4B66-91C6-003B6DD27D1A}"/>
                </a:ext>
              </a:extLst>
            </p:cNvPr>
            <p:cNvSpPr/>
            <p:nvPr/>
          </p:nvSpPr>
          <p:spPr>
            <a:xfrm>
              <a:off x="0" y="0"/>
              <a:ext cx="592500" cy="165387"/>
            </a:xfrm>
            <a:custGeom>
              <a:avLst/>
              <a:gdLst/>
              <a:ahLst/>
              <a:cxnLst/>
              <a:rect l="l" t="t" r="r" b="b"/>
              <a:pathLst>
                <a:path w="592500" h="165387">
                  <a:moveTo>
                    <a:pt x="0" y="0"/>
                  </a:moveTo>
                  <a:lnTo>
                    <a:pt x="592500" y="0"/>
                  </a:lnTo>
                  <a:lnTo>
                    <a:pt x="592500" y="165387"/>
                  </a:lnTo>
                  <a:lnTo>
                    <a:pt x="0" y="165387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lv-LV" dirty="0"/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A2062F49-39A7-4EE3-A5ED-C2EF091BC0AD}"/>
              </a:ext>
            </a:extLst>
          </p:cNvPr>
          <p:cNvSpPr txBox="1"/>
          <p:nvPr/>
        </p:nvSpPr>
        <p:spPr>
          <a:xfrm>
            <a:off x="4114009" y="3181848"/>
            <a:ext cx="16127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spc="95" dirty="0">
                <a:latin typeface="Arial Nova Cond Light" panose="020B0306020202020204" pitchFamily="34" charset="0"/>
                <a:cs typeface="Times New Roman" panose="02020603050405020304" pitchFamily="18" charset="0"/>
              </a:rPr>
              <a:t>0.06 MILJ. EURO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FF0FA0C-4C59-4861-A75F-D01309C2EEEE}"/>
              </a:ext>
            </a:extLst>
          </p:cNvPr>
          <p:cNvCxnSpPr>
            <a:cxnSpLocks/>
          </p:cNvCxnSpPr>
          <p:nvPr/>
        </p:nvCxnSpPr>
        <p:spPr>
          <a:xfrm flipV="1">
            <a:off x="3093219" y="3150365"/>
            <a:ext cx="1001921" cy="263886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AFDCA146-45A8-44CB-B654-3FF0C589D464}"/>
              </a:ext>
            </a:extLst>
          </p:cNvPr>
          <p:cNvSpPr/>
          <p:nvPr/>
        </p:nvSpPr>
        <p:spPr>
          <a:xfrm>
            <a:off x="4343725" y="4991806"/>
            <a:ext cx="1506503" cy="6459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199" spc="95" dirty="0">
                <a:cs typeface="Times New Roman" panose="02020603050405020304" pitchFamily="18" charset="0"/>
              </a:rPr>
              <a:t>ES Atveseļošanas</a:t>
            </a:r>
          </a:p>
          <a:p>
            <a:r>
              <a:rPr lang="lv-LV" sz="1199" spc="95" dirty="0">
                <a:cs typeface="Times New Roman" panose="02020603050405020304" pitchFamily="18" charset="0"/>
              </a:rPr>
              <a:t>fonda projektu</a:t>
            </a:r>
          </a:p>
          <a:p>
            <a:r>
              <a:rPr lang="lv-LV" sz="1199" spc="95" dirty="0">
                <a:cs typeface="Times New Roman" panose="02020603050405020304" pitchFamily="18" charset="0"/>
              </a:rPr>
              <a:t>Īstenošana (ANM)</a:t>
            </a:r>
          </a:p>
        </p:txBody>
      </p:sp>
      <p:grpSp>
        <p:nvGrpSpPr>
          <p:cNvPr id="59" name="Group 87">
            <a:extLst>
              <a:ext uri="{FF2B5EF4-FFF2-40B4-BE49-F238E27FC236}">
                <a16:creationId xmlns:a16="http://schemas.microsoft.com/office/drawing/2014/main" id="{0B1421ED-0A00-4988-BF58-836DD1F30676}"/>
              </a:ext>
            </a:extLst>
          </p:cNvPr>
          <p:cNvGrpSpPr/>
          <p:nvPr/>
        </p:nvGrpSpPr>
        <p:grpSpPr>
          <a:xfrm>
            <a:off x="4424926" y="5599795"/>
            <a:ext cx="1194725" cy="312300"/>
            <a:chOff x="0" y="0"/>
            <a:chExt cx="592500" cy="154879"/>
          </a:xfrm>
          <a:solidFill>
            <a:schemeClr val="accent1">
              <a:lumMod val="75000"/>
            </a:schemeClr>
          </a:solidFill>
        </p:grpSpPr>
        <p:sp>
          <p:nvSpPr>
            <p:cNvPr id="60" name="Freeform 88">
              <a:extLst>
                <a:ext uri="{FF2B5EF4-FFF2-40B4-BE49-F238E27FC236}">
                  <a16:creationId xmlns:a16="http://schemas.microsoft.com/office/drawing/2014/main" id="{E2950C61-0B65-4E11-A8AE-88C4FA9BA721}"/>
                </a:ext>
              </a:extLst>
            </p:cNvPr>
            <p:cNvSpPr/>
            <p:nvPr/>
          </p:nvSpPr>
          <p:spPr>
            <a:xfrm>
              <a:off x="0" y="0"/>
              <a:ext cx="592500" cy="154879"/>
            </a:xfrm>
            <a:custGeom>
              <a:avLst/>
              <a:gdLst/>
              <a:ahLst/>
              <a:cxnLst/>
              <a:rect l="l" t="t" r="r" b="b"/>
              <a:pathLst>
                <a:path w="592500" h="154879">
                  <a:moveTo>
                    <a:pt x="0" y="0"/>
                  </a:moveTo>
                  <a:lnTo>
                    <a:pt x="592500" y="0"/>
                  </a:lnTo>
                  <a:lnTo>
                    <a:pt x="592500" y="154879"/>
                  </a:lnTo>
                  <a:lnTo>
                    <a:pt x="0" y="154879"/>
                  </a:lnTo>
                  <a:close/>
                </a:path>
              </a:pathLst>
            </a:cu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38278EC1-656C-40D2-A98C-9FC2B66FBC05}"/>
              </a:ext>
            </a:extLst>
          </p:cNvPr>
          <p:cNvSpPr txBox="1"/>
          <p:nvPr/>
        </p:nvSpPr>
        <p:spPr>
          <a:xfrm>
            <a:off x="4386366" y="5636509"/>
            <a:ext cx="14212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spc="95" dirty="0">
                <a:latin typeface="Arial Nova Cond Light" panose="020B0306020202020204" pitchFamily="34" charset="0"/>
                <a:cs typeface="Times New Roman" panose="02020603050405020304" pitchFamily="18" charset="0"/>
              </a:rPr>
              <a:t>14.84 MILJ. EURO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9E6A23A-ABE2-4806-B482-5FE9864E42DB}"/>
              </a:ext>
            </a:extLst>
          </p:cNvPr>
          <p:cNvSpPr/>
          <p:nvPr/>
        </p:nvSpPr>
        <p:spPr>
          <a:xfrm>
            <a:off x="4082348" y="3551773"/>
            <a:ext cx="2122056" cy="6459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199" spc="95" dirty="0">
                <a:cs typeface="Times New Roman" panose="02020603050405020304" pitchFamily="18" charset="0"/>
              </a:rPr>
              <a:t>Eiropas Sociālā fonda Plus</a:t>
            </a:r>
          </a:p>
          <a:p>
            <a:r>
              <a:rPr lang="lv-LV" sz="1199" spc="95" dirty="0">
                <a:cs typeface="Times New Roman" panose="02020603050405020304" pitchFamily="18" charset="0"/>
              </a:rPr>
              <a:t>(ESF+) projektu</a:t>
            </a:r>
          </a:p>
          <a:p>
            <a:r>
              <a:rPr lang="lv-LV" sz="1199" spc="95" dirty="0">
                <a:cs typeface="Times New Roman" panose="02020603050405020304" pitchFamily="18" charset="0"/>
              </a:rPr>
              <a:t>un pasākumu īstenošana</a:t>
            </a:r>
          </a:p>
        </p:txBody>
      </p:sp>
      <p:grpSp>
        <p:nvGrpSpPr>
          <p:cNvPr id="66" name="Group 117">
            <a:extLst>
              <a:ext uri="{FF2B5EF4-FFF2-40B4-BE49-F238E27FC236}">
                <a16:creationId xmlns:a16="http://schemas.microsoft.com/office/drawing/2014/main" id="{86150C89-C476-45C6-AFD9-7E7790F22261}"/>
              </a:ext>
            </a:extLst>
          </p:cNvPr>
          <p:cNvGrpSpPr/>
          <p:nvPr/>
        </p:nvGrpSpPr>
        <p:grpSpPr>
          <a:xfrm>
            <a:off x="4666242" y="4161241"/>
            <a:ext cx="1273262" cy="288808"/>
            <a:chOff x="0" y="0"/>
            <a:chExt cx="592500" cy="165387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67" name="Freeform 118">
              <a:extLst>
                <a:ext uri="{FF2B5EF4-FFF2-40B4-BE49-F238E27FC236}">
                  <a16:creationId xmlns:a16="http://schemas.microsoft.com/office/drawing/2014/main" id="{AAE51E1F-5CC7-4857-87CF-5A00E7125C4E}"/>
                </a:ext>
              </a:extLst>
            </p:cNvPr>
            <p:cNvSpPr/>
            <p:nvPr/>
          </p:nvSpPr>
          <p:spPr>
            <a:xfrm>
              <a:off x="0" y="0"/>
              <a:ext cx="592500" cy="165387"/>
            </a:xfrm>
            <a:custGeom>
              <a:avLst/>
              <a:gdLst/>
              <a:ahLst/>
              <a:cxnLst/>
              <a:rect l="l" t="t" r="r" b="b"/>
              <a:pathLst>
                <a:path w="592500" h="165387">
                  <a:moveTo>
                    <a:pt x="0" y="0"/>
                  </a:moveTo>
                  <a:lnTo>
                    <a:pt x="592500" y="0"/>
                  </a:lnTo>
                  <a:lnTo>
                    <a:pt x="592500" y="165387"/>
                  </a:lnTo>
                  <a:lnTo>
                    <a:pt x="0" y="165387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lv-LV" dirty="0"/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7A5414B1-2DC3-415D-BABE-32E69C2B9298}"/>
              </a:ext>
            </a:extLst>
          </p:cNvPr>
          <p:cNvSpPr txBox="1"/>
          <p:nvPr/>
        </p:nvSpPr>
        <p:spPr>
          <a:xfrm>
            <a:off x="4673895" y="4164480"/>
            <a:ext cx="14212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spc="95" dirty="0">
                <a:latin typeface="Arial Nova Cond Light" panose="020B0306020202020204" pitchFamily="34" charset="0"/>
                <a:cs typeface="Times New Roman" panose="02020603050405020304" pitchFamily="18" charset="0"/>
              </a:rPr>
              <a:t>13.48 MILJ. EURO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23557688-8B20-421C-A73B-6098E2736C2B}"/>
              </a:ext>
            </a:extLst>
          </p:cNvPr>
          <p:cNvCxnSpPr>
            <a:cxnSpLocks/>
          </p:cNvCxnSpPr>
          <p:nvPr/>
        </p:nvCxnSpPr>
        <p:spPr>
          <a:xfrm flipH="1">
            <a:off x="4247289" y="4450049"/>
            <a:ext cx="4774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00B27BD-B7B7-455F-AE33-5D883A9B3F10}"/>
              </a:ext>
            </a:extLst>
          </p:cNvPr>
          <p:cNvCxnSpPr>
            <a:cxnSpLocks/>
          </p:cNvCxnSpPr>
          <p:nvPr/>
        </p:nvCxnSpPr>
        <p:spPr>
          <a:xfrm flipH="1" flipV="1">
            <a:off x="3814574" y="5512702"/>
            <a:ext cx="640252" cy="101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99">
            <a:extLst>
              <a:ext uri="{FF2B5EF4-FFF2-40B4-BE49-F238E27FC236}">
                <a16:creationId xmlns:a16="http://schemas.microsoft.com/office/drawing/2014/main" id="{BCE0E91E-0917-4A67-B818-243097D64E99}"/>
              </a:ext>
            </a:extLst>
          </p:cNvPr>
          <p:cNvGrpSpPr/>
          <p:nvPr/>
        </p:nvGrpSpPr>
        <p:grpSpPr>
          <a:xfrm>
            <a:off x="594774" y="4837512"/>
            <a:ext cx="1230432" cy="308587"/>
            <a:chOff x="-3218646" y="14511"/>
            <a:chExt cx="723248" cy="153038"/>
          </a:xfrm>
        </p:grpSpPr>
        <p:sp>
          <p:nvSpPr>
            <p:cNvPr id="79" name="Freeform 100">
              <a:extLst>
                <a:ext uri="{FF2B5EF4-FFF2-40B4-BE49-F238E27FC236}">
                  <a16:creationId xmlns:a16="http://schemas.microsoft.com/office/drawing/2014/main" id="{A4AFAAA7-9E24-4D22-8212-E4A24973DBD6}"/>
                </a:ext>
              </a:extLst>
            </p:cNvPr>
            <p:cNvSpPr/>
            <p:nvPr/>
          </p:nvSpPr>
          <p:spPr>
            <a:xfrm>
              <a:off x="-3218646" y="14511"/>
              <a:ext cx="723248" cy="153038"/>
            </a:xfrm>
            <a:custGeom>
              <a:avLst/>
              <a:gdLst/>
              <a:ahLst/>
              <a:cxnLst/>
              <a:rect l="l" t="t" r="r" b="b"/>
              <a:pathLst>
                <a:path w="592500" h="153038">
                  <a:moveTo>
                    <a:pt x="0" y="0"/>
                  </a:moveTo>
                  <a:lnTo>
                    <a:pt x="592500" y="0"/>
                  </a:lnTo>
                  <a:lnTo>
                    <a:pt x="592500" y="153038"/>
                  </a:lnTo>
                  <a:lnTo>
                    <a:pt x="0" y="153038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lv-LV" sz="1100" spc="95" dirty="0">
                  <a:solidFill>
                    <a:schemeClr val="tx1"/>
                  </a:solidFill>
                  <a:latin typeface="Arial Nova Cond Light" panose="020B0306020202020204" pitchFamily="34" charset="0"/>
                  <a:cs typeface="Times New Roman" panose="02020603050405020304" pitchFamily="18" charset="0"/>
                </a:rPr>
                <a:t>9.24 MILJ. EURO</a:t>
              </a:r>
            </a:p>
          </p:txBody>
        </p:sp>
      </p:grp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6ACA5B0E-0E29-47A2-8318-4D4D135228EF}"/>
              </a:ext>
            </a:extLst>
          </p:cNvPr>
          <p:cNvCxnSpPr>
            <a:cxnSpLocks/>
          </p:cNvCxnSpPr>
          <p:nvPr/>
        </p:nvCxnSpPr>
        <p:spPr>
          <a:xfrm flipH="1" flipV="1">
            <a:off x="1828800" y="4832833"/>
            <a:ext cx="152400" cy="3048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5C6E61BE-B931-49BB-AC91-C712BDC4B542}"/>
              </a:ext>
            </a:extLst>
          </p:cNvPr>
          <p:cNvSpPr txBox="1"/>
          <p:nvPr/>
        </p:nvSpPr>
        <p:spPr>
          <a:xfrm>
            <a:off x="692576" y="2858223"/>
            <a:ext cx="1759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99" spc="95" dirty="0">
                <a:cs typeface="Times New Roman" panose="02020603050405020304" pitchFamily="18" charset="0"/>
              </a:rPr>
              <a:t>NVA DARBĪBAS NODROŠINĀŠANA</a:t>
            </a:r>
          </a:p>
        </p:txBody>
      </p:sp>
      <p:grpSp>
        <p:nvGrpSpPr>
          <p:cNvPr id="90" name="Group 133">
            <a:extLst>
              <a:ext uri="{FF2B5EF4-FFF2-40B4-BE49-F238E27FC236}">
                <a16:creationId xmlns:a16="http://schemas.microsoft.com/office/drawing/2014/main" id="{F9507479-4848-4894-9EC4-56CEE0F21A56}"/>
              </a:ext>
            </a:extLst>
          </p:cNvPr>
          <p:cNvGrpSpPr/>
          <p:nvPr/>
        </p:nvGrpSpPr>
        <p:grpSpPr>
          <a:xfrm>
            <a:off x="796658" y="3337438"/>
            <a:ext cx="1299258" cy="342006"/>
            <a:chOff x="0" y="0"/>
            <a:chExt cx="587989" cy="169611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91" name="Freeform 134">
              <a:extLst>
                <a:ext uri="{FF2B5EF4-FFF2-40B4-BE49-F238E27FC236}">
                  <a16:creationId xmlns:a16="http://schemas.microsoft.com/office/drawing/2014/main" id="{958E54E5-0C2A-48B8-BCDF-2C2B1DD36874}"/>
                </a:ext>
              </a:extLst>
            </p:cNvPr>
            <p:cNvSpPr/>
            <p:nvPr/>
          </p:nvSpPr>
          <p:spPr>
            <a:xfrm>
              <a:off x="0" y="0"/>
              <a:ext cx="587989" cy="169611"/>
            </a:xfrm>
            <a:custGeom>
              <a:avLst/>
              <a:gdLst/>
              <a:ahLst/>
              <a:cxnLst/>
              <a:rect l="l" t="t" r="r" b="b"/>
              <a:pathLst>
                <a:path w="587989" h="169611">
                  <a:moveTo>
                    <a:pt x="0" y="0"/>
                  </a:moveTo>
                  <a:lnTo>
                    <a:pt x="587989" y="0"/>
                  </a:lnTo>
                  <a:lnTo>
                    <a:pt x="587989" y="169611"/>
                  </a:lnTo>
                  <a:lnTo>
                    <a:pt x="0" y="169611"/>
                  </a:lnTo>
                  <a:close/>
                </a:path>
              </a:pathLst>
            </a:custGeom>
            <a:grpFill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</p: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id="{F8733CF6-1145-48D7-B6D7-2C3BB69593CD}"/>
              </a:ext>
            </a:extLst>
          </p:cNvPr>
          <p:cNvSpPr txBox="1"/>
          <p:nvPr/>
        </p:nvSpPr>
        <p:spPr>
          <a:xfrm>
            <a:off x="733138" y="3367572"/>
            <a:ext cx="14073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spc="96" dirty="0">
                <a:solidFill>
                  <a:srgbClr val="000000"/>
                </a:solidFill>
                <a:latin typeface="Arial Nova Cond Light" panose="020B0306020202020204" pitchFamily="34" charset="0"/>
                <a:cs typeface="Times New Roman" panose="02020603050405020304" pitchFamily="18" charset="0"/>
              </a:rPr>
              <a:t>8.66 MILJ.EURO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14AF36F-8DF4-43E2-A4CA-EE3B54CE8DE9}"/>
              </a:ext>
            </a:extLst>
          </p:cNvPr>
          <p:cNvSpPr txBox="1"/>
          <p:nvPr/>
        </p:nvSpPr>
        <p:spPr>
          <a:xfrm>
            <a:off x="566348" y="4189935"/>
            <a:ext cx="1310507" cy="645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99" spc="95" dirty="0">
                <a:cs typeface="Times New Roman" panose="02020603050405020304" pitchFamily="18" charset="0"/>
              </a:rPr>
              <a:t>Nodarbinātības speciālais budžets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239FAF38-BC0F-4A16-939A-B53363D92BC6}"/>
              </a:ext>
            </a:extLst>
          </p:cNvPr>
          <p:cNvCxnSpPr>
            <a:cxnSpLocks/>
          </p:cNvCxnSpPr>
          <p:nvPr/>
        </p:nvCxnSpPr>
        <p:spPr>
          <a:xfrm flipH="1">
            <a:off x="2095916" y="3667709"/>
            <a:ext cx="319540" cy="22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" name="Chart 42">
            <a:extLst>
              <a:ext uri="{FF2B5EF4-FFF2-40B4-BE49-F238E27FC236}">
                <a16:creationId xmlns:a16="http://schemas.microsoft.com/office/drawing/2014/main" id="{D75D389E-AFB8-41B0-A9CE-ABD364463D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8305491"/>
              </p:ext>
            </p:extLst>
          </p:nvPr>
        </p:nvGraphicFramePr>
        <p:xfrm>
          <a:off x="7514326" y="3022748"/>
          <a:ext cx="2870964" cy="2692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5" name="Rectangle 44">
            <a:extLst>
              <a:ext uri="{FF2B5EF4-FFF2-40B4-BE49-F238E27FC236}">
                <a16:creationId xmlns:a16="http://schemas.microsoft.com/office/drawing/2014/main" id="{B6D69E87-0AF8-4D88-A664-4539C8679DD2}"/>
              </a:ext>
            </a:extLst>
          </p:cNvPr>
          <p:cNvSpPr/>
          <p:nvPr/>
        </p:nvSpPr>
        <p:spPr>
          <a:xfrm>
            <a:off x="10600892" y="3573237"/>
            <a:ext cx="1319592" cy="10150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199" spc="95" dirty="0">
                <a:cs typeface="Times New Roman" panose="02020603050405020304" pitchFamily="18" charset="0"/>
              </a:rPr>
              <a:t>Eiropas Sociālā</a:t>
            </a:r>
          </a:p>
          <a:p>
            <a:r>
              <a:rPr lang="lv-LV" sz="1199" spc="95" dirty="0">
                <a:cs typeface="Times New Roman" panose="02020603050405020304" pitchFamily="18" charset="0"/>
              </a:rPr>
              <a:t>fonda Plus</a:t>
            </a:r>
          </a:p>
          <a:p>
            <a:r>
              <a:rPr lang="lv-LV" sz="1199" spc="95" dirty="0">
                <a:cs typeface="Times New Roman" panose="02020603050405020304" pitchFamily="18" charset="0"/>
              </a:rPr>
              <a:t>(ESF+) projektu</a:t>
            </a:r>
          </a:p>
          <a:p>
            <a:r>
              <a:rPr lang="lv-LV" sz="1199" spc="95" dirty="0">
                <a:cs typeface="Times New Roman" panose="02020603050405020304" pitchFamily="18" charset="0"/>
              </a:rPr>
              <a:t>un pasākumu </a:t>
            </a:r>
          </a:p>
          <a:p>
            <a:r>
              <a:rPr lang="lv-LV" sz="1199" spc="95" dirty="0">
                <a:cs typeface="Times New Roman" panose="02020603050405020304" pitchFamily="18" charset="0"/>
              </a:rPr>
              <a:t>īstenošana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943E826-8F5B-4A44-B7B1-22F708E2C0C0}"/>
              </a:ext>
            </a:extLst>
          </p:cNvPr>
          <p:cNvSpPr txBox="1"/>
          <p:nvPr/>
        </p:nvSpPr>
        <p:spPr>
          <a:xfrm>
            <a:off x="10644193" y="4512908"/>
            <a:ext cx="14212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spc="95" dirty="0">
                <a:latin typeface="Arial Nova Cond Light" panose="020B0306020202020204" pitchFamily="34" charset="0"/>
                <a:cs typeface="Times New Roman" panose="02020603050405020304" pitchFamily="18" charset="0"/>
              </a:rPr>
              <a:t>20.03 MILJ. EURO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7B329F88-B430-4F23-BF23-5FFAB5B8038D}"/>
              </a:ext>
            </a:extLst>
          </p:cNvPr>
          <p:cNvSpPr/>
          <p:nvPr/>
        </p:nvSpPr>
        <p:spPr>
          <a:xfrm>
            <a:off x="10228550" y="5162437"/>
            <a:ext cx="1506503" cy="6459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1199" spc="95" dirty="0">
                <a:cs typeface="Times New Roman" panose="02020603050405020304" pitchFamily="18" charset="0"/>
              </a:rPr>
              <a:t>ES Atveseļošanas</a:t>
            </a:r>
          </a:p>
          <a:p>
            <a:r>
              <a:rPr lang="lv-LV" sz="1199" spc="95" dirty="0">
                <a:cs typeface="Times New Roman" panose="02020603050405020304" pitchFamily="18" charset="0"/>
              </a:rPr>
              <a:t>fonda projektu</a:t>
            </a:r>
          </a:p>
          <a:p>
            <a:r>
              <a:rPr lang="lv-LV" sz="1199" spc="95" dirty="0">
                <a:cs typeface="Times New Roman" panose="02020603050405020304" pitchFamily="18" charset="0"/>
              </a:rPr>
              <a:t>Īstenošana (ANM)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160DD8E-0C48-40F5-865B-E929C8A3A960}"/>
              </a:ext>
            </a:extLst>
          </p:cNvPr>
          <p:cNvSpPr txBox="1"/>
          <p:nvPr/>
        </p:nvSpPr>
        <p:spPr>
          <a:xfrm>
            <a:off x="10234935" y="5796217"/>
            <a:ext cx="14212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spc="95" dirty="0">
                <a:latin typeface="Arial Nova Cond Light" panose="020B0306020202020204" pitchFamily="34" charset="0"/>
                <a:cs typeface="Times New Roman" panose="02020603050405020304" pitchFamily="18" charset="0"/>
              </a:rPr>
              <a:t>4.27 MILJ. EURO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39A2D7D-35C7-47A5-BBD7-7B787C5BD2F4}"/>
              </a:ext>
            </a:extLst>
          </p:cNvPr>
          <p:cNvSpPr txBox="1"/>
          <p:nvPr/>
        </p:nvSpPr>
        <p:spPr>
          <a:xfrm>
            <a:off x="6297709" y="4379854"/>
            <a:ext cx="1310507" cy="645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99" spc="95" dirty="0">
                <a:cs typeface="Times New Roman" panose="02020603050405020304" pitchFamily="18" charset="0"/>
              </a:rPr>
              <a:t>Nodarbinātības speciālais budžets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35C78F6-F9FF-4597-9072-74B674E79DA2}"/>
              </a:ext>
            </a:extLst>
          </p:cNvPr>
          <p:cNvSpPr txBox="1"/>
          <p:nvPr/>
        </p:nvSpPr>
        <p:spPr>
          <a:xfrm>
            <a:off x="6435209" y="2884566"/>
            <a:ext cx="1759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99" spc="95" dirty="0">
                <a:cs typeface="Times New Roman" panose="02020603050405020304" pitchFamily="18" charset="0"/>
              </a:rPr>
              <a:t>NVA DARBĪBAS NODROŠINĀŠANA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26D656E-10BA-483D-B4E3-BF01E6CC5F81}"/>
              </a:ext>
            </a:extLst>
          </p:cNvPr>
          <p:cNvSpPr txBox="1"/>
          <p:nvPr/>
        </p:nvSpPr>
        <p:spPr>
          <a:xfrm>
            <a:off x="6515520" y="3367572"/>
            <a:ext cx="14073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spc="96" dirty="0">
                <a:solidFill>
                  <a:srgbClr val="000000"/>
                </a:solidFill>
                <a:latin typeface="Arial Nova Cond Light" panose="020B0306020202020204" pitchFamily="34" charset="0"/>
                <a:cs typeface="Times New Roman" panose="02020603050405020304" pitchFamily="18" charset="0"/>
              </a:rPr>
              <a:t>8.52 MILJ.EURO</a:t>
            </a:r>
          </a:p>
        </p:txBody>
      </p:sp>
      <p:grpSp>
        <p:nvGrpSpPr>
          <p:cNvPr id="77" name="Group 99">
            <a:extLst>
              <a:ext uri="{FF2B5EF4-FFF2-40B4-BE49-F238E27FC236}">
                <a16:creationId xmlns:a16="http://schemas.microsoft.com/office/drawing/2014/main" id="{A42B68EF-2AE3-49F3-A62A-43D6567FF8F2}"/>
              </a:ext>
            </a:extLst>
          </p:cNvPr>
          <p:cNvGrpSpPr/>
          <p:nvPr/>
        </p:nvGrpSpPr>
        <p:grpSpPr>
          <a:xfrm>
            <a:off x="6404691" y="5002545"/>
            <a:ext cx="1230432" cy="308587"/>
            <a:chOff x="-3218646" y="14511"/>
            <a:chExt cx="723248" cy="153038"/>
          </a:xfrm>
        </p:grpSpPr>
        <p:sp>
          <p:nvSpPr>
            <p:cNvPr id="80" name="Freeform 100">
              <a:extLst>
                <a:ext uri="{FF2B5EF4-FFF2-40B4-BE49-F238E27FC236}">
                  <a16:creationId xmlns:a16="http://schemas.microsoft.com/office/drawing/2014/main" id="{24EA43A7-2E21-46FE-9BBF-5707379FCA44}"/>
                </a:ext>
              </a:extLst>
            </p:cNvPr>
            <p:cNvSpPr/>
            <p:nvPr/>
          </p:nvSpPr>
          <p:spPr>
            <a:xfrm>
              <a:off x="-3218646" y="14511"/>
              <a:ext cx="723248" cy="153038"/>
            </a:xfrm>
            <a:custGeom>
              <a:avLst/>
              <a:gdLst/>
              <a:ahLst/>
              <a:cxnLst/>
              <a:rect l="l" t="t" r="r" b="b"/>
              <a:pathLst>
                <a:path w="592500" h="153038">
                  <a:moveTo>
                    <a:pt x="0" y="0"/>
                  </a:moveTo>
                  <a:lnTo>
                    <a:pt x="592500" y="0"/>
                  </a:lnTo>
                  <a:lnTo>
                    <a:pt x="592500" y="153038"/>
                  </a:lnTo>
                  <a:lnTo>
                    <a:pt x="0" y="153038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lv-LV" sz="1100" spc="95" dirty="0">
                  <a:solidFill>
                    <a:schemeClr val="tx1"/>
                  </a:solidFill>
                  <a:latin typeface="Arial Nova Cond Light" panose="020B0306020202020204" pitchFamily="34" charset="0"/>
                  <a:cs typeface="Times New Roman" panose="02020603050405020304" pitchFamily="18" charset="0"/>
                </a:rPr>
                <a:t>9.24 MILJ. EURO</a:t>
              </a:r>
            </a:p>
          </p:txBody>
        </p:sp>
      </p:grp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0E792AE9-AF6B-4213-9F35-037D749C2BD5}"/>
              </a:ext>
            </a:extLst>
          </p:cNvPr>
          <p:cNvCxnSpPr>
            <a:cxnSpLocks/>
          </p:cNvCxnSpPr>
          <p:nvPr/>
        </p:nvCxnSpPr>
        <p:spPr>
          <a:xfrm flipH="1" flipV="1">
            <a:off x="10228536" y="4508214"/>
            <a:ext cx="574865" cy="220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68349900-C6C3-4986-85D1-F9D7FE52ED1A}"/>
              </a:ext>
            </a:extLst>
          </p:cNvPr>
          <p:cNvCxnSpPr>
            <a:cxnSpLocks/>
          </p:cNvCxnSpPr>
          <p:nvPr/>
        </p:nvCxnSpPr>
        <p:spPr>
          <a:xfrm flipH="1" flipV="1">
            <a:off x="9220200" y="5656149"/>
            <a:ext cx="1031603" cy="119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EB303054-3081-44EF-A463-197A7DC552A7}"/>
              </a:ext>
            </a:extLst>
          </p:cNvPr>
          <p:cNvCxnSpPr>
            <a:cxnSpLocks/>
          </p:cNvCxnSpPr>
          <p:nvPr/>
        </p:nvCxnSpPr>
        <p:spPr>
          <a:xfrm flipH="1">
            <a:off x="7649624" y="5311132"/>
            <a:ext cx="545184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AA7636D8-021F-4FC8-9781-9683FAF8486B}"/>
              </a:ext>
            </a:extLst>
          </p:cNvPr>
          <p:cNvCxnSpPr>
            <a:cxnSpLocks/>
          </p:cNvCxnSpPr>
          <p:nvPr/>
        </p:nvCxnSpPr>
        <p:spPr>
          <a:xfrm flipH="1" flipV="1">
            <a:off x="7765908" y="3680878"/>
            <a:ext cx="539892" cy="9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FBDD3970-FAB2-4365-81EE-330EB313C815}"/>
              </a:ext>
            </a:extLst>
          </p:cNvPr>
          <p:cNvSpPr txBox="1"/>
          <p:nvPr/>
        </p:nvSpPr>
        <p:spPr>
          <a:xfrm>
            <a:off x="10566731" y="6112511"/>
            <a:ext cx="13089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900" dirty="0">
                <a:latin typeface="Bebas Neue Bold" panose="020B0604020202020204" charset="-70"/>
              </a:rPr>
              <a:t>- 10.57 MILJ. EURO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0606022-2C18-4886-A713-6A1410952EC4}"/>
              </a:ext>
            </a:extLst>
          </p:cNvPr>
          <p:cNvSpPr txBox="1"/>
          <p:nvPr/>
        </p:nvSpPr>
        <p:spPr>
          <a:xfrm>
            <a:off x="10803400" y="4785411"/>
            <a:ext cx="13089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900" dirty="0">
                <a:latin typeface="Bebas Neue Bold" panose="020B0604020202020204" charset="-70"/>
              </a:rPr>
              <a:t>+ 6.55 MILJ. EURO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D657A56-F057-4BE4-9C80-3D429EF1F832}"/>
              </a:ext>
            </a:extLst>
          </p:cNvPr>
          <p:cNvSpPr txBox="1"/>
          <p:nvPr/>
        </p:nvSpPr>
        <p:spPr>
          <a:xfrm>
            <a:off x="6564730" y="5311132"/>
            <a:ext cx="13089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900" dirty="0">
                <a:latin typeface="Bebas Neue Bold" panose="020B0604020202020204" charset="-70"/>
              </a:rPr>
              <a:t>- 0.00 MILJ. EURO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718FFA9-5316-4280-AE1A-C61D0B54986F}"/>
              </a:ext>
            </a:extLst>
          </p:cNvPr>
          <p:cNvSpPr txBox="1"/>
          <p:nvPr/>
        </p:nvSpPr>
        <p:spPr>
          <a:xfrm>
            <a:off x="6724278" y="3719347"/>
            <a:ext cx="13089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900" dirty="0">
                <a:latin typeface="Bebas Neue Bold" panose="020B0604020202020204" charset="-70"/>
              </a:rPr>
              <a:t>- 0.14 MILJ. EURO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952010CE-1D3E-41F5-AE41-16AEF3CFCA30}"/>
              </a:ext>
            </a:extLst>
          </p:cNvPr>
          <p:cNvSpPr txBox="1"/>
          <p:nvPr/>
        </p:nvSpPr>
        <p:spPr>
          <a:xfrm>
            <a:off x="9641047" y="2290185"/>
            <a:ext cx="1842203" cy="944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28"/>
              </a:lnSpc>
            </a:pPr>
            <a:r>
              <a:rPr lang="lv-LV" sz="1199" spc="95" dirty="0">
                <a:cs typeface="Times New Roman" panose="02020603050405020304" pitchFamily="18" charset="0"/>
              </a:rPr>
              <a:t>Iemaksām valsts pensiju apdrošināšanai</a:t>
            </a:r>
          </a:p>
          <a:p>
            <a:pPr>
              <a:lnSpc>
                <a:spcPts val="1128"/>
              </a:lnSpc>
            </a:pPr>
            <a:r>
              <a:rPr lang="lv-LV" sz="1199" spc="95" dirty="0">
                <a:cs typeface="Times New Roman" panose="02020603050405020304" pitchFamily="18" charset="0"/>
              </a:rPr>
              <a:t>par personām, kuras veic algotos pagaidu sabiedriskos darbus</a:t>
            </a:r>
          </a:p>
        </p:txBody>
      </p:sp>
      <p:grpSp>
        <p:nvGrpSpPr>
          <p:cNvPr id="100" name="Group 85">
            <a:extLst>
              <a:ext uri="{FF2B5EF4-FFF2-40B4-BE49-F238E27FC236}">
                <a16:creationId xmlns:a16="http://schemas.microsoft.com/office/drawing/2014/main" id="{11BB5173-DF96-403E-985A-7C2A1C8C6541}"/>
              </a:ext>
            </a:extLst>
          </p:cNvPr>
          <p:cNvGrpSpPr/>
          <p:nvPr/>
        </p:nvGrpSpPr>
        <p:grpSpPr>
          <a:xfrm>
            <a:off x="10099099" y="3191769"/>
            <a:ext cx="1194725" cy="261610"/>
            <a:chOff x="11167" y="272028"/>
            <a:chExt cx="591071" cy="157348"/>
          </a:xfrm>
        </p:grpSpPr>
        <p:sp>
          <p:nvSpPr>
            <p:cNvPr id="101" name="Freeform 86">
              <a:extLst>
                <a:ext uri="{FF2B5EF4-FFF2-40B4-BE49-F238E27FC236}">
                  <a16:creationId xmlns:a16="http://schemas.microsoft.com/office/drawing/2014/main" id="{7D44ABD7-8FDB-434F-ABDE-C2983A00836A}"/>
                </a:ext>
              </a:extLst>
            </p:cNvPr>
            <p:cNvSpPr/>
            <p:nvPr/>
          </p:nvSpPr>
          <p:spPr>
            <a:xfrm>
              <a:off x="11167" y="272028"/>
              <a:ext cx="591071" cy="157348"/>
            </a:xfrm>
            <a:custGeom>
              <a:avLst/>
              <a:gdLst/>
              <a:ahLst/>
              <a:cxnLst/>
              <a:rect l="l" t="t" r="r" b="b"/>
              <a:pathLst>
                <a:path w="591071" h="157348">
                  <a:moveTo>
                    <a:pt x="0" y="0"/>
                  </a:moveTo>
                  <a:lnTo>
                    <a:pt x="591071" y="0"/>
                  </a:lnTo>
                  <a:lnTo>
                    <a:pt x="591071" y="157348"/>
                  </a:lnTo>
                  <a:lnTo>
                    <a:pt x="0" y="157348"/>
                  </a:lnTo>
                  <a:close/>
                </a:path>
              </a:pathLst>
            </a:custGeom>
            <a:solidFill>
              <a:srgbClr val="D9D9D9"/>
            </a:solidFill>
          </p:spPr>
        </p:sp>
      </p:grpSp>
      <p:sp>
        <p:nvSpPr>
          <p:cNvPr id="102" name="TextBox 101">
            <a:extLst>
              <a:ext uri="{FF2B5EF4-FFF2-40B4-BE49-F238E27FC236}">
                <a16:creationId xmlns:a16="http://schemas.microsoft.com/office/drawing/2014/main" id="{FA199B00-C16A-4251-A972-74A17828D81D}"/>
              </a:ext>
            </a:extLst>
          </p:cNvPr>
          <p:cNvSpPr txBox="1"/>
          <p:nvPr/>
        </p:nvSpPr>
        <p:spPr>
          <a:xfrm>
            <a:off x="10197219" y="3203322"/>
            <a:ext cx="13089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900" dirty="0">
                <a:latin typeface="Bebas Neue Bold" panose="020B0604020202020204" charset="-70"/>
              </a:rPr>
              <a:t>- 0.06 MILJ. EURO</a:t>
            </a:r>
          </a:p>
        </p:txBody>
      </p:sp>
    </p:spTree>
    <p:extLst>
      <p:ext uri="{BB962C8B-B14F-4D97-AF65-F5344CB8AC3E}">
        <p14:creationId xmlns:p14="http://schemas.microsoft.com/office/powerpoint/2010/main" val="3403281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16">
            <a:extLst>
              <a:ext uri="{FF2B5EF4-FFF2-40B4-BE49-F238E27FC236}">
                <a16:creationId xmlns:a16="http://schemas.microsoft.com/office/drawing/2014/main" id="{75BBD112-241E-4C99-A2C3-37A6EC7480B8}"/>
              </a:ext>
            </a:extLst>
          </p:cNvPr>
          <p:cNvGrpSpPr/>
          <p:nvPr/>
        </p:nvGrpSpPr>
        <p:grpSpPr>
          <a:xfrm>
            <a:off x="1807680" y="5012743"/>
            <a:ext cx="9311647" cy="908141"/>
            <a:chOff x="0" y="0"/>
            <a:chExt cx="40250413" cy="2055846"/>
          </a:xfrm>
          <a:solidFill>
            <a:schemeClr val="accent1">
              <a:lumMod val="75000"/>
            </a:schemeClr>
          </a:solidFill>
        </p:grpSpPr>
        <p:sp>
          <p:nvSpPr>
            <p:cNvPr id="39" name="Freeform 17">
              <a:extLst>
                <a:ext uri="{FF2B5EF4-FFF2-40B4-BE49-F238E27FC236}">
                  <a16:creationId xmlns:a16="http://schemas.microsoft.com/office/drawing/2014/main" id="{7E067B5A-63F3-4DD9-903A-BBA1F1DFA1C3}"/>
                </a:ext>
              </a:extLst>
            </p:cNvPr>
            <p:cNvSpPr/>
            <p:nvPr/>
          </p:nvSpPr>
          <p:spPr>
            <a:xfrm>
              <a:off x="0" y="0"/>
              <a:ext cx="40250414" cy="2055847"/>
            </a:xfrm>
            <a:custGeom>
              <a:avLst/>
              <a:gdLst/>
              <a:ahLst/>
              <a:cxnLst/>
              <a:rect l="l" t="t" r="r" b="b"/>
              <a:pathLst>
                <a:path w="40250414" h="2055847">
                  <a:moveTo>
                    <a:pt x="40125954" y="59690"/>
                  </a:moveTo>
                  <a:cubicBezTo>
                    <a:pt x="40161514" y="59690"/>
                    <a:pt x="40190722" y="88900"/>
                    <a:pt x="40190722" y="124460"/>
                  </a:cubicBezTo>
                  <a:lnTo>
                    <a:pt x="40190722" y="1931387"/>
                  </a:lnTo>
                  <a:cubicBezTo>
                    <a:pt x="40190722" y="1966946"/>
                    <a:pt x="40161514" y="1996156"/>
                    <a:pt x="40125954" y="1996156"/>
                  </a:cubicBezTo>
                  <a:lnTo>
                    <a:pt x="124460" y="1996156"/>
                  </a:lnTo>
                  <a:cubicBezTo>
                    <a:pt x="88900" y="1996156"/>
                    <a:pt x="59690" y="1966946"/>
                    <a:pt x="59690" y="1931387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40125954" y="59690"/>
                  </a:lnTo>
                  <a:moveTo>
                    <a:pt x="40125954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931387"/>
                  </a:lnTo>
                  <a:cubicBezTo>
                    <a:pt x="0" y="1999966"/>
                    <a:pt x="55880" y="2055847"/>
                    <a:pt x="124460" y="2055847"/>
                  </a:cubicBezTo>
                  <a:lnTo>
                    <a:pt x="40125954" y="2055847"/>
                  </a:lnTo>
                  <a:cubicBezTo>
                    <a:pt x="40194533" y="2055847"/>
                    <a:pt x="40250414" y="1999966"/>
                    <a:pt x="40250414" y="1931387"/>
                  </a:cubicBezTo>
                  <a:lnTo>
                    <a:pt x="40250414" y="124460"/>
                  </a:lnTo>
                  <a:cubicBezTo>
                    <a:pt x="40250414" y="55880"/>
                    <a:pt x="40194533" y="0"/>
                    <a:pt x="40125954" y="0"/>
                  </a:cubicBezTo>
                  <a:close/>
                </a:path>
              </a:pathLst>
            </a:custGeom>
            <a:grpFill/>
          </p:spPr>
        </p:sp>
      </p:grpSp>
      <p:grpSp>
        <p:nvGrpSpPr>
          <p:cNvPr id="33" name="Group 16">
            <a:extLst>
              <a:ext uri="{FF2B5EF4-FFF2-40B4-BE49-F238E27FC236}">
                <a16:creationId xmlns:a16="http://schemas.microsoft.com/office/drawing/2014/main" id="{53728995-C0AF-414D-97C1-7BED70F0F686}"/>
              </a:ext>
            </a:extLst>
          </p:cNvPr>
          <p:cNvGrpSpPr/>
          <p:nvPr/>
        </p:nvGrpSpPr>
        <p:grpSpPr>
          <a:xfrm>
            <a:off x="1807680" y="2627482"/>
            <a:ext cx="9328144" cy="458688"/>
            <a:chOff x="0" y="0"/>
            <a:chExt cx="40250413" cy="2055846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34" name="Freeform 17">
              <a:extLst>
                <a:ext uri="{FF2B5EF4-FFF2-40B4-BE49-F238E27FC236}">
                  <a16:creationId xmlns:a16="http://schemas.microsoft.com/office/drawing/2014/main" id="{BA93DAAD-C3FC-49DA-9331-92DF4A13484F}"/>
                </a:ext>
              </a:extLst>
            </p:cNvPr>
            <p:cNvSpPr/>
            <p:nvPr/>
          </p:nvSpPr>
          <p:spPr>
            <a:xfrm>
              <a:off x="0" y="0"/>
              <a:ext cx="40250414" cy="2055847"/>
            </a:xfrm>
            <a:custGeom>
              <a:avLst/>
              <a:gdLst/>
              <a:ahLst/>
              <a:cxnLst/>
              <a:rect l="l" t="t" r="r" b="b"/>
              <a:pathLst>
                <a:path w="40250414" h="2055847">
                  <a:moveTo>
                    <a:pt x="40125954" y="59690"/>
                  </a:moveTo>
                  <a:cubicBezTo>
                    <a:pt x="40161514" y="59690"/>
                    <a:pt x="40190722" y="88900"/>
                    <a:pt x="40190722" y="124460"/>
                  </a:cubicBezTo>
                  <a:lnTo>
                    <a:pt x="40190722" y="1931387"/>
                  </a:lnTo>
                  <a:cubicBezTo>
                    <a:pt x="40190722" y="1966946"/>
                    <a:pt x="40161514" y="1996156"/>
                    <a:pt x="40125954" y="1996156"/>
                  </a:cubicBezTo>
                  <a:lnTo>
                    <a:pt x="124460" y="1996156"/>
                  </a:lnTo>
                  <a:cubicBezTo>
                    <a:pt x="88900" y="1996156"/>
                    <a:pt x="59690" y="1966946"/>
                    <a:pt x="59690" y="1931387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40125954" y="59690"/>
                  </a:lnTo>
                  <a:moveTo>
                    <a:pt x="40125954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931387"/>
                  </a:lnTo>
                  <a:cubicBezTo>
                    <a:pt x="0" y="1999966"/>
                    <a:pt x="55880" y="2055847"/>
                    <a:pt x="124460" y="2055847"/>
                  </a:cubicBezTo>
                  <a:lnTo>
                    <a:pt x="40125954" y="2055847"/>
                  </a:lnTo>
                  <a:cubicBezTo>
                    <a:pt x="40194533" y="2055847"/>
                    <a:pt x="40250414" y="1999966"/>
                    <a:pt x="40250414" y="1931387"/>
                  </a:cubicBezTo>
                  <a:lnTo>
                    <a:pt x="40250414" y="124460"/>
                  </a:lnTo>
                  <a:cubicBezTo>
                    <a:pt x="40250414" y="55880"/>
                    <a:pt x="40194533" y="0"/>
                    <a:pt x="40125954" y="0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75000"/>
                </a:schemeClr>
              </a:solidFill>
            </a:ln>
          </p:spPr>
        </p:sp>
      </p:grpSp>
      <p:grpSp>
        <p:nvGrpSpPr>
          <p:cNvPr id="24" name="Group 16">
            <a:extLst>
              <a:ext uri="{FF2B5EF4-FFF2-40B4-BE49-F238E27FC236}">
                <a16:creationId xmlns:a16="http://schemas.microsoft.com/office/drawing/2014/main" id="{7ED49828-5526-469F-9129-E122EAB4203C}"/>
              </a:ext>
            </a:extLst>
          </p:cNvPr>
          <p:cNvGrpSpPr/>
          <p:nvPr/>
        </p:nvGrpSpPr>
        <p:grpSpPr>
          <a:xfrm>
            <a:off x="1787601" y="3941681"/>
            <a:ext cx="9311647" cy="774864"/>
            <a:chOff x="0" y="0"/>
            <a:chExt cx="40250413" cy="2055846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11748198-6209-4E00-87F3-E6D48F338E3B}"/>
                </a:ext>
              </a:extLst>
            </p:cNvPr>
            <p:cNvSpPr/>
            <p:nvPr/>
          </p:nvSpPr>
          <p:spPr>
            <a:xfrm>
              <a:off x="0" y="0"/>
              <a:ext cx="40250414" cy="2055847"/>
            </a:xfrm>
            <a:custGeom>
              <a:avLst/>
              <a:gdLst/>
              <a:ahLst/>
              <a:cxnLst/>
              <a:rect l="l" t="t" r="r" b="b"/>
              <a:pathLst>
                <a:path w="40250414" h="2055847">
                  <a:moveTo>
                    <a:pt x="40125954" y="59690"/>
                  </a:moveTo>
                  <a:cubicBezTo>
                    <a:pt x="40161514" y="59690"/>
                    <a:pt x="40190722" y="88900"/>
                    <a:pt x="40190722" y="124460"/>
                  </a:cubicBezTo>
                  <a:lnTo>
                    <a:pt x="40190722" y="1931387"/>
                  </a:lnTo>
                  <a:cubicBezTo>
                    <a:pt x="40190722" y="1966946"/>
                    <a:pt x="40161514" y="1996156"/>
                    <a:pt x="40125954" y="1996156"/>
                  </a:cubicBezTo>
                  <a:lnTo>
                    <a:pt x="124460" y="1996156"/>
                  </a:lnTo>
                  <a:cubicBezTo>
                    <a:pt x="88900" y="1996156"/>
                    <a:pt x="59690" y="1966946"/>
                    <a:pt x="59690" y="1931387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40125954" y="59690"/>
                  </a:lnTo>
                  <a:moveTo>
                    <a:pt x="40125954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931387"/>
                  </a:lnTo>
                  <a:cubicBezTo>
                    <a:pt x="0" y="1999966"/>
                    <a:pt x="55880" y="2055847"/>
                    <a:pt x="124460" y="2055847"/>
                  </a:cubicBezTo>
                  <a:lnTo>
                    <a:pt x="40125954" y="2055847"/>
                  </a:lnTo>
                  <a:cubicBezTo>
                    <a:pt x="40194533" y="2055847"/>
                    <a:pt x="40250414" y="1999966"/>
                    <a:pt x="40250414" y="1931387"/>
                  </a:cubicBezTo>
                  <a:lnTo>
                    <a:pt x="40250414" y="124460"/>
                  </a:lnTo>
                  <a:cubicBezTo>
                    <a:pt x="40250414" y="55880"/>
                    <a:pt x="40194533" y="0"/>
                    <a:pt x="40125954" y="0"/>
                  </a:cubicBezTo>
                  <a:close/>
                </a:path>
              </a:pathLst>
            </a:custGeom>
            <a:grpFill/>
          </p:spPr>
        </p:sp>
      </p:grpSp>
      <p:grpSp>
        <p:nvGrpSpPr>
          <p:cNvPr id="22" name="Group 16">
            <a:extLst>
              <a:ext uri="{FF2B5EF4-FFF2-40B4-BE49-F238E27FC236}">
                <a16:creationId xmlns:a16="http://schemas.microsoft.com/office/drawing/2014/main" id="{7D3DA4BD-2854-40D8-BD4C-00F0346EB596}"/>
              </a:ext>
            </a:extLst>
          </p:cNvPr>
          <p:cNvGrpSpPr/>
          <p:nvPr/>
        </p:nvGrpSpPr>
        <p:grpSpPr>
          <a:xfrm>
            <a:off x="1847262" y="1532706"/>
            <a:ext cx="9311647" cy="656439"/>
            <a:chOff x="0" y="0"/>
            <a:chExt cx="40250413" cy="2055846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6D069190-DEB9-433D-8D1B-69580AEE9760}"/>
                </a:ext>
              </a:extLst>
            </p:cNvPr>
            <p:cNvSpPr/>
            <p:nvPr/>
          </p:nvSpPr>
          <p:spPr>
            <a:xfrm>
              <a:off x="0" y="0"/>
              <a:ext cx="40250414" cy="2055847"/>
            </a:xfrm>
            <a:custGeom>
              <a:avLst/>
              <a:gdLst/>
              <a:ahLst/>
              <a:cxnLst/>
              <a:rect l="l" t="t" r="r" b="b"/>
              <a:pathLst>
                <a:path w="40250414" h="2055847">
                  <a:moveTo>
                    <a:pt x="40125954" y="59690"/>
                  </a:moveTo>
                  <a:cubicBezTo>
                    <a:pt x="40161514" y="59690"/>
                    <a:pt x="40190722" y="88900"/>
                    <a:pt x="40190722" y="124460"/>
                  </a:cubicBezTo>
                  <a:lnTo>
                    <a:pt x="40190722" y="1931387"/>
                  </a:lnTo>
                  <a:cubicBezTo>
                    <a:pt x="40190722" y="1966946"/>
                    <a:pt x="40161514" y="1996156"/>
                    <a:pt x="40125954" y="1996156"/>
                  </a:cubicBezTo>
                  <a:lnTo>
                    <a:pt x="124460" y="1996156"/>
                  </a:lnTo>
                  <a:cubicBezTo>
                    <a:pt x="88900" y="1996156"/>
                    <a:pt x="59690" y="1966946"/>
                    <a:pt x="59690" y="1931387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40125954" y="59690"/>
                  </a:lnTo>
                  <a:moveTo>
                    <a:pt x="40125954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1931387"/>
                  </a:lnTo>
                  <a:cubicBezTo>
                    <a:pt x="0" y="1999966"/>
                    <a:pt x="55880" y="2055847"/>
                    <a:pt x="124460" y="2055847"/>
                  </a:cubicBezTo>
                  <a:lnTo>
                    <a:pt x="40125954" y="2055847"/>
                  </a:lnTo>
                  <a:cubicBezTo>
                    <a:pt x="40194533" y="2055847"/>
                    <a:pt x="40250414" y="1999966"/>
                    <a:pt x="40250414" y="1931387"/>
                  </a:cubicBezTo>
                  <a:lnTo>
                    <a:pt x="40250414" y="124460"/>
                  </a:lnTo>
                  <a:cubicBezTo>
                    <a:pt x="40250414" y="55880"/>
                    <a:pt x="40194533" y="0"/>
                    <a:pt x="40125954" y="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C60D1256-1830-42D7-89CE-66811A0680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grpSp>
        <p:nvGrpSpPr>
          <p:cNvPr id="5" name="Group 2">
            <a:extLst>
              <a:ext uri="{FF2B5EF4-FFF2-40B4-BE49-F238E27FC236}">
                <a16:creationId xmlns:a16="http://schemas.microsoft.com/office/drawing/2014/main" id="{60CAD2EF-747C-4AF5-8158-D49E8471A1B5}"/>
              </a:ext>
            </a:extLst>
          </p:cNvPr>
          <p:cNvGrpSpPr/>
          <p:nvPr/>
        </p:nvGrpSpPr>
        <p:grpSpPr>
          <a:xfrm>
            <a:off x="990600" y="6206602"/>
            <a:ext cx="11201400" cy="651397"/>
            <a:chOff x="0" y="0"/>
            <a:chExt cx="6137714" cy="469643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6EFA3C63-7EB2-4DAF-A542-3E018DF49C4B}"/>
                </a:ext>
              </a:extLst>
            </p:cNvPr>
            <p:cNvSpPr/>
            <p:nvPr/>
          </p:nvSpPr>
          <p:spPr>
            <a:xfrm>
              <a:off x="0" y="0"/>
              <a:ext cx="6137714" cy="469643"/>
            </a:xfrm>
            <a:custGeom>
              <a:avLst/>
              <a:gdLst/>
              <a:ahLst/>
              <a:cxnLst/>
              <a:rect l="l" t="t" r="r" b="b"/>
              <a:pathLst>
                <a:path w="6137714" h="469643">
                  <a:moveTo>
                    <a:pt x="0" y="0"/>
                  </a:moveTo>
                  <a:lnTo>
                    <a:pt x="6137714" y="0"/>
                  </a:lnTo>
                  <a:lnTo>
                    <a:pt x="6137714" y="469643"/>
                  </a:lnTo>
                  <a:lnTo>
                    <a:pt x="0" y="469643"/>
                  </a:lnTo>
                  <a:close/>
                </a:path>
              </a:pathLst>
            </a:custGeom>
            <a:solidFill>
              <a:srgbClr val="669933"/>
            </a:solidFill>
          </p:spPr>
          <p:txBody>
            <a:bodyPr/>
            <a:lstStyle/>
            <a:p>
              <a:endParaRPr lang="lv-LV" dirty="0"/>
            </a:p>
          </p:txBody>
        </p:sp>
      </p:grpSp>
      <p:sp>
        <p:nvSpPr>
          <p:cNvPr id="7" name="TextBox 12">
            <a:extLst>
              <a:ext uri="{FF2B5EF4-FFF2-40B4-BE49-F238E27FC236}">
                <a16:creationId xmlns:a16="http://schemas.microsoft.com/office/drawing/2014/main" id="{128C61BB-21B1-4D67-A92E-37D35F88C1D6}"/>
              </a:ext>
            </a:extLst>
          </p:cNvPr>
          <p:cNvSpPr txBox="1"/>
          <p:nvPr/>
        </p:nvSpPr>
        <p:spPr>
          <a:xfrm>
            <a:off x="1143000" y="6242055"/>
            <a:ext cx="6119211" cy="6513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260"/>
              </a:lnSpc>
            </a:pPr>
            <a:endParaRPr dirty="0"/>
          </a:p>
          <a:p>
            <a:pPr>
              <a:lnSpc>
                <a:spcPts val="1260"/>
              </a:lnSpc>
            </a:pP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Nodarbinātības</a:t>
            </a:r>
            <a:r>
              <a:rPr lang="en-US" sz="900" spc="126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valsts</a:t>
            </a:r>
            <a:r>
              <a:rPr lang="en-US" sz="900" spc="126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aģentūras</a:t>
            </a:r>
            <a:r>
              <a:rPr lang="en-US" sz="900" spc="126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budžets</a:t>
            </a:r>
            <a:r>
              <a:rPr lang="en-US" sz="900" spc="126" dirty="0">
                <a:solidFill>
                  <a:srgbClr val="FFFFFF"/>
                </a:solidFill>
                <a:latin typeface="Arimo Bold"/>
              </a:rPr>
              <a:t> 202</a:t>
            </a: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6</a:t>
            </a:r>
            <a:r>
              <a:rPr lang="en-US" sz="900" spc="126" dirty="0">
                <a:solidFill>
                  <a:srgbClr val="FFFFFF"/>
                </a:solidFill>
                <a:latin typeface="Arimo Bold"/>
              </a:rPr>
              <a:t>. </a:t>
            </a: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gadam</a:t>
            </a:r>
          </a:p>
          <a:p>
            <a:pPr>
              <a:lnSpc>
                <a:spcPts val="1260"/>
              </a:lnSpc>
            </a:pP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www.nva.gov.lv</a:t>
            </a:r>
          </a:p>
          <a:p>
            <a:pPr>
              <a:lnSpc>
                <a:spcPts val="1260"/>
              </a:lnSpc>
            </a:pPr>
            <a:endParaRPr lang="en-US" sz="900" spc="126" dirty="0">
              <a:solidFill>
                <a:srgbClr val="FFFFFF"/>
              </a:solidFill>
              <a:latin typeface="Arimo Bold"/>
            </a:endParaRPr>
          </a:p>
        </p:txBody>
      </p:sp>
      <p:sp>
        <p:nvSpPr>
          <p:cNvPr id="8" name="TextBox 11">
            <a:extLst>
              <a:ext uri="{FF2B5EF4-FFF2-40B4-BE49-F238E27FC236}">
                <a16:creationId xmlns:a16="http://schemas.microsoft.com/office/drawing/2014/main" id="{F6C83A35-CC9E-459B-AC0F-A89D7080901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990600" y="373132"/>
            <a:ext cx="9829800" cy="2447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76"/>
              </a:lnSpc>
            </a:pPr>
            <a:r>
              <a:rPr lang="en-US" sz="2400" spc="142" dirty="0">
                <a:solidFill>
                  <a:srgbClr val="545454"/>
                </a:solidFill>
              </a:rPr>
              <a:t>NVA </a:t>
            </a:r>
            <a:r>
              <a:rPr lang="lv-LV" sz="2400" spc="142" dirty="0">
                <a:solidFill>
                  <a:srgbClr val="545454"/>
                </a:solidFill>
              </a:rPr>
              <a:t>Budžeta programmu/</a:t>
            </a:r>
            <a:r>
              <a:rPr lang="lv-LV" sz="2400" spc="71" dirty="0">
                <a:solidFill>
                  <a:srgbClr val="545454"/>
                </a:solidFill>
              </a:rPr>
              <a:t>apakšprogrammu mērķi</a:t>
            </a:r>
          </a:p>
        </p:txBody>
      </p:sp>
      <p:grpSp>
        <p:nvGrpSpPr>
          <p:cNvPr id="9" name="Group 9">
            <a:extLst>
              <a:ext uri="{FF2B5EF4-FFF2-40B4-BE49-F238E27FC236}">
                <a16:creationId xmlns:a16="http://schemas.microsoft.com/office/drawing/2014/main" id="{9DE97A7A-192A-4EA9-AEFF-4F562D7E961F}"/>
              </a:ext>
            </a:extLst>
          </p:cNvPr>
          <p:cNvGrpSpPr/>
          <p:nvPr/>
        </p:nvGrpSpPr>
        <p:grpSpPr>
          <a:xfrm>
            <a:off x="1524000" y="558309"/>
            <a:ext cx="9906962" cy="173443"/>
            <a:chOff x="0" y="0"/>
            <a:chExt cx="32643792" cy="571500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E3F62670-B7F3-4EEC-AB11-8E8755FA8F4C}"/>
                </a:ext>
              </a:extLst>
            </p:cNvPr>
            <p:cNvSpPr/>
            <p:nvPr/>
          </p:nvSpPr>
          <p:spPr>
            <a:xfrm>
              <a:off x="0" y="255270"/>
              <a:ext cx="32643790" cy="69850"/>
            </a:xfrm>
            <a:custGeom>
              <a:avLst/>
              <a:gdLst/>
              <a:ahLst/>
              <a:cxnLst/>
              <a:rect l="l" t="t" r="r" b="b"/>
              <a:pathLst>
                <a:path w="32643790" h="69850">
                  <a:moveTo>
                    <a:pt x="32352962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32643790" y="69850"/>
                  </a:lnTo>
                  <a:lnTo>
                    <a:pt x="32643790" y="0"/>
                  </a:lnTo>
                  <a:close/>
                </a:path>
              </a:pathLst>
            </a:custGeom>
            <a:solidFill>
              <a:srgbClr val="669933"/>
            </a:solidFill>
          </p:spPr>
        </p:sp>
      </p:grpSp>
      <p:grpSp>
        <p:nvGrpSpPr>
          <p:cNvPr id="17" name="Group 18">
            <a:extLst>
              <a:ext uri="{FF2B5EF4-FFF2-40B4-BE49-F238E27FC236}">
                <a16:creationId xmlns:a16="http://schemas.microsoft.com/office/drawing/2014/main" id="{825F61C3-7497-45C8-9F3A-0EE4E01487BF}"/>
              </a:ext>
            </a:extLst>
          </p:cNvPr>
          <p:cNvGrpSpPr/>
          <p:nvPr/>
        </p:nvGrpSpPr>
        <p:grpSpPr>
          <a:xfrm>
            <a:off x="1751026" y="1078525"/>
            <a:ext cx="9384797" cy="469567"/>
            <a:chOff x="0" y="0"/>
            <a:chExt cx="15973652" cy="802602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CAD5252E-55C8-429C-8C3C-DD52CABC9163}"/>
                </a:ext>
              </a:extLst>
            </p:cNvPr>
            <p:cNvSpPr/>
            <p:nvPr/>
          </p:nvSpPr>
          <p:spPr>
            <a:xfrm>
              <a:off x="0" y="0"/>
              <a:ext cx="15973653" cy="802602"/>
            </a:xfrm>
            <a:custGeom>
              <a:avLst/>
              <a:gdLst/>
              <a:ahLst/>
              <a:cxnLst/>
              <a:rect l="l" t="t" r="r" b="b"/>
              <a:pathLst>
                <a:path w="15973653" h="802602">
                  <a:moveTo>
                    <a:pt x="15849192" y="802602"/>
                  </a:moveTo>
                  <a:lnTo>
                    <a:pt x="124460" y="802602"/>
                  </a:lnTo>
                  <a:cubicBezTo>
                    <a:pt x="55880" y="802602"/>
                    <a:pt x="0" y="746722"/>
                    <a:pt x="0" y="678142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5849192" y="0"/>
                  </a:lnTo>
                  <a:cubicBezTo>
                    <a:pt x="15917773" y="0"/>
                    <a:pt x="15973653" y="55880"/>
                    <a:pt x="15973653" y="124460"/>
                  </a:cubicBezTo>
                  <a:lnTo>
                    <a:pt x="15973653" y="678142"/>
                  </a:lnTo>
                  <a:cubicBezTo>
                    <a:pt x="15973653" y="746722"/>
                    <a:pt x="15917773" y="802602"/>
                    <a:pt x="15849192" y="802602"/>
                  </a:cubicBezTo>
                  <a:close/>
                </a:path>
              </a:pathLst>
            </a:custGeom>
            <a:grpFill/>
          </p:spPr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8E9B6E6-8069-4A28-B6AE-8C27931CA54B}"/>
              </a:ext>
            </a:extLst>
          </p:cNvPr>
          <p:cNvGrpSpPr/>
          <p:nvPr/>
        </p:nvGrpSpPr>
        <p:grpSpPr>
          <a:xfrm>
            <a:off x="1778193" y="3568640"/>
            <a:ext cx="9311647" cy="582696"/>
            <a:chOff x="0" y="0"/>
            <a:chExt cx="15973652" cy="802602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F3652333-8D47-4494-9ACC-378922567AFD}"/>
                </a:ext>
              </a:extLst>
            </p:cNvPr>
            <p:cNvSpPr/>
            <p:nvPr/>
          </p:nvSpPr>
          <p:spPr>
            <a:xfrm>
              <a:off x="0" y="0"/>
              <a:ext cx="15973653" cy="802602"/>
            </a:xfrm>
            <a:custGeom>
              <a:avLst/>
              <a:gdLst/>
              <a:ahLst/>
              <a:cxnLst/>
              <a:rect l="l" t="t" r="r" b="b"/>
              <a:pathLst>
                <a:path w="15973653" h="802602">
                  <a:moveTo>
                    <a:pt x="15849192" y="802602"/>
                  </a:moveTo>
                  <a:lnTo>
                    <a:pt x="124460" y="802602"/>
                  </a:lnTo>
                  <a:cubicBezTo>
                    <a:pt x="55880" y="802602"/>
                    <a:pt x="0" y="746722"/>
                    <a:pt x="0" y="678142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5849192" y="0"/>
                  </a:lnTo>
                  <a:cubicBezTo>
                    <a:pt x="15917773" y="0"/>
                    <a:pt x="15973653" y="55880"/>
                    <a:pt x="15973653" y="124460"/>
                  </a:cubicBezTo>
                  <a:lnTo>
                    <a:pt x="15973653" y="678142"/>
                  </a:lnTo>
                  <a:cubicBezTo>
                    <a:pt x="15973653" y="746722"/>
                    <a:pt x="15917773" y="802602"/>
                    <a:pt x="15849192" y="802602"/>
                  </a:cubicBezTo>
                  <a:close/>
                </a:path>
              </a:pathLst>
            </a:custGeom>
            <a:grpFill/>
          </p:spPr>
        </p:sp>
      </p:grpSp>
      <p:sp>
        <p:nvSpPr>
          <p:cNvPr id="21" name="TextBox 21">
            <a:extLst>
              <a:ext uri="{FF2B5EF4-FFF2-40B4-BE49-F238E27FC236}">
                <a16:creationId xmlns:a16="http://schemas.microsoft.com/office/drawing/2014/main" id="{376F7C45-6D22-46B4-BE09-2C1AF6373725}"/>
              </a:ext>
            </a:extLst>
          </p:cNvPr>
          <p:cNvSpPr txBox="1"/>
          <p:nvPr/>
        </p:nvSpPr>
        <p:spPr>
          <a:xfrm>
            <a:off x="1962611" y="1215387"/>
            <a:ext cx="9080950" cy="2244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79"/>
              </a:lnSpc>
            </a:pPr>
            <a:r>
              <a:rPr lang="lv-LV" sz="1800" spc="36" dirty="0"/>
              <a:t>Apakšprogramma 07.01.00 „Nodarbinātības valsts aģentūras darbības nodrošināšana</a:t>
            </a:r>
            <a:r>
              <a:rPr lang="en-US" sz="1800" spc="36" dirty="0"/>
              <a:t>” </a:t>
            </a:r>
          </a:p>
        </p:txBody>
      </p:sp>
      <p:sp>
        <p:nvSpPr>
          <p:cNvPr id="27" name="TextBox 20">
            <a:extLst>
              <a:ext uri="{FF2B5EF4-FFF2-40B4-BE49-F238E27FC236}">
                <a16:creationId xmlns:a16="http://schemas.microsoft.com/office/drawing/2014/main" id="{BD4261D1-D33F-4D96-BCD1-16B41399A0FF}"/>
              </a:ext>
            </a:extLst>
          </p:cNvPr>
          <p:cNvSpPr txBox="1"/>
          <p:nvPr/>
        </p:nvSpPr>
        <p:spPr>
          <a:xfrm>
            <a:off x="2021392" y="1690196"/>
            <a:ext cx="8426268" cy="339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260"/>
              </a:lnSpc>
            </a:pPr>
            <a:r>
              <a:rPr lang="lv-LV" sz="1400" spc="26" dirty="0"/>
              <a:t>Mērķis: īstenot bezdarba mazināšanas un bezdarbnieku, darba meklētāju un bezdarba riskam pakļauto personu atbalsta politiku, nodrošinot kvalitatīvus pakalpojumus</a:t>
            </a:r>
          </a:p>
        </p:txBody>
      </p:sp>
      <p:sp>
        <p:nvSpPr>
          <p:cNvPr id="28" name="TextBox 33">
            <a:extLst>
              <a:ext uri="{FF2B5EF4-FFF2-40B4-BE49-F238E27FC236}">
                <a16:creationId xmlns:a16="http://schemas.microsoft.com/office/drawing/2014/main" id="{AD53F6A2-C507-483B-97E3-A4F2555D6753}"/>
              </a:ext>
            </a:extLst>
          </p:cNvPr>
          <p:cNvSpPr txBox="1"/>
          <p:nvPr/>
        </p:nvSpPr>
        <p:spPr>
          <a:xfrm>
            <a:off x="1962611" y="3634393"/>
            <a:ext cx="9080950" cy="4424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79"/>
              </a:lnSpc>
            </a:pPr>
            <a:r>
              <a:rPr lang="lv-LV" sz="1800" spc="36" dirty="0"/>
              <a:t>Apakšprogramma 63.08.00 Eiropas Sociālā fonda Plus (ESF+) projekta un pasākumu īstenošana (2021-2027)</a:t>
            </a:r>
            <a:endParaRPr lang="en-US" sz="1800" spc="36" dirty="0"/>
          </a:p>
        </p:txBody>
      </p:sp>
      <p:sp>
        <p:nvSpPr>
          <p:cNvPr id="29" name="TextBox 32">
            <a:extLst>
              <a:ext uri="{FF2B5EF4-FFF2-40B4-BE49-F238E27FC236}">
                <a16:creationId xmlns:a16="http://schemas.microsoft.com/office/drawing/2014/main" id="{E2B39907-810A-4725-8D38-550ACDA3A0C3}"/>
              </a:ext>
            </a:extLst>
          </p:cNvPr>
          <p:cNvSpPr txBox="1"/>
          <p:nvPr/>
        </p:nvSpPr>
        <p:spPr>
          <a:xfrm>
            <a:off x="1867140" y="4264145"/>
            <a:ext cx="8158218" cy="339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260"/>
              </a:lnSpc>
            </a:pPr>
            <a:r>
              <a:rPr lang="lv-LV" sz="1400" spc="26" dirty="0"/>
              <a:t>Mērķis</a:t>
            </a:r>
            <a:r>
              <a:rPr lang="en-US" sz="1400" spc="26" dirty="0"/>
              <a:t>:</a:t>
            </a:r>
            <a:r>
              <a:rPr lang="lv-LV" sz="1400" spc="26" dirty="0"/>
              <a:t> ar ESF+ atbalstu sniegt un uzlabot piekļuvi labklājības nozares pakalpojumiem nodarbinātības un sociālās iekļaušanas jomās</a:t>
            </a:r>
            <a:endParaRPr lang="en-US" sz="1400" spc="26" dirty="0"/>
          </a:p>
        </p:txBody>
      </p:sp>
      <p:grpSp>
        <p:nvGrpSpPr>
          <p:cNvPr id="30" name="Group 42">
            <a:extLst>
              <a:ext uri="{FF2B5EF4-FFF2-40B4-BE49-F238E27FC236}">
                <a16:creationId xmlns:a16="http://schemas.microsoft.com/office/drawing/2014/main" id="{E85822D8-DAC7-40CB-8026-D938AF4F4E0F}"/>
              </a:ext>
            </a:extLst>
          </p:cNvPr>
          <p:cNvGrpSpPr/>
          <p:nvPr/>
        </p:nvGrpSpPr>
        <p:grpSpPr>
          <a:xfrm>
            <a:off x="1755065" y="2255926"/>
            <a:ext cx="9341499" cy="421502"/>
            <a:chOff x="0" y="0"/>
            <a:chExt cx="15989028" cy="824157"/>
          </a:xfrm>
          <a:solidFill>
            <a:schemeClr val="accent3">
              <a:lumMod val="75000"/>
            </a:schemeClr>
          </a:solidFill>
        </p:grpSpPr>
        <p:sp>
          <p:nvSpPr>
            <p:cNvPr id="31" name="Freeform 43">
              <a:extLst>
                <a:ext uri="{FF2B5EF4-FFF2-40B4-BE49-F238E27FC236}">
                  <a16:creationId xmlns:a16="http://schemas.microsoft.com/office/drawing/2014/main" id="{0CD94767-E6D3-4FCD-B59B-0D3839F0B96C}"/>
                </a:ext>
              </a:extLst>
            </p:cNvPr>
            <p:cNvSpPr/>
            <p:nvPr/>
          </p:nvSpPr>
          <p:spPr>
            <a:xfrm>
              <a:off x="0" y="0"/>
              <a:ext cx="15989029" cy="824157"/>
            </a:xfrm>
            <a:custGeom>
              <a:avLst/>
              <a:gdLst/>
              <a:ahLst/>
              <a:cxnLst/>
              <a:rect l="l" t="t" r="r" b="b"/>
              <a:pathLst>
                <a:path w="15989029" h="824157">
                  <a:moveTo>
                    <a:pt x="15864568" y="824157"/>
                  </a:moveTo>
                  <a:lnTo>
                    <a:pt x="124460" y="824157"/>
                  </a:lnTo>
                  <a:cubicBezTo>
                    <a:pt x="55880" y="824157"/>
                    <a:pt x="0" y="768277"/>
                    <a:pt x="0" y="699697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5864568" y="0"/>
                  </a:lnTo>
                  <a:cubicBezTo>
                    <a:pt x="15933148" y="0"/>
                    <a:pt x="15989029" y="55880"/>
                    <a:pt x="15989029" y="124460"/>
                  </a:cubicBezTo>
                  <a:lnTo>
                    <a:pt x="15989029" y="699697"/>
                  </a:lnTo>
                  <a:cubicBezTo>
                    <a:pt x="15989029" y="768277"/>
                    <a:pt x="15933148" y="824157"/>
                    <a:pt x="15864568" y="824157"/>
                  </a:cubicBezTo>
                  <a:close/>
                </a:path>
              </a:pathLst>
            </a:custGeom>
            <a:grpFill/>
          </p:spPr>
        </p:sp>
      </p:grpSp>
      <p:sp>
        <p:nvSpPr>
          <p:cNvPr id="32" name="TextBox 45">
            <a:extLst>
              <a:ext uri="{FF2B5EF4-FFF2-40B4-BE49-F238E27FC236}">
                <a16:creationId xmlns:a16="http://schemas.microsoft.com/office/drawing/2014/main" id="{173FEBE9-B34A-4779-AD2F-0D7E80E9E711}"/>
              </a:ext>
            </a:extLst>
          </p:cNvPr>
          <p:cNvSpPr txBox="1"/>
          <p:nvPr/>
        </p:nvSpPr>
        <p:spPr>
          <a:xfrm>
            <a:off x="1961980" y="2358525"/>
            <a:ext cx="8680475" cy="2244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79"/>
              </a:lnSpc>
            </a:pPr>
            <a:r>
              <a:rPr lang="lv-LV" sz="1800" spc="36" dirty="0"/>
              <a:t>Valsts</a:t>
            </a:r>
            <a:r>
              <a:rPr lang="en-US" sz="1800" spc="36" dirty="0"/>
              <a:t> </a:t>
            </a:r>
            <a:r>
              <a:rPr lang="lv-LV" sz="1800" spc="36" dirty="0"/>
              <a:t>speciālā budžeta apakšprogramma </a:t>
            </a:r>
            <a:r>
              <a:rPr lang="en-US" sz="1800" spc="36" dirty="0"/>
              <a:t>04.02.00 „</a:t>
            </a:r>
            <a:r>
              <a:rPr lang="lv-LV" sz="1800" spc="36" dirty="0"/>
              <a:t>Nodarbinātības speciālais budžets</a:t>
            </a:r>
            <a:r>
              <a:rPr lang="en-US" sz="1800" spc="36" dirty="0"/>
              <a:t>” </a:t>
            </a:r>
          </a:p>
        </p:txBody>
      </p:sp>
      <p:sp>
        <p:nvSpPr>
          <p:cNvPr id="35" name="TextBox 44">
            <a:extLst>
              <a:ext uri="{FF2B5EF4-FFF2-40B4-BE49-F238E27FC236}">
                <a16:creationId xmlns:a16="http://schemas.microsoft.com/office/drawing/2014/main" id="{358BE31F-B7A5-4C6E-BCBD-41F0CCD312EC}"/>
              </a:ext>
            </a:extLst>
          </p:cNvPr>
          <p:cNvSpPr txBox="1"/>
          <p:nvPr/>
        </p:nvSpPr>
        <p:spPr>
          <a:xfrm>
            <a:off x="1960623" y="2770471"/>
            <a:ext cx="9344348" cy="5058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260"/>
              </a:lnSpc>
            </a:pPr>
            <a:r>
              <a:rPr lang="lv-LV" sz="1400" spc="26" dirty="0"/>
              <a:t>Mērķis: kompensēt ienākumu zaudējumu bezdarba gadījumā, īstenot un administrēt aktīvās darba tirgus politikas pasākumus</a:t>
            </a:r>
            <a:endParaRPr lang="en-US" sz="1400" spc="26" dirty="0"/>
          </a:p>
          <a:p>
            <a:pPr>
              <a:lnSpc>
                <a:spcPts val="1260"/>
              </a:lnSpc>
            </a:pPr>
            <a:endParaRPr lang="en-US" sz="1400" spc="26" dirty="0">
              <a:solidFill>
                <a:srgbClr val="545454"/>
              </a:solidFill>
              <a:latin typeface="Montserrat Classic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5E01107-0AE0-4BB9-ADC4-9ECE0B8EA3E6}"/>
              </a:ext>
            </a:extLst>
          </p:cNvPr>
          <p:cNvGrpSpPr/>
          <p:nvPr/>
        </p:nvGrpSpPr>
        <p:grpSpPr>
          <a:xfrm>
            <a:off x="1782946" y="4839700"/>
            <a:ext cx="9348544" cy="475131"/>
            <a:chOff x="908999" y="264856"/>
            <a:chExt cx="18273593" cy="812567"/>
          </a:xfrm>
          <a:solidFill>
            <a:schemeClr val="accent1">
              <a:lumMod val="75000"/>
            </a:schemeClr>
          </a:solidFill>
        </p:grpSpPr>
        <p:sp>
          <p:nvSpPr>
            <p:cNvPr id="37" name="Freeform 19">
              <a:extLst>
                <a:ext uri="{FF2B5EF4-FFF2-40B4-BE49-F238E27FC236}">
                  <a16:creationId xmlns:a16="http://schemas.microsoft.com/office/drawing/2014/main" id="{F2C5D3EC-D36D-4448-86D2-C8086041FAAD}"/>
                </a:ext>
              </a:extLst>
            </p:cNvPr>
            <p:cNvSpPr/>
            <p:nvPr/>
          </p:nvSpPr>
          <p:spPr>
            <a:xfrm>
              <a:off x="908999" y="264856"/>
              <a:ext cx="18273593" cy="812567"/>
            </a:xfrm>
            <a:custGeom>
              <a:avLst/>
              <a:gdLst/>
              <a:ahLst/>
              <a:cxnLst/>
              <a:rect l="l" t="t" r="r" b="b"/>
              <a:pathLst>
                <a:path w="15973653" h="802602">
                  <a:moveTo>
                    <a:pt x="15849192" y="802602"/>
                  </a:moveTo>
                  <a:lnTo>
                    <a:pt x="124460" y="802602"/>
                  </a:lnTo>
                  <a:cubicBezTo>
                    <a:pt x="55880" y="802602"/>
                    <a:pt x="0" y="746722"/>
                    <a:pt x="0" y="678142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5849192" y="0"/>
                  </a:lnTo>
                  <a:cubicBezTo>
                    <a:pt x="15917773" y="0"/>
                    <a:pt x="15973653" y="55880"/>
                    <a:pt x="15973653" y="124460"/>
                  </a:cubicBezTo>
                  <a:lnTo>
                    <a:pt x="15973653" y="678142"/>
                  </a:lnTo>
                  <a:cubicBezTo>
                    <a:pt x="15973653" y="746722"/>
                    <a:pt x="15917773" y="802602"/>
                    <a:pt x="15849192" y="802602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pPr>
                <a:lnSpc>
                  <a:spcPts val="1679"/>
                </a:lnSpc>
              </a:pPr>
              <a:r>
                <a:rPr lang="lv-LV" sz="1800" spc="36" dirty="0"/>
                <a:t>Apakšprogramma 74.06</a:t>
              </a:r>
              <a:r>
                <a:rPr lang="en-US" sz="1800" spc="36" dirty="0"/>
                <a:t>.00 „</a:t>
              </a:r>
              <a:r>
                <a:rPr lang="lv-LV" sz="1800" spc="36" dirty="0"/>
                <a:t>Atveseļošanas un noturības mehānisma (ANM) projekti un pasākumi</a:t>
              </a:r>
            </a:p>
            <a:p>
              <a:pPr>
                <a:lnSpc>
                  <a:spcPts val="1679"/>
                </a:lnSpc>
              </a:pPr>
              <a:r>
                <a:rPr lang="lv-LV" sz="1800" spc="36" dirty="0">
                  <a:solidFill>
                    <a:srgbClr val="FFFFFF"/>
                  </a:solidFill>
                  <a:latin typeface="Bebas Neue Bold"/>
                </a:rPr>
                <a:t> (2023-2026</a:t>
              </a:r>
              <a:r>
                <a:rPr lang="en-US" sz="1800" spc="36" dirty="0">
                  <a:solidFill>
                    <a:srgbClr val="FFFFFF"/>
                  </a:solidFill>
                  <a:latin typeface="Bebas Neue Bold"/>
                </a:rPr>
                <a:t>)” </a:t>
              </a:r>
            </a:p>
            <a:p>
              <a:endParaRPr lang="lv-LV" sz="1800" dirty="0"/>
            </a:p>
          </p:txBody>
        </p:sp>
      </p:grpSp>
      <p:sp>
        <p:nvSpPr>
          <p:cNvPr id="42" name="TextBox 32">
            <a:extLst>
              <a:ext uri="{FF2B5EF4-FFF2-40B4-BE49-F238E27FC236}">
                <a16:creationId xmlns:a16="http://schemas.microsoft.com/office/drawing/2014/main" id="{8090383E-08C8-4189-A266-364C2E1ED891}"/>
              </a:ext>
            </a:extLst>
          </p:cNvPr>
          <p:cNvSpPr txBox="1"/>
          <p:nvPr/>
        </p:nvSpPr>
        <p:spPr>
          <a:xfrm>
            <a:off x="1960623" y="5439434"/>
            <a:ext cx="8158218" cy="5058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260"/>
              </a:lnSpc>
            </a:pPr>
            <a:r>
              <a:rPr lang="lv-LV" sz="1400" spc="26" dirty="0"/>
              <a:t>Mērķis</a:t>
            </a:r>
            <a:r>
              <a:rPr lang="en-US" sz="1400" spc="26" dirty="0"/>
              <a:t>: </a:t>
            </a:r>
            <a:r>
              <a:rPr lang="lv-LV" sz="1400" spc="26" dirty="0"/>
              <a:t>ar Atveseļošanas fonda atbalstu sniegt un uzlabot labklājības nozares sociālo un nodarbinātības pakalpojumu pieejamību</a:t>
            </a:r>
            <a:endParaRPr lang="en-US" sz="1400" spc="26" dirty="0"/>
          </a:p>
          <a:p>
            <a:pPr>
              <a:lnSpc>
                <a:spcPts val="1260"/>
              </a:lnSpc>
            </a:pPr>
            <a:endParaRPr lang="en-US" sz="1400" spc="26" dirty="0">
              <a:solidFill>
                <a:srgbClr val="545454"/>
              </a:solidFill>
              <a:latin typeface="Montserrat Classic"/>
            </a:endParaRPr>
          </a:p>
        </p:txBody>
      </p:sp>
    </p:spTree>
    <p:extLst>
      <p:ext uri="{BB962C8B-B14F-4D97-AF65-F5344CB8AC3E}">
        <p14:creationId xmlns:p14="http://schemas.microsoft.com/office/powerpoint/2010/main" val="1958822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2CCC73A-D013-432E-8F5E-CFF82C07C2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15" y="21803"/>
            <a:ext cx="1761743" cy="1957799"/>
          </a:xfrm>
          <a:prstGeom prst="rect">
            <a:avLst/>
          </a:prstGeom>
        </p:spPr>
      </p:pic>
      <p:sp>
        <p:nvSpPr>
          <p:cNvPr id="5" name="TextBox 7">
            <a:extLst>
              <a:ext uri="{FF2B5EF4-FFF2-40B4-BE49-F238E27FC236}">
                <a16:creationId xmlns:a16="http://schemas.microsoft.com/office/drawing/2014/main" id="{2C4A2868-74D1-4234-972D-C0E18C7CCF94}"/>
              </a:ext>
            </a:extLst>
          </p:cNvPr>
          <p:cNvSpPr txBox="1"/>
          <p:nvPr/>
        </p:nvSpPr>
        <p:spPr>
          <a:xfrm>
            <a:off x="1676400" y="533400"/>
            <a:ext cx="10058400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76"/>
              </a:lnSpc>
            </a:pPr>
            <a:r>
              <a:rPr lang="en-US" sz="1600" spc="142" dirty="0">
                <a:latin typeface="+mj-lt"/>
              </a:rPr>
              <a:t>NVA </a:t>
            </a:r>
            <a:r>
              <a:rPr lang="lv-LV" sz="1600" spc="142" dirty="0">
                <a:latin typeface="+mj-lt"/>
              </a:rPr>
              <a:t>īstenoto</a:t>
            </a:r>
            <a:r>
              <a:rPr lang="en-US" sz="1600" spc="142" dirty="0">
                <a:latin typeface="+mj-lt"/>
              </a:rPr>
              <a:t> </a:t>
            </a:r>
            <a:r>
              <a:rPr lang="lv-LV" sz="1600" spc="142" dirty="0">
                <a:latin typeface="+mj-lt"/>
              </a:rPr>
              <a:t>Eiropas Sociālā fonda (ESF+) projektu finansējums 2025.-2026. gadā.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44F67CD-A117-4399-AAE7-13BE2C792852}"/>
              </a:ext>
            </a:extLst>
          </p:cNvPr>
          <p:cNvGrpSpPr/>
          <p:nvPr/>
        </p:nvGrpSpPr>
        <p:grpSpPr>
          <a:xfrm flipV="1">
            <a:off x="1655064" y="838200"/>
            <a:ext cx="9829800" cy="45719"/>
            <a:chOff x="843730" y="325121"/>
            <a:chExt cx="31800059" cy="150646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EB457D02-707A-4A96-BE03-A1542418B1E3}"/>
                </a:ext>
              </a:extLst>
            </p:cNvPr>
            <p:cNvSpPr/>
            <p:nvPr/>
          </p:nvSpPr>
          <p:spPr>
            <a:xfrm flipV="1">
              <a:off x="843730" y="325121"/>
              <a:ext cx="31800059" cy="150646"/>
            </a:xfrm>
            <a:custGeom>
              <a:avLst/>
              <a:gdLst/>
              <a:ahLst/>
              <a:cxnLst/>
              <a:rect l="l" t="t" r="r" b="b"/>
              <a:pathLst>
                <a:path w="32643790" h="69850">
                  <a:moveTo>
                    <a:pt x="32352962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32643790" y="69850"/>
                  </a:lnTo>
                  <a:lnTo>
                    <a:pt x="32643790" y="0"/>
                  </a:lnTo>
                  <a:close/>
                </a:path>
              </a:pathLst>
            </a:custGeom>
            <a:solidFill>
              <a:srgbClr val="669933"/>
            </a:solidFill>
          </p:spPr>
        </p:sp>
      </p:grpSp>
      <p:grpSp>
        <p:nvGrpSpPr>
          <p:cNvPr id="8" name="Group 2">
            <a:extLst>
              <a:ext uri="{FF2B5EF4-FFF2-40B4-BE49-F238E27FC236}">
                <a16:creationId xmlns:a16="http://schemas.microsoft.com/office/drawing/2014/main" id="{9AFE4DBF-7384-4294-9BD6-FA0855BC3BDE}"/>
              </a:ext>
            </a:extLst>
          </p:cNvPr>
          <p:cNvGrpSpPr/>
          <p:nvPr/>
        </p:nvGrpSpPr>
        <p:grpSpPr>
          <a:xfrm>
            <a:off x="990600" y="6206602"/>
            <a:ext cx="11201400" cy="651397"/>
            <a:chOff x="0" y="0"/>
            <a:chExt cx="6137714" cy="469643"/>
          </a:xfrm>
        </p:grpSpPr>
        <p:sp>
          <p:nvSpPr>
            <p:cNvPr id="9" name="Freeform 3">
              <a:extLst>
                <a:ext uri="{FF2B5EF4-FFF2-40B4-BE49-F238E27FC236}">
                  <a16:creationId xmlns:a16="http://schemas.microsoft.com/office/drawing/2014/main" id="{4659202F-5F03-43B6-A181-BBA125C0FD17}"/>
                </a:ext>
              </a:extLst>
            </p:cNvPr>
            <p:cNvSpPr/>
            <p:nvPr/>
          </p:nvSpPr>
          <p:spPr>
            <a:xfrm>
              <a:off x="0" y="0"/>
              <a:ext cx="6137714" cy="469643"/>
            </a:xfrm>
            <a:custGeom>
              <a:avLst/>
              <a:gdLst/>
              <a:ahLst/>
              <a:cxnLst/>
              <a:rect l="l" t="t" r="r" b="b"/>
              <a:pathLst>
                <a:path w="6137714" h="469643">
                  <a:moveTo>
                    <a:pt x="0" y="0"/>
                  </a:moveTo>
                  <a:lnTo>
                    <a:pt x="6137714" y="0"/>
                  </a:lnTo>
                  <a:lnTo>
                    <a:pt x="6137714" y="469643"/>
                  </a:lnTo>
                  <a:lnTo>
                    <a:pt x="0" y="469643"/>
                  </a:lnTo>
                  <a:close/>
                </a:path>
              </a:pathLst>
            </a:custGeom>
            <a:solidFill>
              <a:srgbClr val="669933"/>
            </a:solidFill>
          </p:spPr>
          <p:txBody>
            <a:bodyPr/>
            <a:lstStyle/>
            <a:p>
              <a:endParaRPr lang="lv-LV" dirty="0"/>
            </a:p>
          </p:txBody>
        </p:sp>
      </p:grpSp>
      <p:sp>
        <p:nvSpPr>
          <p:cNvPr id="10" name="TextBox 12">
            <a:extLst>
              <a:ext uri="{FF2B5EF4-FFF2-40B4-BE49-F238E27FC236}">
                <a16:creationId xmlns:a16="http://schemas.microsoft.com/office/drawing/2014/main" id="{D12AB2C0-C3D9-4C16-BBBC-89A5E84C1C18}"/>
              </a:ext>
            </a:extLst>
          </p:cNvPr>
          <p:cNvSpPr txBox="1"/>
          <p:nvPr/>
        </p:nvSpPr>
        <p:spPr>
          <a:xfrm>
            <a:off x="1143000" y="6242055"/>
            <a:ext cx="6119211" cy="6513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260"/>
              </a:lnSpc>
            </a:pPr>
            <a:endParaRPr dirty="0"/>
          </a:p>
          <a:p>
            <a:pPr>
              <a:lnSpc>
                <a:spcPts val="1260"/>
              </a:lnSpc>
            </a:pP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Nodarbinātības</a:t>
            </a:r>
            <a:r>
              <a:rPr lang="en-US" sz="900" spc="126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valsts</a:t>
            </a:r>
            <a:r>
              <a:rPr lang="en-US" sz="900" spc="126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aģentūras</a:t>
            </a:r>
            <a:r>
              <a:rPr lang="en-US" sz="900" spc="126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budžets</a:t>
            </a:r>
            <a:r>
              <a:rPr lang="en-US" sz="900" spc="126" dirty="0">
                <a:solidFill>
                  <a:srgbClr val="FFFFFF"/>
                </a:solidFill>
                <a:latin typeface="Arimo Bold"/>
              </a:rPr>
              <a:t> 202</a:t>
            </a: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6</a:t>
            </a:r>
            <a:r>
              <a:rPr lang="en-US" sz="900" spc="126" dirty="0">
                <a:solidFill>
                  <a:srgbClr val="FFFFFF"/>
                </a:solidFill>
                <a:latin typeface="Arimo Bold"/>
              </a:rPr>
              <a:t>. </a:t>
            </a: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gadam</a:t>
            </a:r>
          </a:p>
          <a:p>
            <a:pPr>
              <a:lnSpc>
                <a:spcPts val="1260"/>
              </a:lnSpc>
            </a:pP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www.nva.gov.lv</a:t>
            </a:r>
          </a:p>
          <a:p>
            <a:pPr>
              <a:lnSpc>
                <a:spcPts val="1260"/>
              </a:lnSpc>
            </a:pPr>
            <a:endParaRPr lang="en-US" sz="900" spc="126" dirty="0">
              <a:solidFill>
                <a:srgbClr val="FFFFFF"/>
              </a:solidFill>
              <a:latin typeface="Arimo Bold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EA00F1A-B27A-49BD-AEB3-29651792A7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150960"/>
              </p:ext>
            </p:extLst>
          </p:nvPr>
        </p:nvGraphicFramePr>
        <p:xfrm>
          <a:off x="1428848" y="984764"/>
          <a:ext cx="99822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7761">
                  <a:extLst>
                    <a:ext uri="{9D8B030D-6E8A-4147-A177-3AD203B41FA5}">
                      <a16:colId xmlns:a16="http://schemas.microsoft.com/office/drawing/2014/main" val="695320661"/>
                    </a:ext>
                  </a:extLst>
                </a:gridCol>
                <a:gridCol w="2956997">
                  <a:extLst>
                    <a:ext uri="{9D8B030D-6E8A-4147-A177-3AD203B41FA5}">
                      <a16:colId xmlns:a16="http://schemas.microsoft.com/office/drawing/2014/main" val="149661837"/>
                    </a:ext>
                  </a:extLst>
                </a:gridCol>
                <a:gridCol w="1156342">
                  <a:extLst>
                    <a:ext uri="{9D8B030D-6E8A-4147-A177-3AD203B41FA5}">
                      <a16:colId xmlns:a16="http://schemas.microsoft.com/office/drawing/2014/main" val="3774817392"/>
                    </a:ext>
                  </a:extLst>
                </a:gridCol>
                <a:gridCol w="1664378">
                  <a:extLst>
                    <a:ext uri="{9D8B030D-6E8A-4147-A177-3AD203B41FA5}">
                      <a16:colId xmlns:a16="http://schemas.microsoft.com/office/drawing/2014/main" val="2815491236"/>
                    </a:ext>
                  </a:extLst>
                </a:gridCol>
                <a:gridCol w="1663022">
                  <a:extLst>
                    <a:ext uri="{9D8B030D-6E8A-4147-A177-3AD203B41FA5}">
                      <a16:colId xmlns:a16="http://schemas.microsoft.com/office/drawing/2014/main" val="553907841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3306070707"/>
                    </a:ext>
                  </a:extLst>
                </a:gridCol>
              </a:tblGrid>
              <a:tr h="861038"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FONDS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tx1"/>
                          </a:solidFill>
                          <a:latin typeface="+mn-lt"/>
                        </a:rPr>
                        <a:t>PROJEKTS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tx1"/>
                          </a:solidFill>
                          <a:latin typeface="+mn-lt"/>
                        </a:rPr>
                        <a:t>2025. GADA IZPILDE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tx1"/>
                          </a:solidFill>
                          <a:latin typeface="+mn-lt"/>
                        </a:rPr>
                        <a:t>2026. GADA PLĀNS (LIKUMS PAR BUDŽETU)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tx1"/>
                          </a:solidFill>
                          <a:latin typeface="+mn-lt"/>
                        </a:rPr>
                        <a:t>2026. GADA IZMAIŅAS PRET 2025. GADA IZPILDI (EURO)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tx1"/>
                          </a:solidFill>
                          <a:latin typeface="+mn-lt"/>
                        </a:rPr>
                        <a:t>2026. GADA IZMAIŅAS PRET 2025. GADA IZPILDI (%)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96224"/>
                  </a:ext>
                </a:extLst>
              </a:tr>
              <a:tr h="249979">
                <a:tc rowSpan="4">
                  <a:txBody>
                    <a:bodyPr/>
                    <a:lstStyle/>
                    <a:p>
                      <a:pPr algn="ctr"/>
                      <a:endParaRPr lang="lv-LV" sz="1200" dirty="0">
                        <a:latin typeface="Montserrat Classic" panose="020B0604020202020204" charset="-70"/>
                      </a:endParaRPr>
                    </a:p>
                    <a:p>
                      <a:pPr algn="ctr"/>
                      <a:endParaRPr lang="lv-LV" sz="1200" dirty="0">
                        <a:latin typeface="Montserrat Classic" panose="020B0604020202020204" charset="-70"/>
                      </a:endParaRPr>
                    </a:p>
                    <a:p>
                      <a:pPr algn="ctr"/>
                      <a:endParaRPr lang="lv-LV" sz="1200" dirty="0">
                        <a:latin typeface="Montserrat Classic" panose="020B0604020202020204" charset="-70"/>
                      </a:endParaRPr>
                    </a:p>
                    <a:p>
                      <a:pPr algn="ctr"/>
                      <a:endParaRPr lang="lv-LV" sz="1200" dirty="0">
                        <a:latin typeface="Montserrat Classic" panose="020B0604020202020204" charset="-70"/>
                      </a:endParaRPr>
                    </a:p>
                    <a:p>
                      <a:pPr algn="ctr"/>
                      <a:r>
                        <a:rPr lang="lv-LV" sz="1200" dirty="0">
                          <a:latin typeface="Montserrat Classic" panose="020B0604020202020204" charset="-70"/>
                        </a:rPr>
                        <a:t>ESF+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Pasākumi iekļaujošai nodarbinātībai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13 160 600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13 752 000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+ 591 400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+ 4.49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207797"/>
                  </a:ext>
                </a:extLst>
              </a:tr>
              <a:tr h="416631">
                <a:tc vMerge="1">
                  <a:txBody>
                    <a:bodyPr/>
                    <a:lstStyle/>
                    <a:p>
                      <a:pPr algn="ctr"/>
                      <a:endParaRPr lang="lv-LV" sz="1000" dirty="0">
                        <a:latin typeface="Montserrat Classic" panose="020B0604020202020204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Nodarbinātības valsts aģentūras veiktspējas stiprināšana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666 227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2 521 451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+ 1 855 224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+ 278.47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31299"/>
                  </a:ext>
                </a:extLst>
              </a:tr>
              <a:tr h="249979">
                <a:tc vMerge="1">
                  <a:txBody>
                    <a:bodyPr/>
                    <a:lstStyle/>
                    <a:p>
                      <a:pPr algn="ctr"/>
                      <a:endParaRPr lang="lv-LV" sz="1000" dirty="0">
                        <a:latin typeface="Montserrat Classic" panose="020B0604020202020204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EURES tīkla darbība Latvijā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201 531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269 635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+ 68 104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+ 33.79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102297"/>
                  </a:ext>
                </a:extLst>
              </a:tr>
              <a:tr h="249979">
                <a:tc vMerge="1">
                  <a:txBody>
                    <a:bodyPr/>
                    <a:lstStyle/>
                    <a:p>
                      <a:pPr algn="ctr"/>
                      <a:endParaRPr lang="lv-LV" sz="1000" kern="1200" dirty="0">
                        <a:solidFill>
                          <a:schemeClr val="dk1"/>
                        </a:solidFill>
                        <a:latin typeface="Montserrat Classic" panose="020B0604020202020204" charset="-7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Atbalsts labākam un ilgākam darba mūžam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249 849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3 489 356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+ 3 239 507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+ 1 296.59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852348"/>
                  </a:ext>
                </a:extLst>
              </a:tr>
              <a:tr h="416631">
                <a:tc>
                  <a:txBody>
                    <a:bodyPr/>
                    <a:lstStyle/>
                    <a:p>
                      <a:endParaRPr lang="lv-L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KOPĀ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14 278 207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20 032 442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+ 6 672 439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+ 46.73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9860804"/>
                  </a:ext>
                </a:extLst>
              </a:tr>
            </a:tbl>
          </a:graphicData>
        </a:graphic>
      </p:graphicFrame>
      <p:sp>
        <p:nvSpPr>
          <p:cNvPr id="12" name="TextBox 7">
            <a:extLst>
              <a:ext uri="{FF2B5EF4-FFF2-40B4-BE49-F238E27FC236}">
                <a16:creationId xmlns:a16="http://schemas.microsoft.com/office/drawing/2014/main" id="{95E8F3D9-157A-49E0-99F5-5DB464B6E876}"/>
              </a:ext>
            </a:extLst>
          </p:cNvPr>
          <p:cNvSpPr txBox="1"/>
          <p:nvPr/>
        </p:nvSpPr>
        <p:spPr>
          <a:xfrm>
            <a:off x="1428185" y="3789038"/>
            <a:ext cx="10056016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76"/>
              </a:lnSpc>
            </a:pPr>
            <a:r>
              <a:rPr lang="en-US" sz="1600" spc="142" dirty="0">
                <a:latin typeface="+mj-lt"/>
              </a:rPr>
              <a:t>NVA </a:t>
            </a:r>
            <a:r>
              <a:rPr lang="lv-LV" sz="1600" spc="142" dirty="0">
                <a:latin typeface="+mj-lt"/>
              </a:rPr>
              <a:t>īstenoto</a:t>
            </a:r>
            <a:r>
              <a:rPr lang="en-US" sz="1600" spc="142" dirty="0">
                <a:latin typeface="+mj-lt"/>
              </a:rPr>
              <a:t> </a:t>
            </a:r>
            <a:r>
              <a:rPr lang="lv-LV" sz="1600" spc="142" dirty="0">
                <a:latin typeface="+mj-lt"/>
              </a:rPr>
              <a:t>Atveseļošanas un noturības mehānisma (ANM) projektu finansējums 2025.-2026. gadā.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ED6C60-A536-45FC-A349-167EA478D70F}"/>
              </a:ext>
            </a:extLst>
          </p:cNvPr>
          <p:cNvGrpSpPr/>
          <p:nvPr/>
        </p:nvGrpSpPr>
        <p:grpSpPr>
          <a:xfrm flipV="1">
            <a:off x="1428185" y="3996780"/>
            <a:ext cx="9982200" cy="45719"/>
            <a:chOff x="843730" y="325121"/>
            <a:chExt cx="31800059" cy="150646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0C400C29-A6A9-4A08-84AB-B54DF71098D2}"/>
                </a:ext>
              </a:extLst>
            </p:cNvPr>
            <p:cNvSpPr/>
            <p:nvPr/>
          </p:nvSpPr>
          <p:spPr>
            <a:xfrm flipV="1">
              <a:off x="843730" y="325121"/>
              <a:ext cx="31800059" cy="150646"/>
            </a:xfrm>
            <a:custGeom>
              <a:avLst/>
              <a:gdLst/>
              <a:ahLst/>
              <a:cxnLst/>
              <a:rect l="l" t="t" r="r" b="b"/>
              <a:pathLst>
                <a:path w="32643790" h="69850">
                  <a:moveTo>
                    <a:pt x="32352962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32643790" y="69850"/>
                  </a:lnTo>
                  <a:lnTo>
                    <a:pt x="32643790" y="0"/>
                  </a:lnTo>
                  <a:close/>
                </a:path>
              </a:pathLst>
            </a:custGeom>
            <a:solidFill>
              <a:srgbClr val="669933"/>
            </a:solidFill>
          </p:spPr>
        </p:sp>
      </p:grp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F690B2E-7289-4344-A69C-E7FA6BF82B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75880"/>
              </p:ext>
            </p:extLst>
          </p:nvPr>
        </p:nvGraphicFramePr>
        <p:xfrm>
          <a:off x="1409232" y="4077952"/>
          <a:ext cx="10001153" cy="2083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7392">
                  <a:extLst>
                    <a:ext uri="{9D8B030D-6E8A-4147-A177-3AD203B41FA5}">
                      <a16:colId xmlns:a16="http://schemas.microsoft.com/office/drawing/2014/main" val="695320661"/>
                    </a:ext>
                  </a:extLst>
                </a:gridCol>
                <a:gridCol w="2884647">
                  <a:extLst>
                    <a:ext uri="{9D8B030D-6E8A-4147-A177-3AD203B41FA5}">
                      <a16:colId xmlns:a16="http://schemas.microsoft.com/office/drawing/2014/main" val="149661837"/>
                    </a:ext>
                  </a:extLst>
                </a:gridCol>
                <a:gridCol w="1158537">
                  <a:extLst>
                    <a:ext uri="{9D8B030D-6E8A-4147-A177-3AD203B41FA5}">
                      <a16:colId xmlns:a16="http://schemas.microsoft.com/office/drawing/2014/main" val="3774817392"/>
                    </a:ext>
                  </a:extLst>
                </a:gridCol>
                <a:gridCol w="1666859">
                  <a:extLst>
                    <a:ext uri="{9D8B030D-6E8A-4147-A177-3AD203B41FA5}">
                      <a16:colId xmlns:a16="http://schemas.microsoft.com/office/drawing/2014/main" val="2815491236"/>
                    </a:ext>
                  </a:extLst>
                </a:gridCol>
                <a:gridCol w="1666859">
                  <a:extLst>
                    <a:ext uri="{9D8B030D-6E8A-4147-A177-3AD203B41FA5}">
                      <a16:colId xmlns:a16="http://schemas.microsoft.com/office/drawing/2014/main" val="553907841"/>
                    </a:ext>
                  </a:extLst>
                </a:gridCol>
                <a:gridCol w="1666859">
                  <a:extLst>
                    <a:ext uri="{9D8B030D-6E8A-4147-A177-3AD203B41FA5}">
                      <a16:colId xmlns:a16="http://schemas.microsoft.com/office/drawing/2014/main" val="3306070707"/>
                    </a:ext>
                  </a:extLst>
                </a:gridCol>
              </a:tblGrid>
              <a:tr h="864241"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FONDS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tx1"/>
                          </a:solidFill>
                          <a:latin typeface="+mn-lt"/>
                        </a:rPr>
                        <a:t>PROJEKTS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tx1"/>
                          </a:solidFill>
                          <a:latin typeface="+mn-lt"/>
                        </a:rPr>
                        <a:t>2025. GADA IZPILDE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tx1"/>
                          </a:solidFill>
                          <a:latin typeface="+mn-lt"/>
                        </a:rPr>
                        <a:t>2026. GADA PLĀNS (LIKUMS PAR BUDŽETU)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tx1"/>
                          </a:solidFill>
                          <a:latin typeface="+mn-lt"/>
                        </a:rPr>
                        <a:t>2026. GADA IZMAIŅAS PRET 2025. GADA IZPILDI (EURO)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tx1"/>
                          </a:solidFill>
                          <a:latin typeface="+mn-lt"/>
                        </a:rPr>
                        <a:t>2026. GADA IZMAIŅAS PRET 2025. GADA IZPILDI (%)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96224"/>
                  </a:ext>
                </a:extLst>
              </a:tr>
              <a:tr h="250909"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latin typeface="+mn-lt"/>
                        </a:rPr>
                        <a:t>ANM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Prasmju pilnveide pieaugušajiem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13 027 462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4 176 511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- 8 850 951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-67.94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207797"/>
                  </a:ext>
                </a:extLst>
              </a:tr>
              <a:tr h="529696">
                <a:tc>
                  <a:txBody>
                    <a:bodyPr/>
                    <a:lstStyle/>
                    <a:p>
                      <a:pPr marL="0" algn="ctr" defTabSz="939575" rtl="0" eaLnBrk="1" latinLnBrk="0" hangingPunct="1"/>
                      <a:r>
                        <a:rPr lang="lv-LV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39575" rtl="0" eaLnBrk="1" latinLnBrk="0" hangingPunct="1"/>
                      <a:r>
                        <a:rPr lang="lv-LV" sz="8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Vienotā datu koplietošanas platforma publiskā sektora un tautsaimniecības datu koplietošanai nacionāli un Eiropas datu telpas ietvaros, t. sk. ieviešot risinājumus datu </a:t>
                      </a:r>
                      <a:r>
                        <a:rPr lang="lv-LV" sz="800" kern="1200" dirty="0" err="1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depersonalizācijai</a:t>
                      </a:r>
                      <a:r>
                        <a:rPr lang="lv-LV" sz="800" kern="1200" dirty="0">
                          <a:solidFill>
                            <a:schemeClr val="dk1"/>
                          </a:solidFill>
                          <a:latin typeface="Montserrat Classic" panose="020B0604020202020204" charset="-70"/>
                          <a:ea typeface="+mn-ea"/>
                          <a:cs typeface="+mn-cs"/>
                        </a:rPr>
                        <a:t>, kā arī personas pārvaldītai un kontrolētai datu koplietošanai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39575" rtl="0" eaLnBrk="1" latinLnBrk="0" hangingPunct="1"/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39575" rtl="0" eaLnBrk="1" latinLnBrk="0" hangingPunct="1"/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94 864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39575" rtl="0" eaLnBrk="1" latinLnBrk="0" hangingPunct="1"/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+ 94 864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39575" rtl="0" eaLnBrk="1" latinLnBrk="0" hangingPunct="1"/>
                      <a:r>
                        <a:rPr lang="lv-LV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152680"/>
                  </a:ext>
                </a:extLst>
              </a:tr>
              <a:tr h="285506">
                <a:tc>
                  <a:txBody>
                    <a:bodyPr/>
                    <a:lstStyle/>
                    <a:p>
                      <a:endParaRPr lang="lv-LV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KOPĀ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13 027 462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4 271 375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- 8 756 087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-67.21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9860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036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96262AF-3906-466B-9F08-B051009828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grpSp>
        <p:nvGrpSpPr>
          <p:cNvPr id="5" name="Group 2">
            <a:extLst>
              <a:ext uri="{FF2B5EF4-FFF2-40B4-BE49-F238E27FC236}">
                <a16:creationId xmlns:a16="http://schemas.microsoft.com/office/drawing/2014/main" id="{CC83091D-66DB-4A79-8823-AF3E3D356E1E}"/>
              </a:ext>
            </a:extLst>
          </p:cNvPr>
          <p:cNvGrpSpPr/>
          <p:nvPr/>
        </p:nvGrpSpPr>
        <p:grpSpPr>
          <a:xfrm>
            <a:off x="990600" y="6206602"/>
            <a:ext cx="11201400" cy="651397"/>
            <a:chOff x="0" y="0"/>
            <a:chExt cx="6137714" cy="469643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40EB7BE7-4537-418C-BCBF-12DB9A9FFB57}"/>
                </a:ext>
              </a:extLst>
            </p:cNvPr>
            <p:cNvSpPr/>
            <p:nvPr/>
          </p:nvSpPr>
          <p:spPr>
            <a:xfrm>
              <a:off x="0" y="0"/>
              <a:ext cx="6137714" cy="469643"/>
            </a:xfrm>
            <a:custGeom>
              <a:avLst/>
              <a:gdLst/>
              <a:ahLst/>
              <a:cxnLst/>
              <a:rect l="l" t="t" r="r" b="b"/>
              <a:pathLst>
                <a:path w="6137714" h="469643">
                  <a:moveTo>
                    <a:pt x="0" y="0"/>
                  </a:moveTo>
                  <a:lnTo>
                    <a:pt x="6137714" y="0"/>
                  </a:lnTo>
                  <a:lnTo>
                    <a:pt x="6137714" y="469643"/>
                  </a:lnTo>
                  <a:lnTo>
                    <a:pt x="0" y="469643"/>
                  </a:lnTo>
                  <a:close/>
                </a:path>
              </a:pathLst>
            </a:custGeom>
            <a:solidFill>
              <a:srgbClr val="669933"/>
            </a:solidFill>
          </p:spPr>
          <p:txBody>
            <a:bodyPr/>
            <a:lstStyle/>
            <a:p>
              <a:endParaRPr lang="lv-LV" dirty="0"/>
            </a:p>
          </p:txBody>
        </p:sp>
      </p:grpSp>
      <p:sp>
        <p:nvSpPr>
          <p:cNvPr id="9" name="TextBox 12">
            <a:extLst>
              <a:ext uri="{FF2B5EF4-FFF2-40B4-BE49-F238E27FC236}">
                <a16:creationId xmlns:a16="http://schemas.microsoft.com/office/drawing/2014/main" id="{F8FECDB7-800B-4ADD-86E9-71B5F0417B38}"/>
              </a:ext>
            </a:extLst>
          </p:cNvPr>
          <p:cNvSpPr txBox="1"/>
          <p:nvPr/>
        </p:nvSpPr>
        <p:spPr>
          <a:xfrm>
            <a:off x="1143000" y="6242055"/>
            <a:ext cx="6119211" cy="6513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260"/>
              </a:lnSpc>
            </a:pPr>
            <a:endParaRPr dirty="0"/>
          </a:p>
          <a:p>
            <a:pPr>
              <a:lnSpc>
                <a:spcPts val="1260"/>
              </a:lnSpc>
            </a:pPr>
            <a:r>
              <a:rPr lang="lv-LV" sz="900" spc="126" dirty="0">
                <a:solidFill>
                  <a:srgbClr val="FFFFFF"/>
                </a:solidFill>
              </a:rPr>
              <a:t>Nodarbinātības</a:t>
            </a:r>
            <a:r>
              <a:rPr lang="en-US" sz="900" spc="126" dirty="0">
                <a:solidFill>
                  <a:srgbClr val="FFFFFF"/>
                </a:solidFill>
              </a:rPr>
              <a:t> </a:t>
            </a:r>
            <a:r>
              <a:rPr lang="lv-LV" sz="900" spc="126" dirty="0">
                <a:solidFill>
                  <a:srgbClr val="FFFFFF"/>
                </a:solidFill>
              </a:rPr>
              <a:t>valsts</a:t>
            </a:r>
            <a:r>
              <a:rPr lang="en-US" sz="900" spc="126" dirty="0">
                <a:solidFill>
                  <a:srgbClr val="FFFFFF"/>
                </a:solidFill>
              </a:rPr>
              <a:t> </a:t>
            </a:r>
            <a:r>
              <a:rPr lang="lv-LV" sz="900" spc="126" dirty="0">
                <a:solidFill>
                  <a:srgbClr val="FFFFFF"/>
                </a:solidFill>
              </a:rPr>
              <a:t>aģentūras</a:t>
            </a:r>
            <a:r>
              <a:rPr lang="en-US" sz="900" spc="126" dirty="0">
                <a:solidFill>
                  <a:srgbClr val="FFFFFF"/>
                </a:solidFill>
              </a:rPr>
              <a:t> </a:t>
            </a:r>
            <a:r>
              <a:rPr lang="lv-LV" sz="900" spc="126" dirty="0">
                <a:solidFill>
                  <a:srgbClr val="FFFFFF"/>
                </a:solidFill>
              </a:rPr>
              <a:t>budžets</a:t>
            </a:r>
            <a:r>
              <a:rPr lang="en-US" sz="900" spc="126" dirty="0">
                <a:solidFill>
                  <a:srgbClr val="FFFFFF"/>
                </a:solidFill>
              </a:rPr>
              <a:t> 202</a:t>
            </a:r>
            <a:r>
              <a:rPr lang="lv-LV" sz="900" spc="126" dirty="0">
                <a:solidFill>
                  <a:srgbClr val="FFFFFF"/>
                </a:solidFill>
              </a:rPr>
              <a:t>6</a:t>
            </a:r>
            <a:r>
              <a:rPr lang="en-US" sz="900" spc="126" dirty="0">
                <a:solidFill>
                  <a:srgbClr val="FFFFFF"/>
                </a:solidFill>
              </a:rPr>
              <a:t>. </a:t>
            </a:r>
            <a:r>
              <a:rPr lang="lv-LV" sz="900" spc="126" dirty="0">
                <a:solidFill>
                  <a:srgbClr val="FFFFFF"/>
                </a:solidFill>
              </a:rPr>
              <a:t>gadam</a:t>
            </a:r>
          </a:p>
          <a:p>
            <a:pPr>
              <a:lnSpc>
                <a:spcPts val="1260"/>
              </a:lnSpc>
            </a:pPr>
            <a:r>
              <a:rPr lang="lv-LV" sz="900" spc="126" dirty="0">
                <a:solidFill>
                  <a:srgbClr val="FFFFFF"/>
                </a:solidFill>
              </a:rPr>
              <a:t>www.nva.gov.lv</a:t>
            </a:r>
          </a:p>
          <a:p>
            <a:pPr>
              <a:lnSpc>
                <a:spcPts val="1260"/>
              </a:lnSpc>
            </a:pPr>
            <a:endParaRPr lang="en-US" sz="900" spc="126" dirty="0">
              <a:solidFill>
                <a:srgbClr val="FFFFFF"/>
              </a:solidFill>
              <a:latin typeface="Arimo Bold"/>
            </a:endParaRPr>
          </a:p>
        </p:txBody>
      </p:sp>
      <p:sp>
        <p:nvSpPr>
          <p:cNvPr id="10" name="TextBox 7">
            <a:extLst>
              <a:ext uri="{FF2B5EF4-FFF2-40B4-BE49-F238E27FC236}">
                <a16:creationId xmlns:a16="http://schemas.microsoft.com/office/drawing/2014/main" id="{12FA74E3-AF33-4D8C-99F0-B0D8A4150B41}"/>
              </a:ext>
            </a:extLst>
          </p:cNvPr>
          <p:cNvSpPr txBox="1"/>
          <p:nvPr/>
        </p:nvSpPr>
        <p:spPr>
          <a:xfrm>
            <a:off x="1732479" y="381000"/>
            <a:ext cx="9717642" cy="4424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676"/>
              </a:lnSpc>
            </a:pPr>
            <a:r>
              <a:rPr lang="en-US" sz="1800" b="1" spc="142" dirty="0">
                <a:latin typeface="+mj-lt"/>
              </a:rPr>
              <a:t>NVA </a:t>
            </a:r>
            <a:r>
              <a:rPr lang="lv-LV" sz="1800" b="1" spc="142" dirty="0">
                <a:latin typeface="+mj-lt"/>
              </a:rPr>
              <a:t>speciālā</a:t>
            </a:r>
            <a:r>
              <a:rPr lang="en-US" sz="1800" b="1" spc="142" dirty="0">
                <a:latin typeface="+mj-lt"/>
              </a:rPr>
              <a:t> </a:t>
            </a:r>
            <a:r>
              <a:rPr lang="lv-LV" sz="1800" b="1" spc="142" dirty="0">
                <a:latin typeface="+mj-lt"/>
              </a:rPr>
              <a:t>budžeta</a:t>
            </a:r>
            <a:r>
              <a:rPr lang="en-US" sz="1800" b="1" spc="142" dirty="0">
                <a:latin typeface="+mj-lt"/>
              </a:rPr>
              <a:t> </a:t>
            </a:r>
            <a:r>
              <a:rPr lang="lv-LV" sz="1800" b="1" spc="142" dirty="0">
                <a:latin typeface="+mj-lt"/>
              </a:rPr>
              <a:t>ietvaros</a:t>
            </a:r>
            <a:r>
              <a:rPr lang="en-US" sz="1800" b="1" spc="142" dirty="0">
                <a:latin typeface="+mj-lt"/>
              </a:rPr>
              <a:t> </a:t>
            </a:r>
            <a:r>
              <a:rPr lang="lv-LV" sz="1800" b="1" spc="142" dirty="0">
                <a:latin typeface="+mj-lt"/>
              </a:rPr>
              <a:t>īstenoto aktīvo nodarbinātības pasākumu finansējums </a:t>
            </a:r>
            <a:r>
              <a:rPr lang="en-US" sz="1800" b="1" spc="142" dirty="0">
                <a:latin typeface="+mj-lt"/>
              </a:rPr>
              <a:t>202</a:t>
            </a:r>
            <a:r>
              <a:rPr lang="lv-LV" sz="1800" b="1" spc="142" dirty="0">
                <a:latin typeface="+mj-lt"/>
              </a:rPr>
              <a:t>5</a:t>
            </a:r>
            <a:r>
              <a:rPr lang="en-US" sz="1800" b="1" spc="142" dirty="0">
                <a:latin typeface="+mj-lt"/>
              </a:rPr>
              <a:t>.-202</a:t>
            </a:r>
            <a:r>
              <a:rPr lang="lv-LV" sz="1800" b="1" spc="142" dirty="0">
                <a:latin typeface="+mj-lt"/>
              </a:rPr>
              <a:t>6</a:t>
            </a:r>
            <a:r>
              <a:rPr lang="en-US" sz="1800" b="1" spc="142" dirty="0">
                <a:latin typeface="+mj-lt"/>
              </a:rPr>
              <a:t>.</a:t>
            </a:r>
            <a:r>
              <a:rPr lang="lv-LV" sz="1800" b="1" spc="142" dirty="0">
                <a:latin typeface="+mj-lt"/>
              </a:rPr>
              <a:t>gadā</a:t>
            </a:r>
          </a:p>
        </p:txBody>
      </p:sp>
      <p:grpSp>
        <p:nvGrpSpPr>
          <p:cNvPr id="11" name="Group 5">
            <a:extLst>
              <a:ext uri="{FF2B5EF4-FFF2-40B4-BE49-F238E27FC236}">
                <a16:creationId xmlns:a16="http://schemas.microsoft.com/office/drawing/2014/main" id="{95FDF724-6C90-4592-8C9C-E3BD29394D36}"/>
              </a:ext>
            </a:extLst>
          </p:cNvPr>
          <p:cNvGrpSpPr/>
          <p:nvPr/>
        </p:nvGrpSpPr>
        <p:grpSpPr>
          <a:xfrm>
            <a:off x="1755647" y="821990"/>
            <a:ext cx="9064753" cy="244810"/>
            <a:chOff x="0" y="0"/>
            <a:chExt cx="32643792" cy="571500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681A291C-7315-4F57-9276-BBBC0B4FD4E6}"/>
                </a:ext>
              </a:extLst>
            </p:cNvPr>
            <p:cNvSpPr/>
            <p:nvPr/>
          </p:nvSpPr>
          <p:spPr>
            <a:xfrm>
              <a:off x="0" y="255270"/>
              <a:ext cx="32643790" cy="69850"/>
            </a:xfrm>
            <a:custGeom>
              <a:avLst/>
              <a:gdLst/>
              <a:ahLst/>
              <a:cxnLst/>
              <a:rect l="l" t="t" r="r" b="b"/>
              <a:pathLst>
                <a:path w="32643790" h="69850">
                  <a:moveTo>
                    <a:pt x="32352962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32643790" y="69850"/>
                  </a:lnTo>
                  <a:lnTo>
                    <a:pt x="32643790" y="0"/>
                  </a:lnTo>
                  <a:close/>
                </a:path>
              </a:pathLst>
            </a:custGeom>
            <a:solidFill>
              <a:srgbClr val="669933"/>
            </a:solidFill>
          </p:spPr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3E43B94-B96C-43ED-856E-98DEA1EB9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199122"/>
              </p:ext>
            </p:extLst>
          </p:nvPr>
        </p:nvGraphicFramePr>
        <p:xfrm>
          <a:off x="1755646" y="1073870"/>
          <a:ext cx="9445754" cy="4852791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679788">
                  <a:extLst>
                    <a:ext uri="{9D8B030D-6E8A-4147-A177-3AD203B41FA5}">
                      <a16:colId xmlns:a16="http://schemas.microsoft.com/office/drawing/2014/main" val="3829911125"/>
                    </a:ext>
                  </a:extLst>
                </a:gridCol>
                <a:gridCol w="1516831">
                  <a:extLst>
                    <a:ext uri="{9D8B030D-6E8A-4147-A177-3AD203B41FA5}">
                      <a16:colId xmlns:a16="http://schemas.microsoft.com/office/drawing/2014/main" val="942412612"/>
                    </a:ext>
                  </a:extLst>
                </a:gridCol>
                <a:gridCol w="1453077">
                  <a:extLst>
                    <a:ext uri="{9D8B030D-6E8A-4147-A177-3AD203B41FA5}">
                      <a16:colId xmlns:a16="http://schemas.microsoft.com/office/drawing/2014/main" val="4202568642"/>
                    </a:ext>
                  </a:extLst>
                </a:gridCol>
                <a:gridCol w="1405273">
                  <a:extLst>
                    <a:ext uri="{9D8B030D-6E8A-4147-A177-3AD203B41FA5}">
                      <a16:colId xmlns:a16="http://schemas.microsoft.com/office/drawing/2014/main" val="2028354393"/>
                    </a:ext>
                  </a:extLst>
                </a:gridCol>
                <a:gridCol w="1390785">
                  <a:extLst>
                    <a:ext uri="{9D8B030D-6E8A-4147-A177-3AD203B41FA5}">
                      <a16:colId xmlns:a16="http://schemas.microsoft.com/office/drawing/2014/main" val="2921281116"/>
                    </a:ext>
                  </a:extLst>
                </a:gridCol>
              </a:tblGrid>
              <a:tr h="1118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400" b="1" u="none" strike="noStrike" dirty="0">
                          <a:effectLst/>
                        </a:rPr>
                        <a:t>PROJEKTS</a:t>
                      </a:r>
                      <a:endParaRPr lang="lv-LV" sz="1400" b="1" i="0" u="none" strike="noStrike" dirty="0">
                        <a:solidFill>
                          <a:srgbClr val="FFFFFF"/>
                        </a:solidFill>
                        <a:effectLst/>
                        <a:latin typeface="Arial Nova Cond Light" panose="020B0306020202020204" pitchFamily="34" charset="0"/>
                      </a:endParaRPr>
                    </a:p>
                  </a:txBody>
                  <a:tcPr marL="8626" marR="8626" marT="8626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400" b="1" u="none" strike="noStrike" dirty="0">
                          <a:effectLst/>
                        </a:rPr>
                        <a:t>2025. GADA IZPILDE (EUR)</a:t>
                      </a:r>
                      <a:endParaRPr lang="lv-LV" sz="1400" b="1" i="0" u="none" strike="noStrike" dirty="0">
                        <a:solidFill>
                          <a:srgbClr val="FFFFFF"/>
                        </a:solidFill>
                        <a:effectLst/>
                        <a:latin typeface="Arial Nova Cond Light" panose="020B0306020202020204" pitchFamily="34" charset="0"/>
                      </a:endParaRPr>
                    </a:p>
                  </a:txBody>
                  <a:tcPr marL="8626" marR="8626" marT="8626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400" b="1" u="none" strike="noStrike" dirty="0">
                          <a:effectLst/>
                        </a:rPr>
                        <a:t>2026. GADA PLĀNS (LIKUMS PAR BUDŽETU)</a:t>
                      </a:r>
                      <a:endParaRPr lang="lv-LV" sz="1400" b="1" i="0" u="none" strike="noStrike" dirty="0">
                        <a:solidFill>
                          <a:srgbClr val="FFFFFF"/>
                        </a:solidFill>
                        <a:effectLst/>
                        <a:latin typeface="Arial Nova Cond Light" panose="020B0306020202020204" pitchFamily="34" charset="0"/>
                      </a:endParaRPr>
                    </a:p>
                  </a:txBody>
                  <a:tcPr marL="8626" marR="8626" marT="8626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u="none" strike="noStrike" dirty="0">
                          <a:effectLst/>
                        </a:rPr>
                        <a:t>2026. GADA IZMAIŅAS PRET 2025. GADA IZPILDI (EURO)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 Nova Cond Light" panose="020B0306020202020204" pitchFamily="34" charset="0"/>
                      </a:endParaRPr>
                    </a:p>
                  </a:txBody>
                  <a:tcPr marL="8626" marR="8626" marT="8626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400" b="1" u="none" strike="noStrike" dirty="0">
                          <a:effectLst/>
                        </a:rPr>
                        <a:t>2026. GADA IZMAIŅAS PRET 2025. GADA IZPILDI (%)</a:t>
                      </a:r>
                      <a:endParaRPr lang="lv-LV" sz="1400" b="1" i="0" u="none" strike="noStrike" dirty="0">
                        <a:solidFill>
                          <a:srgbClr val="FFFFFF"/>
                        </a:solidFill>
                        <a:effectLst/>
                        <a:latin typeface="Arial Nova Cond Light" panose="020B0306020202020204" pitchFamily="34" charset="0"/>
                      </a:endParaRPr>
                    </a:p>
                  </a:txBody>
                  <a:tcPr marL="8626" marR="8626" marT="8626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920157"/>
                  </a:ext>
                </a:extLst>
              </a:tr>
              <a:tr h="460815"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  <a:latin typeface="+mn-lt"/>
                        </a:rPr>
                        <a:t>  Pasākumi komercdarbības vai </a:t>
                      </a:r>
                      <a:r>
                        <a:rPr lang="lv-LV" sz="1200" u="none" strike="noStrike" dirty="0" err="1">
                          <a:effectLst/>
                          <a:latin typeface="+mn-lt"/>
                        </a:rPr>
                        <a:t>pašnodarbinātības</a:t>
                      </a:r>
                      <a:r>
                        <a:rPr lang="lv-LV" sz="1200" u="none" strike="noStrike" dirty="0">
                          <a:effectLst/>
                          <a:latin typeface="+mn-lt"/>
                        </a:rPr>
                        <a:t> uzsākšanai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+mn-lt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855 693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>
                          <a:effectLst/>
                        </a:rPr>
                        <a:t>1 318 284</a:t>
                      </a:r>
                      <a:endParaRPr lang="lv-LV" sz="1200" b="0" i="0" u="none" strike="noStrike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462 591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1200" u="none" strike="noStrike">
                          <a:effectLst/>
                        </a:rPr>
                        <a:t>54.06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26" marR="8626" marT="8626" marB="0"/>
                </a:tc>
                <a:extLst>
                  <a:ext uri="{0D108BD9-81ED-4DB2-BD59-A6C34878D82A}">
                    <a16:rowId xmlns:a16="http://schemas.microsoft.com/office/drawing/2014/main" val="4282735557"/>
                  </a:ext>
                </a:extLst>
              </a:tr>
              <a:tr h="473398"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  <a:latin typeface="+mn-lt"/>
                        </a:rPr>
                        <a:t>  </a:t>
                      </a:r>
                      <a:r>
                        <a:rPr lang="lv-LV" sz="1200" u="none" strike="noStrike" dirty="0" err="1">
                          <a:effectLst/>
                          <a:latin typeface="+mn-lt"/>
                        </a:rPr>
                        <a:t>Surdotulka</a:t>
                      </a:r>
                      <a:r>
                        <a:rPr lang="lv-LV" sz="1200" u="none" strike="noStrike" dirty="0">
                          <a:effectLst/>
                          <a:latin typeface="+mn-lt"/>
                        </a:rPr>
                        <a:t> pakalpojumi darba meklēšanas atbalsta pasākumos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+mn-lt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151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b="0" i="0" u="none" strike="noStrike" dirty="0">
                          <a:solidFill>
                            <a:srgbClr val="545454"/>
                          </a:solidFill>
                          <a:effectLst/>
                          <a:latin typeface="Montserrat Classic" panose="020B0604020202020204"/>
                        </a:rPr>
                        <a:t>-</a:t>
                      </a: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>
                          <a:effectLst/>
                        </a:rPr>
                        <a:t>-151</a:t>
                      </a:r>
                      <a:endParaRPr lang="lv-LV" sz="1200" b="0" i="0" u="none" strike="noStrike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1200" u="none" strike="noStrike" dirty="0">
                          <a:effectLst/>
                        </a:rPr>
                        <a:t>-100.00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26" marR="8626" marT="8626" marB="0"/>
                </a:tc>
                <a:extLst>
                  <a:ext uri="{0D108BD9-81ED-4DB2-BD59-A6C34878D82A}">
                    <a16:rowId xmlns:a16="http://schemas.microsoft.com/office/drawing/2014/main" val="63205272"/>
                  </a:ext>
                </a:extLst>
              </a:tr>
              <a:tr h="697029"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  <a:latin typeface="+mn-lt"/>
                        </a:rPr>
                        <a:t>  Pasākumi noteiktām personu grupām (atbalsts saskaņā ar </a:t>
                      </a:r>
                      <a:r>
                        <a:rPr lang="lv-LV" sz="1200" u="none" strike="noStrike" dirty="0" err="1">
                          <a:effectLst/>
                          <a:latin typeface="+mn-lt"/>
                        </a:rPr>
                        <a:t>de</a:t>
                      </a:r>
                      <a:r>
                        <a:rPr lang="lv-LV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lv-LV" sz="1200" u="none" strike="noStrike" dirty="0" err="1">
                          <a:effectLst/>
                          <a:latin typeface="+mn-lt"/>
                        </a:rPr>
                        <a:t>minimis</a:t>
                      </a:r>
                      <a:r>
                        <a:rPr lang="lv-LV" sz="1200" u="none" strike="noStrike" dirty="0">
                          <a:effectLst/>
                          <a:latin typeface="+mn-lt"/>
                        </a:rPr>
                        <a:t> regulu Nr. 1408/2013)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+mn-lt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-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193 771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193 771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200" u="none" strike="noStrike" dirty="0">
                        <a:effectLst/>
                      </a:endParaRPr>
                    </a:p>
                    <a:p>
                      <a:pPr algn="r" fontAlgn="t"/>
                      <a:r>
                        <a:rPr lang="lv-LV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8626" marR="8626" marT="8626" marB="0"/>
                </a:tc>
                <a:extLst>
                  <a:ext uri="{0D108BD9-81ED-4DB2-BD59-A6C34878D82A}">
                    <a16:rowId xmlns:a16="http://schemas.microsoft.com/office/drawing/2014/main" val="4218684594"/>
                  </a:ext>
                </a:extLst>
              </a:tr>
              <a:tr h="447261"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  <a:latin typeface="+mn-lt"/>
                        </a:rPr>
                        <a:t>  Nodarbināto personu reģionālās mobilitātes veicināšana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+mn-lt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971 343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925 912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-45 431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1200" u="none" strike="noStrike" dirty="0">
                          <a:effectLst/>
                        </a:rPr>
                        <a:t>-4.68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26" marR="8626" marT="8626" marB="0"/>
                </a:tc>
                <a:extLst>
                  <a:ext uri="{0D108BD9-81ED-4DB2-BD59-A6C34878D82A}">
                    <a16:rowId xmlns:a16="http://schemas.microsoft.com/office/drawing/2014/main" val="1929335971"/>
                  </a:ext>
                </a:extLst>
              </a:tr>
              <a:tr h="697029"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  <a:latin typeface="+mn-lt"/>
                        </a:rPr>
                        <a:t>  Nodarbinātības pasākumi vasaras brīvlaikā personām, kuras iegūst izglītību vispārējās, speciālās vai profesionālās izglītības iestādēs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+mn-lt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5 266 090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5 167 977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-98 113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1200" u="none" strike="noStrike" dirty="0">
                          <a:effectLst/>
                        </a:rPr>
                        <a:t>-1.87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26" marR="8626" marT="8626" marB="0"/>
                </a:tc>
                <a:extLst>
                  <a:ext uri="{0D108BD9-81ED-4DB2-BD59-A6C34878D82A}">
                    <a16:rowId xmlns:a16="http://schemas.microsoft.com/office/drawing/2014/main" val="3489924206"/>
                  </a:ext>
                </a:extLst>
              </a:tr>
              <a:tr h="303013"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  <a:latin typeface="+mn-lt"/>
                        </a:rPr>
                        <a:t>  </a:t>
                      </a:r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Atbalsts reģionālajai mobilitātei darba devējam</a:t>
                      </a:r>
                      <a:endParaRPr lang="pt-BR" sz="1200" b="0" i="0" u="none" strike="noStrike" dirty="0">
                        <a:solidFill>
                          <a:srgbClr val="545454"/>
                        </a:solidFill>
                        <a:effectLst/>
                        <a:latin typeface="+mn-lt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>
                          <a:effectLst/>
                        </a:rPr>
                        <a:t>490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8 298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7 808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1200" u="none" strike="noStrike" dirty="0">
                          <a:effectLst/>
                        </a:rPr>
                        <a:t>1593.47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26" marR="8626" marT="8626" marB="0"/>
                </a:tc>
                <a:extLst>
                  <a:ext uri="{0D108BD9-81ED-4DB2-BD59-A6C34878D82A}">
                    <a16:rowId xmlns:a16="http://schemas.microsoft.com/office/drawing/2014/main" val="2496004378"/>
                  </a:ext>
                </a:extLst>
              </a:tr>
              <a:tr h="326942"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  <a:latin typeface="+mn-lt"/>
                        </a:rPr>
                        <a:t>  Algoti pagaidu sabiedriskie darbi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+mn-lt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415 945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b="0" i="0" u="none" strike="noStrike" dirty="0">
                          <a:solidFill>
                            <a:srgbClr val="545454"/>
                          </a:solidFill>
                          <a:effectLst/>
                          <a:latin typeface="Montserrat Classic" panose="020B0604020202020204"/>
                        </a:rPr>
                        <a:t>-</a:t>
                      </a: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-415 945</a:t>
                      </a:r>
                      <a:endParaRPr lang="lv-LV" sz="1200" b="0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1200" u="none" strike="noStrike" dirty="0">
                          <a:effectLst/>
                        </a:rPr>
                        <a:t>-100.00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26" marR="8626" marT="8626" marB="0"/>
                </a:tc>
                <a:extLst>
                  <a:ext uri="{0D108BD9-81ED-4DB2-BD59-A6C34878D82A}">
                    <a16:rowId xmlns:a16="http://schemas.microsoft.com/office/drawing/2014/main" val="2660070213"/>
                  </a:ext>
                </a:extLst>
              </a:tr>
              <a:tr h="329153">
                <a:tc>
                  <a:txBody>
                    <a:bodyPr/>
                    <a:lstStyle/>
                    <a:p>
                      <a:pPr algn="r" rtl="0" fontAlgn="ctr"/>
                      <a:r>
                        <a:rPr lang="lv-LV" sz="1200" b="1" u="none" strike="noStrike" dirty="0">
                          <a:effectLst/>
                        </a:rPr>
                        <a:t>Kopā:</a:t>
                      </a:r>
                      <a:endParaRPr lang="lv-LV" sz="1200" b="1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b="1" u="none" strike="noStrike" dirty="0">
                          <a:effectLst/>
                        </a:rPr>
                        <a:t>7 509 712</a:t>
                      </a:r>
                      <a:endParaRPr lang="lv-LV" sz="1200" b="1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b="1" u="none" strike="noStrike" dirty="0">
                          <a:effectLst/>
                        </a:rPr>
                        <a:t>7 614 242</a:t>
                      </a:r>
                      <a:endParaRPr lang="lv-LV" sz="1200" b="1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b="1" u="none" strike="noStrike" dirty="0">
                          <a:effectLst/>
                        </a:rPr>
                        <a:t>104 530</a:t>
                      </a:r>
                      <a:endParaRPr lang="lv-LV" sz="1200" b="1" i="0" u="none" strike="noStrike" dirty="0">
                        <a:solidFill>
                          <a:srgbClr val="545454"/>
                        </a:solidFill>
                        <a:effectLst/>
                        <a:latin typeface="Montserrat Classic" panose="020B0604020202020204"/>
                      </a:endParaRPr>
                    </a:p>
                  </a:txBody>
                  <a:tcPr marL="8626" marR="8626" marT="8626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1200" b="1" u="none" strike="noStrike" dirty="0">
                          <a:effectLst/>
                        </a:rPr>
                        <a:t>1.40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26" marR="8626" marT="8626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89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7370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A40ADEE1-6EF8-43CE-9B4A-5C541E0175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4114938"/>
              </p:ext>
            </p:extLst>
          </p:nvPr>
        </p:nvGraphicFramePr>
        <p:xfrm>
          <a:off x="1981200" y="1219199"/>
          <a:ext cx="94488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1472">
                  <a:extLst>
                    <a:ext uri="{9D8B030D-6E8A-4147-A177-3AD203B41FA5}">
                      <a16:colId xmlns:a16="http://schemas.microsoft.com/office/drawing/2014/main" val="2771323375"/>
                    </a:ext>
                  </a:extLst>
                </a:gridCol>
                <a:gridCol w="4854014">
                  <a:extLst>
                    <a:ext uri="{9D8B030D-6E8A-4147-A177-3AD203B41FA5}">
                      <a16:colId xmlns:a16="http://schemas.microsoft.com/office/drawing/2014/main" val="1507934770"/>
                    </a:ext>
                  </a:extLst>
                </a:gridCol>
                <a:gridCol w="1453314">
                  <a:extLst>
                    <a:ext uri="{9D8B030D-6E8A-4147-A177-3AD203B41FA5}">
                      <a16:colId xmlns:a16="http://schemas.microsoft.com/office/drawing/2014/main" val="176042860"/>
                    </a:ext>
                  </a:extLst>
                </a:gridCol>
              </a:tblGrid>
              <a:tr h="664480">
                <a:tc>
                  <a:txBody>
                    <a:bodyPr/>
                    <a:lstStyle/>
                    <a:p>
                      <a:pPr algn="ctr"/>
                      <a:r>
                        <a:rPr lang="lv-LV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BUDŽETA PROGRAMMAS/APAKŠPROGRAMMAS NOSAUKUMS</a:t>
                      </a:r>
                    </a:p>
                    <a:p>
                      <a:pPr algn="ctr"/>
                      <a:endParaRPr lang="lv-LV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REZULTATĪVĀ RĀDĪTĀJA NOSAUKUMS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PLĀNOTĀ VĒRTĪBA 2026. GADĀ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615478"/>
                  </a:ext>
                </a:extLst>
              </a:tr>
              <a:tr h="422140">
                <a:tc>
                  <a:txBody>
                    <a:bodyPr/>
                    <a:lstStyle/>
                    <a:p>
                      <a:r>
                        <a:rPr lang="lv-LV" sz="1200" kern="1200" spc="26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07.01.00 Nodarbinātības valsts aģentūras darbības (NVA) nodrošināšana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200" kern="1200" spc="26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Klātienē apkalpotie Nodarbinātības valsts aģentūras klienti (skaits vidēji mēnesī)</a:t>
                      </a:r>
                      <a:r>
                        <a:rPr lang="lv-LV" sz="1200" kern="1200" spc="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1;3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spc="26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34 800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3197699"/>
                  </a:ext>
                </a:extLst>
              </a:tr>
              <a:tr h="422140">
                <a:tc>
                  <a:txBody>
                    <a:bodyPr/>
                    <a:lstStyle/>
                    <a:p>
                      <a:r>
                        <a:rPr lang="lv-LV" sz="1200" kern="1200" spc="26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07.01.00 NVA darbības nodrošināšana</a:t>
                      </a:r>
                    </a:p>
                    <a:p>
                      <a:endParaRPr lang="lv-LV" sz="1200" kern="1200" spc="26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spc="26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Apkalpotie klienti uz vienu klientu apkalpošanā nodarbināto vidēji mēnesī (skaits vidēji mēnesī)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spc="26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123314"/>
                  </a:ext>
                </a:extLst>
              </a:tr>
              <a:tr h="586306">
                <a:tc>
                  <a:txBody>
                    <a:bodyPr/>
                    <a:lstStyle/>
                    <a:p>
                      <a:r>
                        <a:rPr lang="lv-LV" sz="1200" kern="1200" spc="26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07.01.00 NVA darbības nodrošināšana</a:t>
                      </a:r>
                    </a:p>
                    <a:p>
                      <a:endParaRPr lang="lv-LV" sz="1200" kern="1200" spc="26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spc="26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Bezdarbnieku un darba meklētāju īpatsvars, kuri sešu mēnešu laikā pēc bezdarbnieka vai darba meklētāja statusa iegūšanas iesaistīti aktīvajos nodarbinātības pasākumos vai iekārtojušies darbā,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spc="26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440344"/>
                  </a:ext>
                </a:extLst>
              </a:tr>
              <a:tr h="422140">
                <a:tc>
                  <a:txBody>
                    <a:bodyPr/>
                    <a:lstStyle/>
                    <a:p>
                      <a:r>
                        <a:rPr lang="lv-LV" sz="1200" kern="1200" spc="26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07.01.00 NVA darbības nodrošināšana</a:t>
                      </a:r>
                    </a:p>
                    <a:p>
                      <a:endParaRPr lang="lv-LV" sz="1200" kern="1200" spc="26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spc="26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Attālināti apkalpotie klienti (skaits vidēji mēnesī) </a:t>
                      </a:r>
                      <a:r>
                        <a:rPr lang="lv-LV" sz="1200" kern="1200" spc="26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2;3</a:t>
                      </a:r>
                      <a:endParaRPr lang="lv-LV" sz="1200" kern="1200" spc="26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spc="26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91 800</a:t>
                      </a:r>
                    </a:p>
                    <a:p>
                      <a:endParaRPr lang="lv-LV" sz="1200" kern="1200" spc="26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2855656"/>
                  </a:ext>
                </a:extLst>
              </a:tr>
            </a:tbl>
          </a:graphicData>
        </a:graphic>
      </p:graphicFrame>
      <p:sp>
        <p:nvSpPr>
          <p:cNvPr id="4" name="TextBox 30">
            <a:extLst>
              <a:ext uri="{FF2B5EF4-FFF2-40B4-BE49-F238E27FC236}">
                <a16:creationId xmlns:a16="http://schemas.microsoft.com/office/drawing/2014/main" id="{E53E4D5A-9A20-4418-A0EB-08DEF4EFA0E7}"/>
              </a:ext>
            </a:extLst>
          </p:cNvPr>
          <p:cNvSpPr txBox="1"/>
          <p:nvPr/>
        </p:nvSpPr>
        <p:spPr>
          <a:xfrm>
            <a:off x="1981200" y="506307"/>
            <a:ext cx="8705090" cy="4492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91"/>
              </a:lnSpc>
            </a:pPr>
            <a:r>
              <a:rPr lang="lv-LV" sz="2000" spc="142" dirty="0">
                <a:latin typeface="+mj-lt"/>
              </a:rPr>
              <a:t>Budžeta</a:t>
            </a:r>
            <a:r>
              <a:rPr lang="en-US" sz="2000" spc="142" dirty="0">
                <a:latin typeface="+mj-lt"/>
              </a:rPr>
              <a:t> </a:t>
            </a:r>
            <a:r>
              <a:rPr lang="lv-LV" sz="2000" spc="142" dirty="0">
                <a:latin typeface="+mj-lt"/>
              </a:rPr>
              <a:t>paskaidrojumā</a:t>
            </a:r>
            <a:r>
              <a:rPr lang="en-US" sz="2000" spc="142" dirty="0">
                <a:latin typeface="+mj-lt"/>
              </a:rPr>
              <a:t> </a:t>
            </a:r>
            <a:r>
              <a:rPr lang="lv-LV" sz="2000" spc="142" dirty="0">
                <a:latin typeface="+mj-lt"/>
              </a:rPr>
              <a:t>noteiktie</a:t>
            </a:r>
            <a:r>
              <a:rPr lang="en-US" sz="2000" spc="142" dirty="0">
                <a:latin typeface="+mj-lt"/>
              </a:rPr>
              <a:t> </a:t>
            </a:r>
            <a:r>
              <a:rPr lang="lv-LV" sz="2000" spc="142" dirty="0">
                <a:latin typeface="+mj-lt"/>
              </a:rPr>
              <a:t>darbības</a:t>
            </a:r>
            <a:r>
              <a:rPr lang="en-US" sz="2000" spc="142" dirty="0">
                <a:latin typeface="+mj-lt"/>
              </a:rPr>
              <a:t> </a:t>
            </a:r>
            <a:r>
              <a:rPr lang="lv-LV" sz="2000" spc="142" dirty="0">
                <a:latin typeface="+mj-lt"/>
              </a:rPr>
              <a:t>rezultāti</a:t>
            </a:r>
            <a:r>
              <a:rPr lang="en-US" sz="2000" spc="142" dirty="0">
                <a:latin typeface="+mj-lt"/>
              </a:rPr>
              <a:t> un to  </a:t>
            </a:r>
            <a:r>
              <a:rPr lang="lv-LV" sz="2000" spc="142" dirty="0">
                <a:latin typeface="+mj-lt"/>
              </a:rPr>
              <a:t>rezultatīvie</a:t>
            </a:r>
            <a:r>
              <a:rPr lang="en-US" sz="2000" spc="142" dirty="0">
                <a:latin typeface="+mj-lt"/>
              </a:rPr>
              <a:t> </a:t>
            </a:r>
            <a:r>
              <a:rPr lang="lv-LV" sz="2000" spc="142" dirty="0">
                <a:latin typeface="+mj-lt"/>
              </a:rPr>
              <a:t>rādītāji</a:t>
            </a:r>
            <a:r>
              <a:rPr lang="en-US" sz="2000" spc="142" dirty="0">
                <a:latin typeface="+mj-lt"/>
              </a:rPr>
              <a:t> 202</a:t>
            </a:r>
            <a:r>
              <a:rPr lang="lv-LV" sz="2000" spc="142" dirty="0">
                <a:latin typeface="+mj-lt"/>
              </a:rPr>
              <a:t>6</a:t>
            </a:r>
            <a:r>
              <a:rPr lang="en-US" sz="2000" spc="142" dirty="0">
                <a:latin typeface="+mj-lt"/>
              </a:rPr>
              <a:t>. </a:t>
            </a:r>
            <a:r>
              <a:rPr lang="en-US" sz="2000" spc="142" dirty="0" err="1">
                <a:latin typeface="+mj-lt"/>
              </a:rPr>
              <a:t>gadā</a:t>
            </a:r>
            <a:endParaRPr lang="en-US" sz="2000" spc="142" dirty="0"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A20598-8AEA-4819-895A-9C6453F823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grpSp>
        <p:nvGrpSpPr>
          <p:cNvPr id="6" name="Group 6">
            <a:extLst>
              <a:ext uri="{FF2B5EF4-FFF2-40B4-BE49-F238E27FC236}">
                <a16:creationId xmlns:a16="http://schemas.microsoft.com/office/drawing/2014/main" id="{66C55A6D-8D5B-47CC-8D5F-B078D9EE13CF}"/>
              </a:ext>
            </a:extLst>
          </p:cNvPr>
          <p:cNvGrpSpPr/>
          <p:nvPr/>
        </p:nvGrpSpPr>
        <p:grpSpPr>
          <a:xfrm>
            <a:off x="1981200" y="942324"/>
            <a:ext cx="9372600" cy="241423"/>
            <a:chOff x="0" y="0"/>
            <a:chExt cx="32643792" cy="5715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1EC657E6-6BA5-4C73-97E7-B35A5375401E}"/>
                </a:ext>
              </a:extLst>
            </p:cNvPr>
            <p:cNvSpPr/>
            <p:nvPr/>
          </p:nvSpPr>
          <p:spPr>
            <a:xfrm>
              <a:off x="0" y="255270"/>
              <a:ext cx="32643790" cy="69850"/>
            </a:xfrm>
            <a:custGeom>
              <a:avLst/>
              <a:gdLst/>
              <a:ahLst/>
              <a:cxnLst/>
              <a:rect l="l" t="t" r="r" b="b"/>
              <a:pathLst>
                <a:path w="32643790" h="69850">
                  <a:moveTo>
                    <a:pt x="32352962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32643790" y="69850"/>
                  </a:lnTo>
                  <a:lnTo>
                    <a:pt x="32643790" y="0"/>
                  </a:lnTo>
                  <a:close/>
                </a:path>
              </a:pathLst>
            </a:custGeom>
            <a:solidFill>
              <a:srgbClr val="669933"/>
            </a:solidFill>
          </p:spPr>
        </p:sp>
      </p:grpSp>
      <p:grpSp>
        <p:nvGrpSpPr>
          <p:cNvPr id="9" name="Group 2">
            <a:extLst>
              <a:ext uri="{FF2B5EF4-FFF2-40B4-BE49-F238E27FC236}">
                <a16:creationId xmlns:a16="http://schemas.microsoft.com/office/drawing/2014/main" id="{95A04335-2A5C-40A0-AB16-08CFBFA9300A}"/>
              </a:ext>
            </a:extLst>
          </p:cNvPr>
          <p:cNvGrpSpPr/>
          <p:nvPr/>
        </p:nvGrpSpPr>
        <p:grpSpPr>
          <a:xfrm>
            <a:off x="987551" y="6206602"/>
            <a:ext cx="11201400" cy="651397"/>
            <a:chOff x="0" y="-523142"/>
            <a:chExt cx="6137714" cy="469643"/>
          </a:xfrm>
        </p:grpSpPr>
        <p:sp>
          <p:nvSpPr>
            <p:cNvPr id="10" name="Freeform 3">
              <a:extLst>
                <a:ext uri="{FF2B5EF4-FFF2-40B4-BE49-F238E27FC236}">
                  <a16:creationId xmlns:a16="http://schemas.microsoft.com/office/drawing/2014/main" id="{8C8DD441-BAF5-44FE-A67C-1BC75ECC8A87}"/>
                </a:ext>
              </a:extLst>
            </p:cNvPr>
            <p:cNvSpPr/>
            <p:nvPr/>
          </p:nvSpPr>
          <p:spPr>
            <a:xfrm>
              <a:off x="0" y="-523142"/>
              <a:ext cx="6137714" cy="469643"/>
            </a:xfrm>
            <a:custGeom>
              <a:avLst/>
              <a:gdLst/>
              <a:ahLst/>
              <a:cxnLst/>
              <a:rect l="l" t="t" r="r" b="b"/>
              <a:pathLst>
                <a:path w="6137714" h="469643">
                  <a:moveTo>
                    <a:pt x="0" y="0"/>
                  </a:moveTo>
                  <a:lnTo>
                    <a:pt x="6137714" y="0"/>
                  </a:lnTo>
                  <a:lnTo>
                    <a:pt x="6137714" y="469643"/>
                  </a:lnTo>
                  <a:lnTo>
                    <a:pt x="0" y="469643"/>
                  </a:lnTo>
                  <a:close/>
                </a:path>
              </a:pathLst>
            </a:custGeom>
            <a:solidFill>
              <a:srgbClr val="669933"/>
            </a:solidFill>
          </p:spPr>
          <p:txBody>
            <a:bodyPr/>
            <a:lstStyle/>
            <a:p>
              <a:endParaRPr lang="lv-LV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E48E6EA1-B65E-4CBD-A373-09E89A7CE426}"/>
              </a:ext>
            </a:extLst>
          </p:cNvPr>
          <p:cNvSpPr txBox="1"/>
          <p:nvPr/>
        </p:nvSpPr>
        <p:spPr>
          <a:xfrm>
            <a:off x="1143000" y="6242055"/>
            <a:ext cx="6119211" cy="6513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260"/>
              </a:lnSpc>
            </a:pPr>
            <a:endParaRPr dirty="0"/>
          </a:p>
          <a:p>
            <a:pPr>
              <a:lnSpc>
                <a:spcPts val="1260"/>
              </a:lnSpc>
            </a:pP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Nodarbinātības</a:t>
            </a:r>
            <a:r>
              <a:rPr lang="en-US" sz="900" spc="126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valsts</a:t>
            </a:r>
            <a:r>
              <a:rPr lang="en-US" sz="900" spc="126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aģentūras</a:t>
            </a:r>
            <a:r>
              <a:rPr lang="en-US" sz="900" spc="126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budžets</a:t>
            </a:r>
            <a:r>
              <a:rPr lang="en-US" sz="900" spc="126" dirty="0">
                <a:solidFill>
                  <a:srgbClr val="FFFFFF"/>
                </a:solidFill>
                <a:latin typeface="Arimo Bold"/>
              </a:rPr>
              <a:t> 202</a:t>
            </a: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6</a:t>
            </a:r>
            <a:r>
              <a:rPr lang="en-US" sz="900" spc="126" dirty="0">
                <a:solidFill>
                  <a:srgbClr val="FFFFFF"/>
                </a:solidFill>
                <a:latin typeface="Arimo Bold"/>
              </a:rPr>
              <a:t>. </a:t>
            </a: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gadam</a:t>
            </a:r>
          </a:p>
          <a:p>
            <a:pPr>
              <a:lnSpc>
                <a:spcPts val="1260"/>
              </a:lnSpc>
            </a:pPr>
            <a:r>
              <a:rPr lang="lv-LV" sz="900" spc="126" dirty="0">
                <a:solidFill>
                  <a:srgbClr val="FFFFFF"/>
                </a:solidFill>
                <a:latin typeface="Arimo Bold"/>
              </a:rPr>
              <a:t>www.nva.gov.lv</a:t>
            </a:r>
          </a:p>
          <a:p>
            <a:pPr>
              <a:lnSpc>
                <a:spcPts val="1260"/>
              </a:lnSpc>
            </a:pPr>
            <a:endParaRPr lang="en-US" sz="900" spc="126" dirty="0">
              <a:solidFill>
                <a:srgbClr val="FFFFFF"/>
              </a:solidFill>
              <a:latin typeface="Arimo Bold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1ABAE6-FF1A-4CF8-BA9C-9C0D22069826}"/>
              </a:ext>
            </a:extLst>
          </p:cNvPr>
          <p:cNvSpPr txBox="1"/>
          <p:nvPr/>
        </p:nvSpPr>
        <p:spPr>
          <a:xfrm>
            <a:off x="1676400" y="4448624"/>
            <a:ext cx="952500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aseline="30000" dirty="0"/>
              <a:t>1</a:t>
            </a:r>
            <a:r>
              <a:rPr lang="lv-LV" sz="1100" dirty="0"/>
              <a:t> Uzskaita klātienes vizīšu un konsultāciju skaitu NVA klientiem, t.sk. iesaisti NVA pasākumos, kā arī uzskaita sadarbību ar darba devējiem un NVA organizēto atlašu skaitu vakanču aizpildīšanai.</a:t>
            </a:r>
          </a:p>
          <a:p>
            <a:r>
              <a:rPr lang="lv-LV" sz="1100" baseline="30000" dirty="0"/>
              <a:t>2 </a:t>
            </a:r>
            <a:r>
              <a:rPr lang="lv-LV" sz="1100" dirty="0"/>
              <a:t>Uzskaita klientus, kas izmanto šādus NVA nodrošinātos pakalpojumus vai tiek apkalpoti attālināti: apstrādāti e–iesniegumi statusa piešķiršanai, apstrādātas darba devēju pieteiktās vakances, veiktas klientu atlases darba devēju pieteiktajām darba vietām, uzskaita ienākošos un izejošos telefona zvanus un e-pastus, sniegtās karjeras konsultācijas tiešsaistē un bezdarbnieku kārtējā apmeklējuma konsultācijas tiešsaistē, informatīvās dienas tiešsaistē, izdotos norīkojumus uz aktīvajiem pasākumiem, apstrādātos lēmumus par statusa noņemšanu, kā arī NVA zvanu centra atbildētos zvanus.</a:t>
            </a:r>
          </a:p>
          <a:p>
            <a:r>
              <a:rPr lang="lv-LV" sz="1100" baseline="30000" dirty="0"/>
              <a:t>3</a:t>
            </a:r>
            <a:r>
              <a:rPr lang="lv-LV" sz="1100" dirty="0"/>
              <a:t> Rādītājs ar 2026. gadu tiek samazināts, ņemot vērā bezdarbnieku skaita samazināšanos un nodalot pakalpojumus, ko nodrošinās nodarbinātie, kuru atlīdzība tiek finansēta no ES fondu projektu īstenošanai piešķirtā finansējuma.</a:t>
            </a:r>
          </a:p>
          <a:p>
            <a:endParaRPr lang="lv-LV" sz="1100" dirty="0"/>
          </a:p>
        </p:txBody>
      </p:sp>
    </p:spTree>
    <p:extLst>
      <p:ext uri="{BB962C8B-B14F-4D97-AF65-F5344CB8AC3E}">
        <p14:creationId xmlns:p14="http://schemas.microsoft.com/office/powerpoint/2010/main" val="1334893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A6BD2E-8A97-48ED-869E-794A507483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6"/>
            <a:ext cx="1761743" cy="1957799"/>
          </a:xfrm>
          <a:prstGeom prst="rect">
            <a:avLst/>
          </a:prstGeom>
        </p:spPr>
      </p:pic>
      <p:grpSp>
        <p:nvGrpSpPr>
          <p:cNvPr id="5" name="Group 2">
            <a:extLst>
              <a:ext uri="{FF2B5EF4-FFF2-40B4-BE49-F238E27FC236}">
                <a16:creationId xmlns:a16="http://schemas.microsoft.com/office/drawing/2014/main" id="{CD62B340-05B9-4ACF-AD62-2B27AFC05373}"/>
              </a:ext>
            </a:extLst>
          </p:cNvPr>
          <p:cNvGrpSpPr/>
          <p:nvPr/>
        </p:nvGrpSpPr>
        <p:grpSpPr>
          <a:xfrm>
            <a:off x="1066800" y="6206602"/>
            <a:ext cx="11201400" cy="651397"/>
            <a:chOff x="0" y="-523142"/>
            <a:chExt cx="6137714" cy="469643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A419F28E-75EF-48A8-AA4A-529BE08279BD}"/>
                </a:ext>
              </a:extLst>
            </p:cNvPr>
            <p:cNvSpPr/>
            <p:nvPr/>
          </p:nvSpPr>
          <p:spPr>
            <a:xfrm>
              <a:off x="0" y="-523142"/>
              <a:ext cx="6137714" cy="469643"/>
            </a:xfrm>
            <a:custGeom>
              <a:avLst/>
              <a:gdLst/>
              <a:ahLst/>
              <a:cxnLst/>
              <a:rect l="l" t="t" r="r" b="b"/>
              <a:pathLst>
                <a:path w="6137714" h="469643">
                  <a:moveTo>
                    <a:pt x="0" y="0"/>
                  </a:moveTo>
                  <a:lnTo>
                    <a:pt x="6137714" y="0"/>
                  </a:lnTo>
                  <a:lnTo>
                    <a:pt x="6137714" y="469643"/>
                  </a:lnTo>
                  <a:lnTo>
                    <a:pt x="0" y="469643"/>
                  </a:lnTo>
                  <a:close/>
                </a:path>
              </a:pathLst>
            </a:custGeom>
            <a:solidFill>
              <a:srgbClr val="669933"/>
            </a:solidFill>
          </p:spPr>
          <p:txBody>
            <a:bodyPr/>
            <a:lstStyle/>
            <a:p>
              <a:endParaRPr lang="lv-LV" dirty="0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F9E99387-FF1D-4088-8E8F-DFD77A22AB9B}"/>
              </a:ext>
            </a:extLst>
          </p:cNvPr>
          <p:cNvSpPr txBox="1"/>
          <p:nvPr/>
        </p:nvSpPr>
        <p:spPr>
          <a:xfrm>
            <a:off x="1143000" y="6242055"/>
            <a:ext cx="6119211" cy="6513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260"/>
              </a:lnSpc>
            </a:pPr>
            <a:endParaRPr dirty="0"/>
          </a:p>
          <a:p>
            <a:pPr>
              <a:lnSpc>
                <a:spcPts val="1260"/>
              </a:lnSpc>
            </a:pPr>
            <a:r>
              <a:rPr lang="lv-LV" sz="900" spc="126" dirty="0">
                <a:solidFill>
                  <a:srgbClr val="FFFFFF"/>
                </a:solidFill>
              </a:rPr>
              <a:t>Nodarbinātības</a:t>
            </a:r>
            <a:r>
              <a:rPr lang="en-US" sz="900" spc="126" dirty="0">
                <a:solidFill>
                  <a:srgbClr val="FFFFFF"/>
                </a:solidFill>
              </a:rPr>
              <a:t> </a:t>
            </a:r>
            <a:r>
              <a:rPr lang="lv-LV" sz="900" spc="126" dirty="0">
                <a:solidFill>
                  <a:srgbClr val="FFFFFF"/>
                </a:solidFill>
              </a:rPr>
              <a:t>valsts</a:t>
            </a:r>
            <a:r>
              <a:rPr lang="en-US" sz="900" spc="126" dirty="0">
                <a:solidFill>
                  <a:srgbClr val="FFFFFF"/>
                </a:solidFill>
              </a:rPr>
              <a:t> </a:t>
            </a:r>
            <a:r>
              <a:rPr lang="lv-LV" sz="900" spc="126" dirty="0">
                <a:solidFill>
                  <a:srgbClr val="FFFFFF"/>
                </a:solidFill>
              </a:rPr>
              <a:t>aģentūras</a:t>
            </a:r>
            <a:r>
              <a:rPr lang="en-US" sz="900" spc="126" dirty="0">
                <a:solidFill>
                  <a:srgbClr val="FFFFFF"/>
                </a:solidFill>
              </a:rPr>
              <a:t> </a:t>
            </a:r>
            <a:r>
              <a:rPr lang="lv-LV" sz="900" spc="126" dirty="0">
                <a:solidFill>
                  <a:srgbClr val="FFFFFF"/>
                </a:solidFill>
              </a:rPr>
              <a:t>budžets</a:t>
            </a:r>
            <a:r>
              <a:rPr lang="en-US" sz="900" spc="126" dirty="0">
                <a:solidFill>
                  <a:srgbClr val="FFFFFF"/>
                </a:solidFill>
              </a:rPr>
              <a:t> 202</a:t>
            </a:r>
            <a:r>
              <a:rPr lang="lv-LV" sz="900" spc="126" dirty="0">
                <a:solidFill>
                  <a:srgbClr val="FFFFFF"/>
                </a:solidFill>
              </a:rPr>
              <a:t>6</a:t>
            </a:r>
            <a:r>
              <a:rPr lang="en-US" sz="900" spc="126" dirty="0">
                <a:solidFill>
                  <a:srgbClr val="FFFFFF"/>
                </a:solidFill>
              </a:rPr>
              <a:t>. </a:t>
            </a:r>
            <a:r>
              <a:rPr lang="lv-LV" sz="900" spc="126" dirty="0">
                <a:solidFill>
                  <a:srgbClr val="FFFFFF"/>
                </a:solidFill>
              </a:rPr>
              <a:t>gadam</a:t>
            </a:r>
          </a:p>
          <a:p>
            <a:pPr>
              <a:lnSpc>
                <a:spcPts val="1260"/>
              </a:lnSpc>
            </a:pPr>
            <a:r>
              <a:rPr lang="lv-LV" sz="900" spc="126" dirty="0">
                <a:solidFill>
                  <a:srgbClr val="FFFFFF"/>
                </a:solidFill>
              </a:rPr>
              <a:t>www.nva.gov.lv</a:t>
            </a:r>
          </a:p>
          <a:p>
            <a:pPr>
              <a:lnSpc>
                <a:spcPts val="1260"/>
              </a:lnSpc>
            </a:pPr>
            <a:endParaRPr lang="en-US" sz="900" spc="126" dirty="0">
              <a:solidFill>
                <a:srgbClr val="FFFFFF"/>
              </a:solidFill>
              <a:latin typeface="Arimo Bold"/>
            </a:endParaRPr>
          </a:p>
        </p:txBody>
      </p:sp>
      <p:sp>
        <p:nvSpPr>
          <p:cNvPr id="8" name="TextBox 30">
            <a:extLst>
              <a:ext uri="{FF2B5EF4-FFF2-40B4-BE49-F238E27FC236}">
                <a16:creationId xmlns:a16="http://schemas.microsoft.com/office/drawing/2014/main" id="{641E0A3B-1334-4026-AEB6-FDAE61AB778A}"/>
              </a:ext>
            </a:extLst>
          </p:cNvPr>
          <p:cNvSpPr txBox="1"/>
          <p:nvPr/>
        </p:nvSpPr>
        <p:spPr>
          <a:xfrm>
            <a:off x="2057400" y="381000"/>
            <a:ext cx="8938070" cy="4492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691"/>
              </a:lnSpc>
            </a:pPr>
            <a:r>
              <a:rPr lang="lv-LV" sz="2000" spc="144" dirty="0">
                <a:latin typeface="+mj-lt"/>
              </a:rPr>
              <a:t>Budžeta paskaidrojumā noteiktie darbības rezultāti </a:t>
            </a:r>
            <a:r>
              <a:rPr lang="en-US" sz="2000" spc="144" dirty="0">
                <a:latin typeface="+mj-lt"/>
              </a:rPr>
              <a:t>un to  </a:t>
            </a:r>
            <a:r>
              <a:rPr lang="lv-LV" sz="2000" spc="144" dirty="0">
                <a:latin typeface="+mj-lt"/>
              </a:rPr>
              <a:t>rezultatīvie</a:t>
            </a:r>
            <a:r>
              <a:rPr lang="en-US" sz="2000" spc="144" dirty="0">
                <a:latin typeface="+mj-lt"/>
              </a:rPr>
              <a:t> </a:t>
            </a:r>
            <a:r>
              <a:rPr lang="lv-LV" sz="2000" spc="144" dirty="0">
                <a:latin typeface="+mj-lt"/>
              </a:rPr>
              <a:t>rādītāji</a:t>
            </a:r>
            <a:r>
              <a:rPr lang="en-US" sz="2000" spc="144" dirty="0">
                <a:latin typeface="+mj-lt"/>
              </a:rPr>
              <a:t> 202</a:t>
            </a:r>
            <a:r>
              <a:rPr lang="lv-LV" sz="2000" spc="144" dirty="0">
                <a:latin typeface="+mj-lt"/>
              </a:rPr>
              <a:t>6</a:t>
            </a:r>
            <a:r>
              <a:rPr lang="en-US" sz="2000" spc="144" dirty="0">
                <a:latin typeface="+mj-lt"/>
              </a:rPr>
              <a:t>. </a:t>
            </a:r>
            <a:r>
              <a:rPr lang="lv-LV" sz="2000" spc="144" dirty="0">
                <a:latin typeface="+mj-lt"/>
              </a:rPr>
              <a:t>gadā</a:t>
            </a:r>
          </a:p>
        </p:txBody>
      </p:sp>
      <p:grpSp>
        <p:nvGrpSpPr>
          <p:cNvPr id="10" name="Group 6">
            <a:extLst>
              <a:ext uri="{FF2B5EF4-FFF2-40B4-BE49-F238E27FC236}">
                <a16:creationId xmlns:a16="http://schemas.microsoft.com/office/drawing/2014/main" id="{8BA47C83-E65D-4A54-B34E-CE568305A007}"/>
              </a:ext>
            </a:extLst>
          </p:cNvPr>
          <p:cNvGrpSpPr/>
          <p:nvPr/>
        </p:nvGrpSpPr>
        <p:grpSpPr>
          <a:xfrm>
            <a:off x="2057400" y="817016"/>
            <a:ext cx="8763000" cy="173583"/>
            <a:chOff x="0" y="0"/>
            <a:chExt cx="32643792" cy="571500"/>
          </a:xfrm>
        </p:grpSpPr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A3DC56A3-E79E-4AF7-AE1B-478F744380D6}"/>
                </a:ext>
              </a:extLst>
            </p:cNvPr>
            <p:cNvSpPr/>
            <p:nvPr/>
          </p:nvSpPr>
          <p:spPr>
            <a:xfrm>
              <a:off x="0" y="255270"/>
              <a:ext cx="32643790" cy="69850"/>
            </a:xfrm>
            <a:custGeom>
              <a:avLst/>
              <a:gdLst/>
              <a:ahLst/>
              <a:cxnLst/>
              <a:rect l="l" t="t" r="r" b="b"/>
              <a:pathLst>
                <a:path w="32643790" h="69850">
                  <a:moveTo>
                    <a:pt x="32352962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32643790" y="69850"/>
                  </a:lnTo>
                  <a:lnTo>
                    <a:pt x="32643790" y="0"/>
                  </a:lnTo>
                  <a:close/>
                </a:path>
              </a:pathLst>
            </a:custGeom>
            <a:solidFill>
              <a:srgbClr val="669933"/>
            </a:solidFill>
          </p:spPr>
        </p:sp>
      </p:grp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2D8E631-6962-4C0B-97C6-57415CB3CE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03621"/>
              </p:ext>
            </p:extLst>
          </p:nvPr>
        </p:nvGraphicFramePr>
        <p:xfrm>
          <a:off x="2057400" y="1447800"/>
          <a:ext cx="8938070" cy="4097976"/>
        </p:xfrm>
        <a:graphic>
          <a:graphicData uri="http://schemas.openxmlformats.org/drawingml/2006/table">
            <a:tbl>
              <a:tblPr firstRow="1" bandRow="1"/>
              <a:tblGrid>
                <a:gridCol w="2057400">
                  <a:extLst>
                    <a:ext uri="{9D8B030D-6E8A-4147-A177-3AD203B41FA5}">
                      <a16:colId xmlns:a16="http://schemas.microsoft.com/office/drawing/2014/main" val="296903530"/>
                    </a:ext>
                  </a:extLst>
                </a:gridCol>
                <a:gridCol w="5379392">
                  <a:extLst>
                    <a:ext uri="{9D8B030D-6E8A-4147-A177-3AD203B41FA5}">
                      <a16:colId xmlns:a16="http://schemas.microsoft.com/office/drawing/2014/main" val="1299285382"/>
                    </a:ext>
                  </a:extLst>
                </a:gridCol>
                <a:gridCol w="1501278">
                  <a:extLst>
                    <a:ext uri="{9D8B030D-6E8A-4147-A177-3AD203B41FA5}">
                      <a16:colId xmlns:a16="http://schemas.microsoft.com/office/drawing/2014/main" val="2390786478"/>
                    </a:ext>
                  </a:extLst>
                </a:gridCol>
              </a:tblGrid>
              <a:tr h="552450"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BUDŽETA PROGRAMMAS / APAKŠPROGRAMMAS NOSAUKUMS</a:t>
                      </a: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REZULTATĪVĀ RĀDĪTĀJA NOSAUKUMS</a:t>
                      </a: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PLĀNOTĀ VĒRTĪBA 2026. GADĀ</a:t>
                      </a: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567227"/>
                  </a:ext>
                </a:extLst>
              </a:tr>
              <a:tr h="845820"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lv-L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04.02.00 Nodarbinātības speciālais budžets</a:t>
                      </a: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Aktīvajos darba tirgus politikas pasākumos atbalstīto bezdarbnieku un darba meklētāju skaits, tai skaitā pa pasākumiem:</a:t>
                      </a: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14 462</a:t>
                      </a: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569850"/>
                  </a:ext>
                </a:extLst>
              </a:tr>
              <a:tr h="189865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Pasākumi komercdarbības vai </a:t>
                      </a:r>
                      <a:r>
                        <a:rPr lang="lv-LV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pašnodarbinātības</a:t>
                      </a:r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uzsākšanai </a:t>
                      </a:r>
                    </a:p>
                    <a:p>
                      <a:pPr algn="r" rtl="0" fontAlgn="ctr"/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</a:t>
                      </a: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34843"/>
                  </a:ext>
                </a:extLst>
              </a:tr>
              <a:tr h="371475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Pasākumi noteiktām personu grupām (atbalsts saskaņā ar </a:t>
                      </a:r>
                      <a:r>
                        <a:rPr lang="lv-LV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lv-LV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minimis</a:t>
                      </a:r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regulu Nr. 1408/2013)</a:t>
                      </a:r>
                    </a:p>
                    <a:p>
                      <a:pPr algn="r" rtl="0" fontAlgn="ctr"/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787472"/>
                  </a:ext>
                </a:extLst>
              </a:tr>
              <a:tr h="189865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Nodarbināto personu reģionālās mobilitātes veicināšana</a:t>
                      </a:r>
                    </a:p>
                    <a:p>
                      <a:pPr algn="r" rtl="0" fontAlgn="ctr"/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1 500</a:t>
                      </a: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061737"/>
                  </a:ext>
                </a:extLst>
              </a:tr>
              <a:tr h="189865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Atbalsts reģionālajai mobilitātei darba devējam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r" rtl="0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70884"/>
                  </a:ext>
                </a:extLst>
              </a:tr>
              <a:tr h="371475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Nodarbinātības pasākumi vasaras brīvlaikā personām, kuras iegūst izglītību vispārējās, speciālās vai profesionālās izglītības iestādēs</a:t>
                      </a:r>
                    </a:p>
                    <a:p>
                      <a:pPr algn="r" rtl="0" fontAlgn="ctr"/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12 507</a:t>
                      </a: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9863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163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2240</TotalTime>
  <Words>1178</Words>
  <Application>Microsoft Office PowerPoint</Application>
  <PresentationFormat>Widescreen</PresentationFormat>
  <Paragraphs>212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Nova Cond Light</vt:lpstr>
      <vt:lpstr>Arimo Bold</vt:lpstr>
      <vt:lpstr>Bebas Neue Bold</vt:lpstr>
      <vt:lpstr>Calibri</vt:lpstr>
      <vt:lpstr>Montserrat Classic</vt:lpstr>
      <vt:lpstr>Times New Roman</vt:lpstr>
      <vt:lpstr>Office Theme</vt:lpstr>
      <vt:lpstr>Nodarbinātības valsts aģentūras plānotie budžeta izdevumi 2025. – 2026. gadā | Likums par kārtējā gada budžetu </vt:lpstr>
      <vt:lpstr>NVA Budžeta programmu/apakšprogrammu mērķi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tēmas nosaukums</dc:title>
  <dc:creator>Dagnija</dc:creator>
  <cp:lastModifiedBy>Kristīne Lore</cp:lastModifiedBy>
  <cp:revision>169</cp:revision>
  <dcterms:created xsi:type="dcterms:W3CDTF">2006-08-16T00:00:00Z</dcterms:created>
  <dcterms:modified xsi:type="dcterms:W3CDTF">2026-01-13T12:01:13Z</dcterms:modified>
</cp:coreProperties>
</file>