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1" r:id="rId3"/>
    <p:sldId id="260" r:id="rId4"/>
    <p:sldId id="262" r:id="rId5"/>
    <p:sldId id="263" r:id="rId6"/>
    <p:sldId id="264" r:id="rId7"/>
    <p:sldId id="265" r:id="rId8"/>
    <p:sldId id="266" r:id="rId9"/>
  </p:sldIdLst>
  <p:sldSz cx="12192000" cy="6858000"/>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00CCFF"/>
    <a:srgbClr val="4B79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804" y="5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120554402379469"/>
          <c:y val="0.18965720086130716"/>
          <c:w val="0.54136368110236222"/>
          <c:h val="0.81204547169995867"/>
        </c:manualLayout>
      </c:layout>
      <c:doughnutChart>
        <c:varyColors val="1"/>
        <c:ser>
          <c:idx val="0"/>
          <c:order val="0"/>
          <c:tx>
            <c:strRef>
              <c:f>Sheet1!$B$1</c:f>
              <c:strCache>
                <c:ptCount val="1"/>
                <c:pt idx="0">
                  <c:v>Sales</c:v>
                </c:pt>
              </c:strCache>
            </c:strRef>
          </c:tx>
          <c:spPr>
            <a:ln>
              <a:noFill/>
            </a:ln>
          </c:spPr>
          <c:explosion val="1"/>
          <c:dPt>
            <c:idx val="0"/>
            <c:bubble3D val="0"/>
            <c:spPr>
              <a:solidFill>
                <a:schemeClr val="accent2">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EF6A-4A8E-BD7F-84A0BA1752A7}"/>
              </c:ext>
            </c:extLst>
          </c:dPt>
          <c:dPt>
            <c:idx val="1"/>
            <c:bubble3D val="0"/>
            <c:explosion val="4"/>
            <c:spPr>
              <a:solidFill>
                <a:schemeClr val="accent1">
                  <a:lumMod val="7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EF6A-4A8E-BD7F-84A0BA1752A7}"/>
              </c:ext>
            </c:extLst>
          </c:dPt>
          <c:dPt>
            <c:idx val="2"/>
            <c:bubble3D val="0"/>
            <c:explosion val="2"/>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4-EF6A-4A8E-BD7F-84A0BA1752A7}"/>
              </c:ext>
            </c:extLst>
          </c:dPt>
          <c:dPt>
            <c:idx val="3"/>
            <c:bubble3D val="0"/>
            <c:spPr>
              <a:solidFill>
                <a:schemeClr val="tx2">
                  <a:lumMod val="40000"/>
                  <a:lumOff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EF6A-4A8E-BD7F-84A0BA1752A7}"/>
              </c:ext>
            </c:extLst>
          </c:dPt>
          <c:cat>
            <c:strRef>
              <c:f>Sheet1!$A$2:$A$5</c:f>
              <c:strCache>
                <c:ptCount val="4"/>
                <c:pt idx="0">
                  <c:v>Iemaksas valsts pensiju apdrošināšanā</c:v>
                </c:pt>
                <c:pt idx="1">
                  <c:v>ES Atveseļošanās fonda projektu īstenošana</c:v>
                </c:pt>
                <c:pt idx="2">
                  <c:v>NVA SB</c:v>
                </c:pt>
                <c:pt idx="3">
                  <c:v>NVA PB</c:v>
                </c:pt>
              </c:strCache>
            </c:strRef>
          </c:cat>
          <c:val>
            <c:numRef>
              <c:f>Sheet1!$B$2:$B$5</c:f>
              <c:numCache>
                <c:formatCode>General</c:formatCode>
                <c:ptCount val="4"/>
                <c:pt idx="0">
                  <c:v>83588</c:v>
                </c:pt>
                <c:pt idx="1">
                  <c:v>13057524</c:v>
                </c:pt>
                <c:pt idx="2">
                  <c:v>9236892</c:v>
                </c:pt>
                <c:pt idx="3">
                  <c:v>8627342</c:v>
                </c:pt>
              </c:numCache>
            </c:numRef>
          </c:val>
          <c:extLst>
            <c:ext xmlns:c16="http://schemas.microsoft.com/office/drawing/2014/chart" uri="{C3380CC4-5D6E-409C-BE32-E72D297353CC}">
              <c16:uniqueId val="{00000000-EF6A-4A8E-BD7F-84A0BA1752A7}"/>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explosion val="5"/>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85B2-4D34-92A4-BD63D81258F8}"/>
              </c:ext>
            </c:extLst>
          </c:dPt>
          <c:dPt>
            <c:idx val="1"/>
            <c:bubble3D val="0"/>
            <c:spPr>
              <a:solidFill>
                <a:schemeClr val="tx2">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85B2-4D34-92A4-BD63D81258F8}"/>
              </c:ext>
            </c:extLst>
          </c:dPt>
          <c:dPt>
            <c:idx val="2"/>
            <c:bubble3D val="0"/>
            <c:spPr>
              <a:solidFill>
                <a:schemeClr val="accent1">
                  <a:lumMod val="7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85B2-4D34-92A4-BD63D81258F8}"/>
              </c:ext>
            </c:extLst>
          </c:dPt>
          <c:dPt>
            <c:idx val="3"/>
            <c:bubble3D val="0"/>
            <c:spPr>
              <a:solidFill>
                <a:schemeClr val="accent3">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4-85B2-4D34-92A4-BD63D81258F8}"/>
              </c:ext>
            </c:extLst>
          </c:dPt>
          <c:dPt>
            <c:idx val="4"/>
            <c:bubble3D val="0"/>
            <c:spPr>
              <a:solidFill>
                <a:schemeClr val="accent1">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85B2-4D34-92A4-BD63D81258F8}"/>
              </c:ext>
            </c:extLst>
          </c:dPt>
          <c:cat>
            <c:strRef>
              <c:f>Sheet1!$A$2:$A$6</c:f>
              <c:strCache>
                <c:ptCount val="5"/>
                <c:pt idx="0">
                  <c:v>4</c:v>
                </c:pt>
                <c:pt idx="1">
                  <c:v>63.08 ESF+</c:v>
                </c:pt>
                <c:pt idx="2">
                  <c:v>74.00 ANM</c:v>
                </c:pt>
                <c:pt idx="3">
                  <c:v>04.02.</c:v>
                </c:pt>
                <c:pt idx="4">
                  <c:v>7.01</c:v>
                </c:pt>
              </c:strCache>
            </c:strRef>
          </c:cat>
          <c:val>
            <c:numRef>
              <c:f>Sheet1!$B$2:$B$6</c:f>
              <c:numCache>
                <c:formatCode>General</c:formatCode>
                <c:ptCount val="5"/>
                <c:pt idx="0">
                  <c:v>59820</c:v>
                </c:pt>
                <c:pt idx="1">
                  <c:v>13483227</c:v>
                </c:pt>
                <c:pt idx="2">
                  <c:v>14839957</c:v>
                </c:pt>
                <c:pt idx="3">
                  <c:v>9236892</c:v>
                </c:pt>
                <c:pt idx="4">
                  <c:v>8820974</c:v>
                </c:pt>
              </c:numCache>
            </c:numRef>
          </c:val>
          <c:extLst>
            <c:ext xmlns:c16="http://schemas.microsoft.com/office/drawing/2014/chart" uri="{C3380CC4-5D6E-409C-BE32-E72D297353CC}">
              <c16:uniqueId val="{00000000-85B2-4D34-92A4-BD63D81258F8}"/>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t>24.01.2025</a:t>
            </a:fld>
            <a:endParaRPr lang="lv-LV"/>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3"/>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8"/>
            <a:ext cx="27432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8"/>
            <a:ext cx="80264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0" y="4406906"/>
            <a:ext cx="103632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963080" y="2906727"/>
            <a:ext cx="103632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7" y="1535116"/>
            <a:ext cx="538692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7" y="2174881"/>
            <a:ext cx="538692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6"/>
            <a:ext cx="538904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81"/>
            <a:ext cx="538904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20" y="273054"/>
            <a:ext cx="401108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4766740" y="273069"/>
            <a:ext cx="6815667"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20" y="1435111"/>
            <a:ext cx="401108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20" y="4800606"/>
            <a:ext cx="73152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2389720" y="612773"/>
            <a:ext cx="73152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2389720" y="5367354"/>
            <a:ext cx="73152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3"/>
            <a:ext cx="109728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609600" y="1600209"/>
            <a:ext cx="109728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70"/>
            <a:ext cx="28448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1/24/2025</a:t>
            </a:fld>
            <a:endParaRPr lang="en-US"/>
          </a:p>
        </p:txBody>
      </p:sp>
      <p:sp>
        <p:nvSpPr>
          <p:cNvPr id="5" name="Footer Placeholder 4"/>
          <p:cNvSpPr>
            <a:spLocks noGrp="1"/>
          </p:cNvSpPr>
          <p:nvPr>
            <p:ph type="ftr" sz="quarter" idx="3"/>
          </p:nvPr>
        </p:nvSpPr>
        <p:spPr>
          <a:xfrm>
            <a:off x="4165600" y="6356370"/>
            <a:ext cx="38608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70"/>
            <a:ext cx="28448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sp>
        <p:nvSpPr>
          <p:cNvPr id="4" name="Title 3"/>
          <p:cNvSpPr>
            <a:spLocks noGrp="1"/>
          </p:cNvSpPr>
          <p:nvPr>
            <p:ph type="ctrTitle"/>
          </p:nvPr>
        </p:nvSpPr>
        <p:spPr>
          <a:xfrm>
            <a:off x="1752600" y="1085633"/>
            <a:ext cx="9372600" cy="396896"/>
          </a:xfrm>
        </p:spPr>
        <p:txBody>
          <a:bodyPr anchor="b">
            <a:noAutofit/>
          </a:bodyPr>
          <a:lstStyle/>
          <a:p>
            <a:pPr algn="l"/>
            <a:r>
              <a:rPr lang="lv-LV" sz="1200" spc="136" dirty="0">
                <a:solidFill>
                  <a:srgbClr val="669933"/>
                </a:solidFill>
                <a:latin typeface="Bebas Neue"/>
              </a:rPr>
              <a:t>Nodarbinātības valsts aģentūras Budžeta izdevumi 2024. – 2025. gada </a:t>
            </a:r>
            <a:r>
              <a:rPr lang="en-US" sz="1200" spc="136" dirty="0">
                <a:solidFill>
                  <a:srgbClr val="669933"/>
                </a:solidFill>
                <a:latin typeface="Bebas Neue"/>
              </a:rPr>
              <a:t>|</a:t>
            </a:r>
            <a:r>
              <a:rPr lang="lv-LV" sz="1200" spc="136" dirty="0">
                <a:solidFill>
                  <a:srgbClr val="669933"/>
                </a:solidFill>
                <a:latin typeface="Bebas Neue"/>
              </a:rPr>
              <a:t> Likums </a:t>
            </a:r>
            <a:r>
              <a:rPr lang="en-US" sz="1200" spc="136" dirty="0">
                <a:solidFill>
                  <a:srgbClr val="669933"/>
                </a:solidFill>
                <a:latin typeface="Bebas Neue"/>
              </a:rPr>
              <a:t>par </a:t>
            </a:r>
            <a:r>
              <a:rPr lang="lv-LV" sz="1200" spc="136" dirty="0">
                <a:solidFill>
                  <a:srgbClr val="669933"/>
                </a:solidFill>
                <a:latin typeface="Bebas Neue"/>
              </a:rPr>
              <a:t>kārtējā</a:t>
            </a:r>
            <a:r>
              <a:rPr lang="en-US" sz="1200" spc="136" dirty="0">
                <a:solidFill>
                  <a:srgbClr val="669933"/>
                </a:solidFill>
                <a:latin typeface="Bebas Neue"/>
              </a:rPr>
              <a:t> </a:t>
            </a:r>
            <a:r>
              <a:rPr lang="lv-LV" sz="1200" spc="136" dirty="0">
                <a:solidFill>
                  <a:srgbClr val="669933"/>
                </a:solidFill>
                <a:latin typeface="Bebas Neue"/>
              </a:rPr>
              <a:t>gada budžetu </a:t>
            </a:r>
            <a:endParaRPr lang="en-US" sz="1200" b="1" cap="all" dirty="0">
              <a:latin typeface="Times New Roman" pitchFamily="18" charset="0"/>
              <a:cs typeface="Times New Roman" pitchFamily="18" charset="0"/>
            </a:endParaRPr>
          </a:p>
        </p:txBody>
      </p:sp>
      <p:grpSp>
        <p:nvGrpSpPr>
          <p:cNvPr id="8" name="Group 3">
            <a:extLst>
              <a:ext uri="{FF2B5EF4-FFF2-40B4-BE49-F238E27FC236}">
                <a16:creationId xmlns:a16="http://schemas.microsoft.com/office/drawing/2014/main" id="{0B726EBE-C8BB-4113-917B-44797C0EF01D}"/>
              </a:ext>
            </a:extLst>
          </p:cNvPr>
          <p:cNvGrpSpPr/>
          <p:nvPr/>
        </p:nvGrpSpPr>
        <p:grpSpPr>
          <a:xfrm>
            <a:off x="1828800" y="228599"/>
            <a:ext cx="9296400" cy="762001"/>
            <a:chOff x="0" y="0"/>
            <a:chExt cx="7102041" cy="647491"/>
          </a:xfrm>
        </p:grpSpPr>
        <p:sp>
          <p:nvSpPr>
            <p:cNvPr id="10" name="Freeform 4">
              <a:extLst>
                <a:ext uri="{FF2B5EF4-FFF2-40B4-BE49-F238E27FC236}">
                  <a16:creationId xmlns:a16="http://schemas.microsoft.com/office/drawing/2014/main" id="{95001362-7B95-4F70-9411-AF332F9744AF}"/>
                </a:ext>
              </a:extLst>
            </p:cNvPr>
            <p:cNvSpPr/>
            <p:nvPr/>
          </p:nvSpPr>
          <p:spPr>
            <a:xfrm>
              <a:off x="0" y="0"/>
              <a:ext cx="7102041" cy="647490"/>
            </a:xfrm>
            <a:custGeom>
              <a:avLst/>
              <a:gdLst/>
              <a:ahLst/>
              <a:cxnLst/>
              <a:rect l="l" t="t" r="r" b="b"/>
              <a:pathLst>
                <a:path w="7102041" h="647490">
                  <a:moveTo>
                    <a:pt x="0" y="0"/>
                  </a:moveTo>
                  <a:lnTo>
                    <a:pt x="7102041" y="0"/>
                  </a:lnTo>
                  <a:lnTo>
                    <a:pt x="7102041" y="647490"/>
                  </a:lnTo>
                  <a:lnTo>
                    <a:pt x="0" y="647490"/>
                  </a:lnTo>
                  <a:close/>
                </a:path>
              </a:pathLst>
            </a:custGeom>
            <a:solidFill>
              <a:srgbClr val="669933"/>
            </a:solidFill>
          </p:spPr>
        </p:sp>
      </p:grpSp>
      <p:sp>
        <p:nvSpPr>
          <p:cNvPr id="2" name="TextBox 1">
            <a:extLst>
              <a:ext uri="{FF2B5EF4-FFF2-40B4-BE49-F238E27FC236}">
                <a16:creationId xmlns:a16="http://schemas.microsoft.com/office/drawing/2014/main" id="{CCEDCAEE-C195-4E75-B178-4F28E7590DAB}"/>
              </a:ext>
            </a:extLst>
          </p:cNvPr>
          <p:cNvSpPr txBox="1"/>
          <p:nvPr/>
        </p:nvSpPr>
        <p:spPr>
          <a:xfrm>
            <a:off x="2809024" y="363325"/>
            <a:ext cx="6620256" cy="369332"/>
          </a:xfrm>
          <a:prstGeom prst="rect">
            <a:avLst/>
          </a:prstGeom>
          <a:noFill/>
        </p:spPr>
        <p:txBody>
          <a:bodyPr wrap="square" rtlCol="0">
            <a:spAutoFit/>
          </a:bodyPr>
          <a:lstStyle/>
          <a:p>
            <a:r>
              <a:rPr lang="lv-LV" sz="1800" dirty="0">
                <a:latin typeface="Bahnschrift" panose="020B0502040204020203" pitchFamily="34" charset="0"/>
              </a:rPr>
              <a:t>Nodarbinātības valsts aģentūras budžets 2025.gadam</a:t>
            </a:r>
          </a:p>
        </p:txBody>
      </p:sp>
      <p:grpSp>
        <p:nvGrpSpPr>
          <p:cNvPr id="11" name="Group 64">
            <a:extLst>
              <a:ext uri="{FF2B5EF4-FFF2-40B4-BE49-F238E27FC236}">
                <a16:creationId xmlns:a16="http://schemas.microsoft.com/office/drawing/2014/main" id="{48571B66-16A7-43C2-A2A2-73BC4628A894}"/>
              </a:ext>
            </a:extLst>
          </p:cNvPr>
          <p:cNvGrpSpPr/>
          <p:nvPr/>
        </p:nvGrpSpPr>
        <p:grpSpPr>
          <a:xfrm>
            <a:off x="1044282" y="1728209"/>
            <a:ext cx="4650454" cy="479130"/>
            <a:chOff x="0" y="0"/>
            <a:chExt cx="3074113" cy="397286"/>
          </a:xfrm>
        </p:grpSpPr>
        <p:sp>
          <p:nvSpPr>
            <p:cNvPr id="13" name="Freeform 65">
              <a:extLst>
                <a:ext uri="{FF2B5EF4-FFF2-40B4-BE49-F238E27FC236}">
                  <a16:creationId xmlns:a16="http://schemas.microsoft.com/office/drawing/2014/main" id="{0FA8744E-548C-4DE0-AADC-B6DEABC544D6}"/>
                </a:ext>
              </a:extLst>
            </p:cNvPr>
            <p:cNvSpPr/>
            <p:nvPr/>
          </p:nvSpPr>
          <p:spPr>
            <a:xfrm>
              <a:off x="0" y="0"/>
              <a:ext cx="3074113" cy="397286"/>
            </a:xfrm>
            <a:custGeom>
              <a:avLst/>
              <a:gdLst/>
              <a:ahLst/>
              <a:cxnLst/>
              <a:rect l="l" t="t" r="r" b="b"/>
              <a:pathLst>
                <a:path w="3074113" h="397286">
                  <a:moveTo>
                    <a:pt x="0" y="0"/>
                  </a:moveTo>
                  <a:lnTo>
                    <a:pt x="3074113" y="0"/>
                  </a:lnTo>
                  <a:lnTo>
                    <a:pt x="3074113" y="397286"/>
                  </a:lnTo>
                  <a:lnTo>
                    <a:pt x="0" y="397286"/>
                  </a:lnTo>
                  <a:close/>
                </a:path>
              </a:pathLst>
            </a:custGeom>
            <a:solidFill>
              <a:srgbClr val="669933"/>
            </a:solidFill>
          </p:spPr>
        </p:sp>
      </p:grpSp>
      <p:sp>
        <p:nvSpPr>
          <p:cNvPr id="16" name="AutoShape 167">
            <a:extLst>
              <a:ext uri="{FF2B5EF4-FFF2-40B4-BE49-F238E27FC236}">
                <a16:creationId xmlns:a16="http://schemas.microsoft.com/office/drawing/2014/main" id="{9DA13F1D-AACC-4FE9-8BD5-ED2C24419E8B}"/>
              </a:ext>
            </a:extLst>
          </p:cNvPr>
          <p:cNvSpPr/>
          <p:nvPr/>
        </p:nvSpPr>
        <p:spPr>
          <a:xfrm rot="5400000">
            <a:off x="3895888" y="4047236"/>
            <a:ext cx="4400223" cy="0"/>
          </a:xfrm>
          <a:prstGeom prst="line">
            <a:avLst/>
          </a:prstGeom>
          <a:ln w="19050" cap="rnd">
            <a:solidFill>
              <a:srgbClr val="669933"/>
            </a:solidFill>
            <a:prstDash val="sysDot"/>
            <a:headEnd type="none" w="sm" len="sm"/>
            <a:tailEnd type="none" w="sm" len="sm"/>
          </a:ln>
        </p:spPr>
      </p:sp>
      <p:grpSp>
        <p:nvGrpSpPr>
          <p:cNvPr id="17" name="Group 64">
            <a:extLst>
              <a:ext uri="{FF2B5EF4-FFF2-40B4-BE49-F238E27FC236}">
                <a16:creationId xmlns:a16="http://schemas.microsoft.com/office/drawing/2014/main" id="{8478A7C4-6914-49B6-B1AB-505ABD4D8468}"/>
              </a:ext>
            </a:extLst>
          </p:cNvPr>
          <p:cNvGrpSpPr/>
          <p:nvPr/>
        </p:nvGrpSpPr>
        <p:grpSpPr>
          <a:xfrm>
            <a:off x="6470705" y="1728209"/>
            <a:ext cx="4823119" cy="518604"/>
            <a:chOff x="0" y="0"/>
            <a:chExt cx="3074113" cy="397286"/>
          </a:xfrm>
        </p:grpSpPr>
        <p:sp>
          <p:nvSpPr>
            <p:cNvPr id="18" name="Freeform 65">
              <a:extLst>
                <a:ext uri="{FF2B5EF4-FFF2-40B4-BE49-F238E27FC236}">
                  <a16:creationId xmlns:a16="http://schemas.microsoft.com/office/drawing/2014/main" id="{8530C422-359D-4C4F-AB54-94F8263868A0}"/>
                </a:ext>
              </a:extLst>
            </p:cNvPr>
            <p:cNvSpPr/>
            <p:nvPr/>
          </p:nvSpPr>
          <p:spPr>
            <a:xfrm>
              <a:off x="0" y="0"/>
              <a:ext cx="3074113" cy="397286"/>
            </a:xfrm>
            <a:custGeom>
              <a:avLst/>
              <a:gdLst/>
              <a:ahLst/>
              <a:cxnLst/>
              <a:rect l="l" t="t" r="r" b="b"/>
              <a:pathLst>
                <a:path w="3074113" h="397286">
                  <a:moveTo>
                    <a:pt x="0" y="0"/>
                  </a:moveTo>
                  <a:lnTo>
                    <a:pt x="3074113" y="0"/>
                  </a:lnTo>
                  <a:lnTo>
                    <a:pt x="3074113" y="397286"/>
                  </a:lnTo>
                  <a:lnTo>
                    <a:pt x="0" y="397286"/>
                  </a:lnTo>
                  <a:close/>
                </a:path>
              </a:pathLst>
            </a:custGeom>
            <a:solidFill>
              <a:srgbClr val="669933"/>
            </a:solidFill>
          </p:spPr>
          <p:txBody>
            <a:bodyPr/>
            <a:lstStyle/>
            <a:p>
              <a:endParaRPr lang="lv-LV" dirty="0"/>
            </a:p>
          </p:txBody>
        </p:sp>
      </p:grpSp>
      <p:sp>
        <p:nvSpPr>
          <p:cNvPr id="19" name="TextBox 66">
            <a:extLst>
              <a:ext uri="{FF2B5EF4-FFF2-40B4-BE49-F238E27FC236}">
                <a16:creationId xmlns:a16="http://schemas.microsoft.com/office/drawing/2014/main" id="{C206B6E3-60B0-48FB-9E8A-CC76CA1B1061}"/>
              </a:ext>
            </a:extLst>
          </p:cNvPr>
          <p:cNvSpPr txBox="1"/>
          <p:nvPr/>
        </p:nvSpPr>
        <p:spPr>
          <a:xfrm>
            <a:off x="1078643" y="1839020"/>
            <a:ext cx="4414202" cy="518604"/>
          </a:xfrm>
          <a:prstGeom prst="rect">
            <a:avLst/>
          </a:prstGeom>
        </p:spPr>
        <p:txBody>
          <a:bodyPr lIns="0" tIns="0" rIns="0" bIns="0" rtlCol="0" anchor="t">
            <a:spAutoFit/>
          </a:bodyPr>
          <a:lstStyle/>
          <a:p>
            <a:pPr algn="ctr">
              <a:lnSpc>
                <a:spcPts val="1400"/>
              </a:lnSpc>
            </a:pPr>
            <a:r>
              <a:rPr lang="en-US" sz="1000" spc="140" dirty="0">
                <a:solidFill>
                  <a:srgbClr val="FFFFFF"/>
                </a:solidFill>
                <a:latin typeface="Montserrat Classic"/>
              </a:rPr>
              <a:t>202</a:t>
            </a:r>
            <a:r>
              <a:rPr lang="lv-LV" sz="1000" spc="140" dirty="0">
                <a:solidFill>
                  <a:srgbClr val="FFFFFF"/>
                </a:solidFill>
                <a:latin typeface="Montserrat Classic"/>
              </a:rPr>
              <a:t>4</a:t>
            </a:r>
            <a:r>
              <a:rPr lang="en-US" sz="1000" spc="140" dirty="0">
                <a:solidFill>
                  <a:srgbClr val="FFFFFF"/>
                </a:solidFill>
                <a:latin typeface="Montserrat Classic"/>
              </a:rPr>
              <a:t>.GADA PLĀNS </a:t>
            </a:r>
            <a:r>
              <a:rPr lang="lv-LV" sz="1000" spc="140" dirty="0">
                <a:solidFill>
                  <a:srgbClr val="FFFFFF"/>
                </a:solidFill>
                <a:latin typeface="Montserrat Classic"/>
              </a:rPr>
              <a:t>31.01 </a:t>
            </a:r>
            <a:r>
              <a:rPr lang="en-US" sz="1000" spc="140" dirty="0">
                <a:solidFill>
                  <a:srgbClr val="FFFFFF"/>
                </a:solidFill>
                <a:latin typeface="Montserrat Classic"/>
              </a:rPr>
              <a:t>MILJ. EURO</a:t>
            </a:r>
            <a:endParaRPr lang="lv-LV" sz="1000" spc="140" dirty="0">
              <a:solidFill>
                <a:srgbClr val="FFFFFF"/>
              </a:solidFill>
              <a:latin typeface="Montserrat Classic"/>
            </a:endParaRPr>
          </a:p>
          <a:p>
            <a:pPr algn="ctr">
              <a:lnSpc>
                <a:spcPts val="1400"/>
              </a:lnSpc>
            </a:pPr>
            <a:r>
              <a:rPr lang="en-US" sz="1000" spc="140" dirty="0">
                <a:solidFill>
                  <a:srgbClr val="FFFFFF"/>
                </a:solidFill>
                <a:latin typeface="Montserrat Classic"/>
              </a:rPr>
              <a:t> </a:t>
            </a:r>
          </a:p>
          <a:p>
            <a:pPr algn="ctr">
              <a:lnSpc>
                <a:spcPts val="1400"/>
              </a:lnSpc>
            </a:pPr>
            <a:endParaRPr lang="en-US" sz="1000" spc="140" dirty="0">
              <a:solidFill>
                <a:srgbClr val="FFFFFF"/>
              </a:solidFill>
              <a:latin typeface="Montserrat Classic"/>
            </a:endParaRPr>
          </a:p>
        </p:txBody>
      </p:sp>
      <p:sp>
        <p:nvSpPr>
          <p:cNvPr id="20" name="TextBox 66">
            <a:extLst>
              <a:ext uri="{FF2B5EF4-FFF2-40B4-BE49-F238E27FC236}">
                <a16:creationId xmlns:a16="http://schemas.microsoft.com/office/drawing/2014/main" id="{EEF2BAF9-6FB1-4959-A7D6-1C253B6AF0B0}"/>
              </a:ext>
            </a:extLst>
          </p:cNvPr>
          <p:cNvSpPr txBox="1"/>
          <p:nvPr/>
        </p:nvSpPr>
        <p:spPr>
          <a:xfrm>
            <a:off x="6475675" y="1801685"/>
            <a:ext cx="4414202" cy="527580"/>
          </a:xfrm>
          <a:prstGeom prst="rect">
            <a:avLst/>
          </a:prstGeom>
        </p:spPr>
        <p:txBody>
          <a:bodyPr lIns="0" tIns="0" rIns="0" bIns="0" rtlCol="0" anchor="t">
            <a:spAutoFit/>
          </a:bodyPr>
          <a:lstStyle/>
          <a:p>
            <a:pPr algn="ctr">
              <a:lnSpc>
                <a:spcPts val="1400"/>
              </a:lnSpc>
            </a:pPr>
            <a:r>
              <a:rPr lang="en-US" sz="1000" spc="140" dirty="0">
                <a:solidFill>
                  <a:srgbClr val="FFFFFF"/>
                </a:solidFill>
                <a:latin typeface="Montserrat Classic"/>
              </a:rPr>
              <a:t>202</a:t>
            </a:r>
            <a:r>
              <a:rPr lang="lv-LV" sz="1000" spc="140" dirty="0">
                <a:solidFill>
                  <a:srgbClr val="FFFFFF"/>
                </a:solidFill>
                <a:latin typeface="Montserrat Classic"/>
              </a:rPr>
              <a:t>5</a:t>
            </a:r>
            <a:r>
              <a:rPr lang="en-US" sz="1000" spc="140" dirty="0">
                <a:solidFill>
                  <a:srgbClr val="FFFFFF"/>
                </a:solidFill>
                <a:latin typeface="Montserrat Classic"/>
              </a:rPr>
              <a:t>.GADA PLĀNS </a:t>
            </a:r>
            <a:r>
              <a:rPr lang="lv-LV" sz="1000" spc="140" dirty="0">
                <a:solidFill>
                  <a:srgbClr val="FFFFFF"/>
                </a:solidFill>
                <a:latin typeface="Montserrat Classic"/>
              </a:rPr>
              <a:t>46.28 </a:t>
            </a:r>
            <a:r>
              <a:rPr lang="en-US" sz="1000" spc="140" dirty="0">
                <a:solidFill>
                  <a:srgbClr val="FFFFFF"/>
                </a:solidFill>
                <a:latin typeface="Montserrat Classic"/>
              </a:rPr>
              <a:t>MILJ. EURO</a:t>
            </a:r>
            <a:endParaRPr lang="lv-LV" sz="1000" spc="140" dirty="0">
              <a:solidFill>
                <a:srgbClr val="FFFFFF"/>
              </a:solidFill>
              <a:latin typeface="Montserrat Classic"/>
            </a:endParaRPr>
          </a:p>
          <a:p>
            <a:pPr algn="ctr">
              <a:lnSpc>
                <a:spcPts val="1400"/>
              </a:lnSpc>
            </a:pPr>
            <a:r>
              <a:rPr lang="lv-LV" sz="1000" spc="140" dirty="0">
                <a:solidFill>
                  <a:srgbClr val="FFFFFF"/>
                </a:solidFill>
                <a:latin typeface="Montserrat Classic"/>
              </a:rPr>
              <a:t>(IZMAIŅAS PRET 2024. GADA PLĀNU +15.27 MILJ.EURO)</a:t>
            </a:r>
            <a:r>
              <a:rPr lang="en-US" sz="1000" spc="140" dirty="0">
                <a:solidFill>
                  <a:srgbClr val="FFFFFF"/>
                </a:solidFill>
                <a:latin typeface="Montserrat Classic"/>
              </a:rPr>
              <a:t> </a:t>
            </a:r>
          </a:p>
          <a:p>
            <a:pPr algn="ctr">
              <a:lnSpc>
                <a:spcPts val="1400"/>
              </a:lnSpc>
            </a:pPr>
            <a:endParaRPr lang="en-US" sz="1000" spc="140" dirty="0">
              <a:solidFill>
                <a:srgbClr val="FFFFFF"/>
              </a:solidFill>
              <a:latin typeface="Montserrat Classic"/>
            </a:endParaRPr>
          </a:p>
        </p:txBody>
      </p:sp>
      <p:sp>
        <p:nvSpPr>
          <p:cNvPr id="21" name="TextBox 154">
            <a:extLst>
              <a:ext uri="{FF2B5EF4-FFF2-40B4-BE49-F238E27FC236}">
                <a16:creationId xmlns:a16="http://schemas.microsoft.com/office/drawing/2014/main" id="{1E3036DD-A4C0-49EE-9152-462DCF3A420E}"/>
              </a:ext>
            </a:extLst>
          </p:cNvPr>
          <p:cNvSpPr txBox="1"/>
          <p:nvPr/>
        </p:nvSpPr>
        <p:spPr>
          <a:xfrm>
            <a:off x="880871" y="6543946"/>
            <a:ext cx="3690255" cy="170909"/>
          </a:xfrm>
          <a:prstGeom prst="rect">
            <a:avLst/>
          </a:prstGeom>
        </p:spPr>
        <p:txBody>
          <a:bodyPr lIns="0" tIns="0" rIns="0" bIns="0" rtlCol="0" anchor="t">
            <a:spAutoFit/>
          </a:bodyPr>
          <a:lstStyle/>
          <a:p>
            <a:pPr>
              <a:lnSpc>
                <a:spcPts val="1394"/>
              </a:lnSpc>
            </a:pPr>
            <a:r>
              <a:rPr lang="en-US" sz="996" spc="139" dirty="0">
                <a:solidFill>
                  <a:srgbClr val="669933"/>
                </a:solidFill>
                <a:latin typeface="Montserrat Classic"/>
              </a:rPr>
              <a:t>www.nva.gov.lv</a:t>
            </a:r>
          </a:p>
        </p:txBody>
      </p:sp>
      <p:graphicFrame>
        <p:nvGraphicFramePr>
          <p:cNvPr id="22" name="Chart 21">
            <a:extLst>
              <a:ext uri="{FF2B5EF4-FFF2-40B4-BE49-F238E27FC236}">
                <a16:creationId xmlns:a16="http://schemas.microsoft.com/office/drawing/2014/main" id="{564757CC-E67C-4CAA-A8BF-F7FEBAC69DFF}"/>
              </a:ext>
            </a:extLst>
          </p:cNvPr>
          <p:cNvGraphicFramePr/>
          <p:nvPr>
            <p:extLst>
              <p:ext uri="{D42A27DB-BD31-4B8C-83A1-F6EECF244321}">
                <p14:modId xmlns:p14="http://schemas.microsoft.com/office/powerpoint/2010/main" val="73601088"/>
              </p:ext>
            </p:extLst>
          </p:nvPr>
        </p:nvGraphicFramePr>
        <p:xfrm>
          <a:off x="762000" y="2654180"/>
          <a:ext cx="4495796" cy="3289419"/>
        </p:xfrm>
        <a:graphic>
          <a:graphicData uri="http://schemas.openxmlformats.org/drawingml/2006/chart">
            <c:chart xmlns:c="http://schemas.openxmlformats.org/drawingml/2006/chart" xmlns:r="http://schemas.openxmlformats.org/officeDocument/2006/relationships" r:id="rId3"/>
          </a:graphicData>
        </a:graphic>
      </p:graphicFrame>
      <p:grpSp>
        <p:nvGrpSpPr>
          <p:cNvPr id="23" name="Group 117">
            <a:extLst>
              <a:ext uri="{FF2B5EF4-FFF2-40B4-BE49-F238E27FC236}">
                <a16:creationId xmlns:a16="http://schemas.microsoft.com/office/drawing/2014/main" id="{B1DFE99E-B37A-4D75-A117-C2DF201DF483}"/>
              </a:ext>
            </a:extLst>
          </p:cNvPr>
          <p:cNvGrpSpPr/>
          <p:nvPr/>
        </p:nvGrpSpPr>
        <p:grpSpPr>
          <a:xfrm>
            <a:off x="3922823" y="3028219"/>
            <a:ext cx="1305895" cy="333487"/>
            <a:chOff x="0" y="0"/>
            <a:chExt cx="592500" cy="165387"/>
          </a:xfrm>
          <a:solidFill>
            <a:schemeClr val="accent6">
              <a:lumMod val="20000"/>
              <a:lumOff val="80000"/>
            </a:schemeClr>
          </a:solidFill>
        </p:grpSpPr>
        <p:sp>
          <p:nvSpPr>
            <p:cNvPr id="24" name="Freeform 118">
              <a:extLst>
                <a:ext uri="{FF2B5EF4-FFF2-40B4-BE49-F238E27FC236}">
                  <a16:creationId xmlns:a16="http://schemas.microsoft.com/office/drawing/2014/main" id="{060635B8-1252-4020-99A4-1129632421C8}"/>
                </a:ext>
              </a:extLst>
            </p:cNvPr>
            <p:cNvSpPr/>
            <p:nvPr/>
          </p:nvSpPr>
          <p:spPr>
            <a:xfrm>
              <a:off x="0" y="0"/>
              <a:ext cx="592500" cy="165387"/>
            </a:xfrm>
            <a:custGeom>
              <a:avLst/>
              <a:gdLst/>
              <a:ahLst/>
              <a:cxnLst/>
              <a:rect l="l" t="t" r="r" b="b"/>
              <a:pathLst>
                <a:path w="592500" h="165387">
                  <a:moveTo>
                    <a:pt x="0" y="0"/>
                  </a:moveTo>
                  <a:lnTo>
                    <a:pt x="592500" y="0"/>
                  </a:lnTo>
                  <a:lnTo>
                    <a:pt x="592500" y="165387"/>
                  </a:lnTo>
                  <a:lnTo>
                    <a:pt x="0" y="165387"/>
                  </a:lnTo>
                  <a:close/>
                </a:path>
              </a:pathLst>
            </a:custGeom>
            <a:grpFill/>
            <a:ln>
              <a:noFill/>
            </a:ln>
          </p:spPr>
          <p:style>
            <a:lnRef idx="1">
              <a:schemeClr val="accent1"/>
            </a:lnRef>
            <a:fillRef idx="3">
              <a:schemeClr val="accent1"/>
            </a:fillRef>
            <a:effectRef idx="2">
              <a:schemeClr val="accent1"/>
            </a:effectRef>
            <a:fontRef idx="minor">
              <a:schemeClr val="lt1"/>
            </a:fontRef>
          </p:style>
        </p:sp>
      </p:grpSp>
      <p:sp>
        <p:nvSpPr>
          <p:cNvPr id="25" name="TextBox 24">
            <a:extLst>
              <a:ext uri="{FF2B5EF4-FFF2-40B4-BE49-F238E27FC236}">
                <a16:creationId xmlns:a16="http://schemas.microsoft.com/office/drawing/2014/main" id="{FC726F14-36C7-424D-ACF9-478338250538}"/>
              </a:ext>
            </a:extLst>
          </p:cNvPr>
          <p:cNvSpPr txBox="1"/>
          <p:nvPr/>
        </p:nvSpPr>
        <p:spPr>
          <a:xfrm>
            <a:off x="3750957" y="2295040"/>
            <a:ext cx="1842203" cy="798424"/>
          </a:xfrm>
          <a:prstGeom prst="rect">
            <a:avLst/>
          </a:prstGeom>
          <a:noFill/>
        </p:spPr>
        <p:txBody>
          <a:bodyPr wrap="square" rtlCol="0">
            <a:spAutoFit/>
          </a:bodyPr>
          <a:lstStyle/>
          <a:p>
            <a:pPr>
              <a:lnSpc>
                <a:spcPts val="1128"/>
              </a:lnSpc>
            </a:pPr>
            <a:r>
              <a:rPr lang="lv-LV" sz="1199" spc="95" dirty="0">
                <a:solidFill>
                  <a:srgbClr val="545454"/>
                </a:solidFill>
                <a:latin typeface="Arial Nova Cond Light" panose="020B0306020202020204" pitchFamily="34" charset="0"/>
                <a:cs typeface="Times New Roman" panose="02020603050405020304" pitchFamily="18" charset="0"/>
              </a:rPr>
              <a:t>Iemaksām valsts pensiju apdrošināšanai</a:t>
            </a:r>
          </a:p>
          <a:p>
            <a:pPr>
              <a:lnSpc>
                <a:spcPts val="1128"/>
              </a:lnSpc>
            </a:pPr>
            <a:r>
              <a:rPr lang="lv-LV" sz="1199" spc="95" dirty="0">
                <a:solidFill>
                  <a:srgbClr val="545454"/>
                </a:solidFill>
                <a:latin typeface="Arial Nova Cond Light" panose="020B0306020202020204" pitchFamily="34" charset="0"/>
                <a:cs typeface="Times New Roman" panose="02020603050405020304" pitchFamily="18" charset="0"/>
              </a:rPr>
              <a:t>par personām, kuras veic algotos pagaidu sabiedriskos darbus</a:t>
            </a:r>
          </a:p>
        </p:txBody>
      </p:sp>
      <p:sp>
        <p:nvSpPr>
          <p:cNvPr id="27" name="TextBox 26">
            <a:extLst>
              <a:ext uri="{FF2B5EF4-FFF2-40B4-BE49-F238E27FC236}">
                <a16:creationId xmlns:a16="http://schemas.microsoft.com/office/drawing/2014/main" id="{73EEA4CA-3385-4CC3-AD15-21B94421B1CA}"/>
              </a:ext>
            </a:extLst>
          </p:cNvPr>
          <p:cNvSpPr txBox="1"/>
          <p:nvPr/>
        </p:nvSpPr>
        <p:spPr>
          <a:xfrm>
            <a:off x="4022269" y="3079932"/>
            <a:ext cx="1522494" cy="261610"/>
          </a:xfrm>
          <a:prstGeom prst="rect">
            <a:avLst/>
          </a:prstGeom>
          <a:noFill/>
        </p:spPr>
        <p:txBody>
          <a:bodyPr wrap="square" rtlCol="0">
            <a:spAutoFit/>
          </a:bodyPr>
          <a:lstStyle/>
          <a:p>
            <a:r>
              <a:rPr lang="lv-LV" sz="1100" spc="95" dirty="0">
                <a:latin typeface="Arial Nova Cond Light" panose="020B0306020202020204" pitchFamily="34" charset="0"/>
                <a:cs typeface="Times New Roman" panose="02020603050405020304" pitchFamily="18" charset="0"/>
              </a:rPr>
              <a:t>0.08 MILJ. EURO</a:t>
            </a:r>
          </a:p>
        </p:txBody>
      </p:sp>
      <p:cxnSp>
        <p:nvCxnSpPr>
          <p:cNvPr id="28" name="Straight Connector 27">
            <a:extLst>
              <a:ext uri="{FF2B5EF4-FFF2-40B4-BE49-F238E27FC236}">
                <a16:creationId xmlns:a16="http://schemas.microsoft.com/office/drawing/2014/main" id="{C0D1D733-F9AD-41E9-AB5D-AE77974AEB73}"/>
              </a:ext>
            </a:extLst>
          </p:cNvPr>
          <p:cNvCxnSpPr>
            <a:cxnSpLocks/>
          </p:cNvCxnSpPr>
          <p:nvPr/>
        </p:nvCxnSpPr>
        <p:spPr>
          <a:xfrm>
            <a:off x="3009898" y="3361388"/>
            <a:ext cx="912925" cy="1615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E5E83C24-D058-414E-A849-796A6EFBD572}"/>
              </a:ext>
            </a:extLst>
          </p:cNvPr>
          <p:cNvSpPr/>
          <p:nvPr/>
        </p:nvSpPr>
        <p:spPr>
          <a:xfrm>
            <a:off x="4429433" y="4032945"/>
            <a:ext cx="1351011" cy="645946"/>
          </a:xfrm>
          <a:prstGeom prst="rect">
            <a:avLst/>
          </a:prstGeom>
        </p:spPr>
        <p:txBody>
          <a:bodyPr wrap="none">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ES Atveseļošanas</a:t>
            </a:r>
          </a:p>
          <a:p>
            <a:r>
              <a:rPr lang="lv-LV" sz="1199" spc="95" dirty="0">
                <a:solidFill>
                  <a:srgbClr val="545454"/>
                </a:solidFill>
                <a:latin typeface="Arial Nova Cond Light" panose="020B0306020202020204" pitchFamily="34" charset="0"/>
                <a:cs typeface="Times New Roman" panose="02020603050405020304" pitchFamily="18" charset="0"/>
              </a:rPr>
              <a:t>fonda projektu</a:t>
            </a:r>
          </a:p>
          <a:p>
            <a:r>
              <a:rPr lang="lv-LV" sz="1199" spc="95" dirty="0">
                <a:solidFill>
                  <a:srgbClr val="545454"/>
                </a:solidFill>
                <a:latin typeface="Arial Nova Cond Light" panose="020B0306020202020204" pitchFamily="34" charset="0"/>
                <a:cs typeface="Times New Roman" panose="02020603050405020304" pitchFamily="18" charset="0"/>
              </a:rPr>
              <a:t>Īstenošana (ANM)</a:t>
            </a:r>
          </a:p>
        </p:txBody>
      </p:sp>
      <p:grpSp>
        <p:nvGrpSpPr>
          <p:cNvPr id="30" name="Group 87">
            <a:extLst>
              <a:ext uri="{FF2B5EF4-FFF2-40B4-BE49-F238E27FC236}">
                <a16:creationId xmlns:a16="http://schemas.microsoft.com/office/drawing/2014/main" id="{F5E659D3-3ED8-43C3-B6E9-16BDD9D05869}"/>
              </a:ext>
            </a:extLst>
          </p:cNvPr>
          <p:cNvGrpSpPr/>
          <p:nvPr/>
        </p:nvGrpSpPr>
        <p:grpSpPr>
          <a:xfrm>
            <a:off x="4439729" y="4643207"/>
            <a:ext cx="1255008" cy="312300"/>
            <a:chOff x="0" y="0"/>
            <a:chExt cx="592500" cy="154879"/>
          </a:xfrm>
          <a:solidFill>
            <a:schemeClr val="accent1">
              <a:lumMod val="75000"/>
            </a:schemeClr>
          </a:solidFill>
        </p:grpSpPr>
        <p:sp>
          <p:nvSpPr>
            <p:cNvPr id="31" name="Freeform 88">
              <a:extLst>
                <a:ext uri="{FF2B5EF4-FFF2-40B4-BE49-F238E27FC236}">
                  <a16:creationId xmlns:a16="http://schemas.microsoft.com/office/drawing/2014/main" id="{3F137B2D-E488-41F7-A520-9123A31C38A0}"/>
                </a:ext>
              </a:extLst>
            </p:cNvPr>
            <p:cNvSpPr/>
            <p:nvPr/>
          </p:nvSpPr>
          <p:spPr>
            <a:xfrm>
              <a:off x="0" y="0"/>
              <a:ext cx="592500" cy="154879"/>
            </a:xfrm>
            <a:custGeom>
              <a:avLst/>
              <a:gdLst/>
              <a:ahLst/>
              <a:cxnLst/>
              <a:rect l="l" t="t" r="r" b="b"/>
              <a:pathLst>
                <a:path w="592500" h="154879">
                  <a:moveTo>
                    <a:pt x="0" y="0"/>
                  </a:moveTo>
                  <a:lnTo>
                    <a:pt x="592500" y="0"/>
                  </a:lnTo>
                  <a:lnTo>
                    <a:pt x="592500" y="154879"/>
                  </a:lnTo>
                  <a:lnTo>
                    <a:pt x="0" y="154879"/>
                  </a:lnTo>
                  <a:close/>
                </a:path>
              </a:pathLst>
            </a:custGeom>
            <a:grp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sp>
      </p:grpSp>
      <p:sp>
        <p:nvSpPr>
          <p:cNvPr id="32" name="TextBox 31">
            <a:extLst>
              <a:ext uri="{FF2B5EF4-FFF2-40B4-BE49-F238E27FC236}">
                <a16:creationId xmlns:a16="http://schemas.microsoft.com/office/drawing/2014/main" id="{B0BED679-711F-4660-A34D-EF6BD235108E}"/>
              </a:ext>
            </a:extLst>
          </p:cNvPr>
          <p:cNvSpPr txBox="1"/>
          <p:nvPr/>
        </p:nvSpPr>
        <p:spPr>
          <a:xfrm>
            <a:off x="4405764" y="4665002"/>
            <a:ext cx="1421220" cy="261610"/>
          </a:xfrm>
          <a:prstGeom prst="rect">
            <a:avLst/>
          </a:prstGeom>
          <a:noFill/>
        </p:spPr>
        <p:txBody>
          <a:bodyPr wrap="square" rtlCol="0">
            <a:spAutoFit/>
          </a:bodyPr>
          <a:lstStyle/>
          <a:p>
            <a:r>
              <a:rPr lang="lv-LV" sz="1100" spc="95" dirty="0">
                <a:latin typeface="Arial Nova Cond Light" panose="020B0306020202020204" pitchFamily="34" charset="0"/>
                <a:cs typeface="Times New Roman" panose="02020603050405020304" pitchFamily="18" charset="0"/>
              </a:rPr>
              <a:t>13.06 MILJ. EURO</a:t>
            </a:r>
          </a:p>
        </p:txBody>
      </p:sp>
      <p:cxnSp>
        <p:nvCxnSpPr>
          <p:cNvPr id="33" name="Straight Connector 32">
            <a:extLst>
              <a:ext uri="{FF2B5EF4-FFF2-40B4-BE49-F238E27FC236}">
                <a16:creationId xmlns:a16="http://schemas.microsoft.com/office/drawing/2014/main" id="{96C43D9D-8C0A-4B59-B48C-9E4888462A47}"/>
              </a:ext>
            </a:extLst>
          </p:cNvPr>
          <p:cNvCxnSpPr/>
          <p:nvPr/>
        </p:nvCxnSpPr>
        <p:spPr>
          <a:xfrm flipH="1">
            <a:off x="4174101" y="4938872"/>
            <a:ext cx="265627"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5DF2D3C3-C051-4248-B8E3-E819EBC6F110}"/>
              </a:ext>
            </a:extLst>
          </p:cNvPr>
          <p:cNvSpPr txBox="1"/>
          <p:nvPr/>
        </p:nvSpPr>
        <p:spPr>
          <a:xfrm>
            <a:off x="443212" y="4809455"/>
            <a:ext cx="1233217" cy="645946"/>
          </a:xfrm>
          <a:prstGeom prst="rect">
            <a:avLst/>
          </a:prstGeom>
          <a:noFill/>
        </p:spPr>
        <p:txBody>
          <a:bodyPr wrap="square" rtlCol="0">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Nodarbinātības speciālais budžets</a:t>
            </a:r>
          </a:p>
        </p:txBody>
      </p:sp>
      <p:grpSp>
        <p:nvGrpSpPr>
          <p:cNvPr id="35" name="Group 99">
            <a:extLst>
              <a:ext uri="{FF2B5EF4-FFF2-40B4-BE49-F238E27FC236}">
                <a16:creationId xmlns:a16="http://schemas.microsoft.com/office/drawing/2014/main" id="{9199A1DB-87F9-4E9F-928F-7C70699A6893}"/>
              </a:ext>
            </a:extLst>
          </p:cNvPr>
          <p:cNvGrpSpPr/>
          <p:nvPr/>
        </p:nvGrpSpPr>
        <p:grpSpPr>
          <a:xfrm>
            <a:off x="529543" y="5463780"/>
            <a:ext cx="1299258" cy="308587"/>
            <a:chOff x="0" y="0"/>
            <a:chExt cx="723248" cy="153038"/>
          </a:xfrm>
        </p:grpSpPr>
        <p:sp>
          <p:nvSpPr>
            <p:cNvPr id="36" name="Freeform 100">
              <a:extLst>
                <a:ext uri="{FF2B5EF4-FFF2-40B4-BE49-F238E27FC236}">
                  <a16:creationId xmlns:a16="http://schemas.microsoft.com/office/drawing/2014/main" id="{FB6B866B-BAE1-47E4-9B14-241AD885FE6C}"/>
                </a:ext>
              </a:extLst>
            </p:cNvPr>
            <p:cNvSpPr/>
            <p:nvPr/>
          </p:nvSpPr>
          <p:spPr>
            <a:xfrm>
              <a:off x="0" y="0"/>
              <a:ext cx="723248" cy="153038"/>
            </a:xfrm>
            <a:custGeom>
              <a:avLst/>
              <a:gdLst/>
              <a:ahLst/>
              <a:cxnLst/>
              <a:rect l="l" t="t" r="r" b="b"/>
              <a:pathLst>
                <a:path w="592500" h="153038">
                  <a:moveTo>
                    <a:pt x="0" y="0"/>
                  </a:moveTo>
                  <a:lnTo>
                    <a:pt x="592500" y="0"/>
                  </a:lnTo>
                  <a:lnTo>
                    <a:pt x="592500" y="153038"/>
                  </a:lnTo>
                  <a:lnTo>
                    <a:pt x="0" y="153038"/>
                  </a:lnTo>
                  <a:close/>
                </a:path>
              </a:pathLst>
            </a:custGeom>
          </p:spPr>
          <p:style>
            <a:lnRef idx="1">
              <a:schemeClr val="accent3"/>
            </a:lnRef>
            <a:fillRef idx="3">
              <a:schemeClr val="accent3"/>
            </a:fillRef>
            <a:effectRef idx="2">
              <a:schemeClr val="accent3"/>
            </a:effectRef>
            <a:fontRef idx="minor">
              <a:schemeClr val="lt1"/>
            </a:fontRef>
          </p:style>
          <p:txBody>
            <a:bodyPr/>
            <a:lstStyle/>
            <a:p>
              <a:r>
                <a:rPr lang="lv-LV" sz="1100" spc="95" dirty="0">
                  <a:solidFill>
                    <a:schemeClr val="tx1"/>
                  </a:solidFill>
                  <a:latin typeface="Arial Nova Cond Light" panose="020B0306020202020204" pitchFamily="34" charset="0"/>
                  <a:cs typeface="Times New Roman" panose="02020603050405020304" pitchFamily="18" charset="0"/>
                </a:rPr>
                <a:t>9.24 MILJ. EURO</a:t>
              </a:r>
            </a:p>
          </p:txBody>
        </p:sp>
      </p:grpSp>
      <p:cxnSp>
        <p:nvCxnSpPr>
          <p:cNvPr id="37" name="Straight Connector 36">
            <a:extLst>
              <a:ext uri="{FF2B5EF4-FFF2-40B4-BE49-F238E27FC236}">
                <a16:creationId xmlns:a16="http://schemas.microsoft.com/office/drawing/2014/main" id="{CDE89666-2C54-4739-B708-6E05DEEB8FC6}"/>
              </a:ext>
            </a:extLst>
          </p:cNvPr>
          <p:cNvCxnSpPr>
            <a:cxnSpLocks/>
          </p:cNvCxnSpPr>
          <p:nvPr/>
        </p:nvCxnSpPr>
        <p:spPr>
          <a:xfrm flipH="1" flipV="1">
            <a:off x="1830879" y="5751982"/>
            <a:ext cx="739451" cy="1259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9E5B9B54-35F0-4075-BA9D-CDA0999980AB}"/>
              </a:ext>
            </a:extLst>
          </p:cNvPr>
          <p:cNvSpPr txBox="1"/>
          <p:nvPr/>
        </p:nvSpPr>
        <p:spPr>
          <a:xfrm>
            <a:off x="517420" y="2871379"/>
            <a:ext cx="1759599" cy="461665"/>
          </a:xfrm>
          <a:prstGeom prst="rect">
            <a:avLst/>
          </a:prstGeom>
          <a:noFill/>
        </p:spPr>
        <p:txBody>
          <a:bodyPr wrap="square" rtlCol="0">
            <a:spAutoFit/>
          </a:bodyPr>
          <a:lstStyle/>
          <a:p>
            <a:r>
              <a:rPr lang="lv-LV" sz="1200" spc="95" dirty="0">
                <a:solidFill>
                  <a:srgbClr val="545454"/>
                </a:solidFill>
                <a:latin typeface="Arial Nova Cond Light" panose="020B0306020202020204" pitchFamily="34" charset="0"/>
                <a:cs typeface="Times New Roman" panose="02020603050405020304" pitchFamily="18" charset="0"/>
              </a:rPr>
              <a:t>NVA DARBĪBAS NODROŠINĀŠANA</a:t>
            </a:r>
          </a:p>
        </p:txBody>
      </p:sp>
      <p:grpSp>
        <p:nvGrpSpPr>
          <p:cNvPr id="39" name="Group 133">
            <a:extLst>
              <a:ext uri="{FF2B5EF4-FFF2-40B4-BE49-F238E27FC236}">
                <a16:creationId xmlns:a16="http://schemas.microsoft.com/office/drawing/2014/main" id="{3499AAAF-5802-4A75-9602-B761C0574B03}"/>
              </a:ext>
            </a:extLst>
          </p:cNvPr>
          <p:cNvGrpSpPr/>
          <p:nvPr/>
        </p:nvGrpSpPr>
        <p:grpSpPr>
          <a:xfrm>
            <a:off x="582400" y="3261136"/>
            <a:ext cx="1299258" cy="342006"/>
            <a:chOff x="0" y="0"/>
            <a:chExt cx="587989" cy="169611"/>
          </a:xfrm>
          <a:solidFill>
            <a:schemeClr val="tx2">
              <a:lumMod val="40000"/>
              <a:lumOff val="60000"/>
            </a:schemeClr>
          </a:solidFill>
        </p:grpSpPr>
        <p:sp>
          <p:nvSpPr>
            <p:cNvPr id="40" name="Freeform 134">
              <a:extLst>
                <a:ext uri="{FF2B5EF4-FFF2-40B4-BE49-F238E27FC236}">
                  <a16:creationId xmlns:a16="http://schemas.microsoft.com/office/drawing/2014/main" id="{0703AB1D-6AC3-4837-9773-FC9D63D6BDC2}"/>
                </a:ext>
              </a:extLst>
            </p:cNvPr>
            <p:cNvSpPr/>
            <p:nvPr/>
          </p:nvSpPr>
          <p:spPr>
            <a:xfrm>
              <a:off x="0" y="0"/>
              <a:ext cx="587989" cy="169611"/>
            </a:xfrm>
            <a:custGeom>
              <a:avLst/>
              <a:gdLst/>
              <a:ahLst/>
              <a:cxnLst/>
              <a:rect l="l" t="t" r="r" b="b"/>
              <a:pathLst>
                <a:path w="587989" h="169611">
                  <a:moveTo>
                    <a:pt x="0" y="0"/>
                  </a:moveTo>
                  <a:lnTo>
                    <a:pt x="587989" y="0"/>
                  </a:lnTo>
                  <a:lnTo>
                    <a:pt x="587989" y="169611"/>
                  </a:lnTo>
                  <a:lnTo>
                    <a:pt x="0" y="169611"/>
                  </a:lnTo>
                  <a:close/>
                </a:path>
              </a:pathLst>
            </a:custGeom>
            <a:grpFill/>
          </p:spPr>
          <p:style>
            <a:lnRef idx="1">
              <a:schemeClr val="accent5"/>
            </a:lnRef>
            <a:fillRef idx="3">
              <a:schemeClr val="accent5"/>
            </a:fillRef>
            <a:effectRef idx="2">
              <a:schemeClr val="accent5"/>
            </a:effectRef>
            <a:fontRef idx="minor">
              <a:schemeClr val="lt1"/>
            </a:fontRef>
          </p:style>
        </p:sp>
      </p:grpSp>
      <p:sp>
        <p:nvSpPr>
          <p:cNvPr id="41" name="TextBox 40">
            <a:extLst>
              <a:ext uri="{FF2B5EF4-FFF2-40B4-BE49-F238E27FC236}">
                <a16:creationId xmlns:a16="http://schemas.microsoft.com/office/drawing/2014/main" id="{620E5478-C9FF-4919-B9E6-AD5C76437EEB}"/>
              </a:ext>
            </a:extLst>
          </p:cNvPr>
          <p:cNvSpPr txBox="1"/>
          <p:nvPr/>
        </p:nvSpPr>
        <p:spPr>
          <a:xfrm>
            <a:off x="621677" y="3320902"/>
            <a:ext cx="1407346" cy="261610"/>
          </a:xfrm>
          <a:prstGeom prst="rect">
            <a:avLst/>
          </a:prstGeom>
          <a:noFill/>
        </p:spPr>
        <p:txBody>
          <a:bodyPr wrap="square" rtlCol="0">
            <a:spAutoFit/>
          </a:bodyPr>
          <a:lstStyle/>
          <a:p>
            <a:r>
              <a:rPr lang="lv-LV" sz="1100" spc="96" dirty="0">
                <a:solidFill>
                  <a:srgbClr val="000000"/>
                </a:solidFill>
                <a:latin typeface="Arial Nova Cond Light" panose="020B0306020202020204" pitchFamily="34" charset="0"/>
                <a:cs typeface="Times New Roman" panose="02020603050405020304" pitchFamily="18" charset="0"/>
              </a:rPr>
              <a:t>8.63 MILJ.EURO</a:t>
            </a:r>
          </a:p>
        </p:txBody>
      </p:sp>
      <p:cxnSp>
        <p:nvCxnSpPr>
          <p:cNvPr id="43" name="Straight Connector 42">
            <a:extLst>
              <a:ext uri="{FF2B5EF4-FFF2-40B4-BE49-F238E27FC236}">
                <a16:creationId xmlns:a16="http://schemas.microsoft.com/office/drawing/2014/main" id="{E7A4C9BE-3B0A-4697-9CEA-F6D6562B1039}"/>
              </a:ext>
            </a:extLst>
          </p:cNvPr>
          <p:cNvCxnSpPr/>
          <p:nvPr/>
        </p:nvCxnSpPr>
        <p:spPr>
          <a:xfrm>
            <a:off x="1881658" y="3603142"/>
            <a:ext cx="395361"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7" name="Chart 46">
            <a:extLst>
              <a:ext uri="{FF2B5EF4-FFF2-40B4-BE49-F238E27FC236}">
                <a16:creationId xmlns:a16="http://schemas.microsoft.com/office/drawing/2014/main" id="{38C3D831-B4D1-4B46-999B-F7FF18BFF717}"/>
              </a:ext>
            </a:extLst>
          </p:cNvPr>
          <p:cNvGraphicFramePr/>
          <p:nvPr>
            <p:extLst>
              <p:ext uri="{D42A27DB-BD31-4B8C-83A1-F6EECF244321}">
                <p14:modId xmlns:p14="http://schemas.microsoft.com/office/powerpoint/2010/main" val="3073025963"/>
              </p:ext>
            </p:extLst>
          </p:nvPr>
        </p:nvGraphicFramePr>
        <p:xfrm>
          <a:off x="7781692" y="3179317"/>
          <a:ext cx="2800819" cy="2692898"/>
        </p:xfrm>
        <a:graphic>
          <a:graphicData uri="http://schemas.openxmlformats.org/drawingml/2006/chart">
            <c:chart xmlns:c="http://schemas.openxmlformats.org/drawingml/2006/chart" xmlns:r="http://schemas.openxmlformats.org/officeDocument/2006/relationships" r:id="rId4"/>
          </a:graphicData>
        </a:graphic>
      </p:graphicFrame>
      <p:sp>
        <p:nvSpPr>
          <p:cNvPr id="48" name="TextBox 47">
            <a:extLst>
              <a:ext uri="{FF2B5EF4-FFF2-40B4-BE49-F238E27FC236}">
                <a16:creationId xmlns:a16="http://schemas.microsoft.com/office/drawing/2014/main" id="{4FC63011-C3D8-4543-9A6D-9F6DB2C84E49}"/>
              </a:ext>
            </a:extLst>
          </p:cNvPr>
          <p:cNvSpPr txBox="1"/>
          <p:nvPr/>
        </p:nvSpPr>
        <p:spPr>
          <a:xfrm>
            <a:off x="9249647" y="2317505"/>
            <a:ext cx="1842203" cy="798424"/>
          </a:xfrm>
          <a:prstGeom prst="rect">
            <a:avLst/>
          </a:prstGeom>
          <a:noFill/>
        </p:spPr>
        <p:txBody>
          <a:bodyPr wrap="square" rtlCol="0">
            <a:spAutoFit/>
          </a:bodyPr>
          <a:lstStyle/>
          <a:p>
            <a:pPr>
              <a:lnSpc>
                <a:spcPts val="1128"/>
              </a:lnSpc>
            </a:pPr>
            <a:r>
              <a:rPr lang="lv-LV" sz="1199" spc="95" dirty="0">
                <a:solidFill>
                  <a:srgbClr val="545454"/>
                </a:solidFill>
                <a:latin typeface="Arial Nova Cond Light" panose="020B0306020202020204" pitchFamily="34" charset="0"/>
                <a:cs typeface="Times New Roman" panose="02020603050405020304" pitchFamily="18" charset="0"/>
              </a:rPr>
              <a:t>Iemaksām valsts pensiju apdrošināšanai</a:t>
            </a:r>
          </a:p>
          <a:p>
            <a:pPr>
              <a:lnSpc>
                <a:spcPts val="1128"/>
              </a:lnSpc>
            </a:pPr>
            <a:r>
              <a:rPr lang="lv-LV" sz="1199" spc="95" dirty="0">
                <a:solidFill>
                  <a:srgbClr val="545454"/>
                </a:solidFill>
                <a:latin typeface="Arial Nova Cond Light" panose="020B0306020202020204" pitchFamily="34" charset="0"/>
                <a:cs typeface="Times New Roman" panose="02020603050405020304" pitchFamily="18" charset="0"/>
              </a:rPr>
              <a:t>par personām, kuras veic algotos pagaidu sabiedriskos darbus</a:t>
            </a:r>
          </a:p>
        </p:txBody>
      </p:sp>
      <p:grpSp>
        <p:nvGrpSpPr>
          <p:cNvPr id="49" name="Group 117">
            <a:extLst>
              <a:ext uri="{FF2B5EF4-FFF2-40B4-BE49-F238E27FC236}">
                <a16:creationId xmlns:a16="http://schemas.microsoft.com/office/drawing/2014/main" id="{3C87BC59-3342-4A0D-B43D-89B665E16C4A}"/>
              </a:ext>
            </a:extLst>
          </p:cNvPr>
          <p:cNvGrpSpPr/>
          <p:nvPr/>
        </p:nvGrpSpPr>
        <p:grpSpPr>
          <a:xfrm>
            <a:off x="9783178" y="3079933"/>
            <a:ext cx="1342020" cy="297606"/>
            <a:chOff x="0" y="0"/>
            <a:chExt cx="592500" cy="165387"/>
          </a:xfrm>
          <a:solidFill>
            <a:schemeClr val="accent6">
              <a:lumMod val="20000"/>
              <a:lumOff val="80000"/>
            </a:schemeClr>
          </a:solidFill>
        </p:grpSpPr>
        <p:sp>
          <p:nvSpPr>
            <p:cNvPr id="50" name="Freeform 118">
              <a:extLst>
                <a:ext uri="{FF2B5EF4-FFF2-40B4-BE49-F238E27FC236}">
                  <a16:creationId xmlns:a16="http://schemas.microsoft.com/office/drawing/2014/main" id="{96EE1D7C-FDCC-4B66-91C6-003B6DD27D1A}"/>
                </a:ext>
              </a:extLst>
            </p:cNvPr>
            <p:cNvSpPr/>
            <p:nvPr/>
          </p:nvSpPr>
          <p:spPr>
            <a:xfrm>
              <a:off x="0" y="0"/>
              <a:ext cx="592500" cy="165387"/>
            </a:xfrm>
            <a:custGeom>
              <a:avLst/>
              <a:gdLst/>
              <a:ahLst/>
              <a:cxnLst/>
              <a:rect l="l" t="t" r="r" b="b"/>
              <a:pathLst>
                <a:path w="592500" h="165387">
                  <a:moveTo>
                    <a:pt x="0" y="0"/>
                  </a:moveTo>
                  <a:lnTo>
                    <a:pt x="592500" y="0"/>
                  </a:lnTo>
                  <a:lnTo>
                    <a:pt x="592500" y="165387"/>
                  </a:lnTo>
                  <a:lnTo>
                    <a:pt x="0" y="165387"/>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a:lstStyle/>
            <a:p>
              <a:endParaRPr lang="lv-LV" dirty="0"/>
            </a:p>
          </p:txBody>
        </p:sp>
      </p:grpSp>
      <p:sp>
        <p:nvSpPr>
          <p:cNvPr id="51" name="TextBox 50">
            <a:extLst>
              <a:ext uri="{FF2B5EF4-FFF2-40B4-BE49-F238E27FC236}">
                <a16:creationId xmlns:a16="http://schemas.microsoft.com/office/drawing/2014/main" id="{A2062F49-39A7-4EE3-A5ED-C2EF091BC0AD}"/>
              </a:ext>
            </a:extLst>
          </p:cNvPr>
          <p:cNvSpPr txBox="1"/>
          <p:nvPr/>
        </p:nvSpPr>
        <p:spPr>
          <a:xfrm>
            <a:off x="9817212" y="3115928"/>
            <a:ext cx="1612787" cy="261610"/>
          </a:xfrm>
          <a:prstGeom prst="rect">
            <a:avLst/>
          </a:prstGeom>
          <a:noFill/>
        </p:spPr>
        <p:txBody>
          <a:bodyPr wrap="square" rtlCol="0">
            <a:spAutoFit/>
          </a:bodyPr>
          <a:lstStyle/>
          <a:p>
            <a:r>
              <a:rPr lang="lv-LV" sz="1100" spc="95" dirty="0">
                <a:latin typeface="Arial Nova Cond Light" panose="020B0306020202020204" pitchFamily="34" charset="0"/>
                <a:cs typeface="Times New Roman" panose="02020603050405020304" pitchFamily="18" charset="0"/>
              </a:rPr>
              <a:t>0.06 MILJ. EURO</a:t>
            </a:r>
          </a:p>
        </p:txBody>
      </p:sp>
      <p:grpSp>
        <p:nvGrpSpPr>
          <p:cNvPr id="52" name="Group 85">
            <a:extLst>
              <a:ext uri="{FF2B5EF4-FFF2-40B4-BE49-F238E27FC236}">
                <a16:creationId xmlns:a16="http://schemas.microsoft.com/office/drawing/2014/main" id="{4A02E723-6300-48FC-A794-5794F19F4CFD}"/>
              </a:ext>
            </a:extLst>
          </p:cNvPr>
          <p:cNvGrpSpPr/>
          <p:nvPr/>
        </p:nvGrpSpPr>
        <p:grpSpPr>
          <a:xfrm>
            <a:off x="10012031" y="3377538"/>
            <a:ext cx="1122596" cy="261610"/>
            <a:chOff x="11167" y="272028"/>
            <a:chExt cx="591071" cy="157348"/>
          </a:xfrm>
        </p:grpSpPr>
        <p:sp>
          <p:nvSpPr>
            <p:cNvPr id="53" name="Freeform 86">
              <a:extLst>
                <a:ext uri="{FF2B5EF4-FFF2-40B4-BE49-F238E27FC236}">
                  <a16:creationId xmlns:a16="http://schemas.microsoft.com/office/drawing/2014/main" id="{C113D370-91D8-47FD-8A43-8AE265A923A2}"/>
                </a:ext>
              </a:extLst>
            </p:cNvPr>
            <p:cNvSpPr/>
            <p:nvPr/>
          </p:nvSpPr>
          <p:spPr>
            <a:xfrm>
              <a:off x="11167" y="272028"/>
              <a:ext cx="591071" cy="157348"/>
            </a:xfrm>
            <a:custGeom>
              <a:avLst/>
              <a:gdLst/>
              <a:ahLst/>
              <a:cxnLst/>
              <a:rect l="l" t="t" r="r" b="b"/>
              <a:pathLst>
                <a:path w="591071" h="157348">
                  <a:moveTo>
                    <a:pt x="0" y="0"/>
                  </a:moveTo>
                  <a:lnTo>
                    <a:pt x="591071" y="0"/>
                  </a:lnTo>
                  <a:lnTo>
                    <a:pt x="591071" y="157348"/>
                  </a:lnTo>
                  <a:lnTo>
                    <a:pt x="0" y="157348"/>
                  </a:lnTo>
                  <a:close/>
                </a:path>
              </a:pathLst>
            </a:custGeom>
            <a:solidFill>
              <a:srgbClr val="D9D9D9"/>
            </a:solidFill>
          </p:spPr>
        </p:sp>
      </p:grpSp>
      <p:sp>
        <p:nvSpPr>
          <p:cNvPr id="54" name="TextBox 53">
            <a:extLst>
              <a:ext uri="{FF2B5EF4-FFF2-40B4-BE49-F238E27FC236}">
                <a16:creationId xmlns:a16="http://schemas.microsoft.com/office/drawing/2014/main" id="{803E7A04-0B8E-4A51-9262-30A53E6C4808}"/>
              </a:ext>
            </a:extLst>
          </p:cNvPr>
          <p:cNvSpPr txBox="1"/>
          <p:nvPr/>
        </p:nvSpPr>
        <p:spPr>
          <a:xfrm>
            <a:off x="9999307" y="3359496"/>
            <a:ext cx="1198796" cy="230832"/>
          </a:xfrm>
          <a:prstGeom prst="rect">
            <a:avLst/>
          </a:prstGeom>
          <a:noFill/>
        </p:spPr>
        <p:txBody>
          <a:bodyPr wrap="square" rtlCol="0">
            <a:spAutoFit/>
          </a:bodyPr>
          <a:lstStyle/>
          <a:p>
            <a:r>
              <a:rPr lang="lv-LV" sz="900" dirty="0">
                <a:solidFill>
                  <a:schemeClr val="tx1">
                    <a:lumMod val="65000"/>
                    <a:lumOff val="35000"/>
                  </a:schemeClr>
                </a:solidFill>
                <a:latin typeface="Bebas Neue Bold" panose="020B0604020202020204" charset="-70"/>
              </a:rPr>
              <a:t>-0.02 MILJ. EURO</a:t>
            </a:r>
          </a:p>
        </p:txBody>
      </p:sp>
      <p:cxnSp>
        <p:nvCxnSpPr>
          <p:cNvPr id="55" name="Straight Connector 54">
            <a:extLst>
              <a:ext uri="{FF2B5EF4-FFF2-40B4-BE49-F238E27FC236}">
                <a16:creationId xmlns:a16="http://schemas.microsoft.com/office/drawing/2014/main" id="{BFF0FA0C-4C59-4861-A75F-D01309C2EEEE}"/>
              </a:ext>
            </a:extLst>
          </p:cNvPr>
          <p:cNvCxnSpPr>
            <a:cxnSpLocks/>
          </p:cNvCxnSpPr>
          <p:nvPr/>
        </p:nvCxnSpPr>
        <p:spPr>
          <a:xfrm>
            <a:off x="9171334" y="3307992"/>
            <a:ext cx="602415" cy="20694"/>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AFDCA146-45A8-44CB-B654-3FF0C589D464}"/>
              </a:ext>
            </a:extLst>
          </p:cNvPr>
          <p:cNvSpPr/>
          <p:nvPr/>
        </p:nvSpPr>
        <p:spPr>
          <a:xfrm>
            <a:off x="10231479" y="5106036"/>
            <a:ext cx="1351011" cy="645946"/>
          </a:xfrm>
          <a:prstGeom prst="rect">
            <a:avLst/>
          </a:prstGeom>
        </p:spPr>
        <p:txBody>
          <a:bodyPr wrap="none">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ES Atveseļošanas</a:t>
            </a:r>
          </a:p>
          <a:p>
            <a:r>
              <a:rPr lang="lv-LV" sz="1199" spc="95" dirty="0">
                <a:solidFill>
                  <a:srgbClr val="545454"/>
                </a:solidFill>
                <a:latin typeface="Arial Nova Cond Light" panose="020B0306020202020204" pitchFamily="34" charset="0"/>
                <a:cs typeface="Times New Roman" panose="02020603050405020304" pitchFamily="18" charset="0"/>
              </a:rPr>
              <a:t>fonda projektu</a:t>
            </a:r>
          </a:p>
          <a:p>
            <a:r>
              <a:rPr lang="lv-LV" sz="1199" spc="95" dirty="0">
                <a:solidFill>
                  <a:srgbClr val="545454"/>
                </a:solidFill>
                <a:latin typeface="Arial Nova Cond Light" panose="020B0306020202020204" pitchFamily="34" charset="0"/>
                <a:cs typeface="Times New Roman" panose="02020603050405020304" pitchFamily="18" charset="0"/>
              </a:rPr>
              <a:t>Īstenošana (ANM)</a:t>
            </a:r>
          </a:p>
        </p:txBody>
      </p:sp>
      <p:grpSp>
        <p:nvGrpSpPr>
          <p:cNvPr id="59" name="Group 87">
            <a:extLst>
              <a:ext uri="{FF2B5EF4-FFF2-40B4-BE49-F238E27FC236}">
                <a16:creationId xmlns:a16="http://schemas.microsoft.com/office/drawing/2014/main" id="{0B1421ED-0A00-4988-BF58-836DD1F30676}"/>
              </a:ext>
            </a:extLst>
          </p:cNvPr>
          <p:cNvGrpSpPr/>
          <p:nvPr/>
        </p:nvGrpSpPr>
        <p:grpSpPr>
          <a:xfrm>
            <a:off x="10334127" y="5704688"/>
            <a:ext cx="1194725" cy="312300"/>
            <a:chOff x="0" y="0"/>
            <a:chExt cx="592500" cy="154879"/>
          </a:xfrm>
          <a:solidFill>
            <a:schemeClr val="accent1">
              <a:lumMod val="75000"/>
            </a:schemeClr>
          </a:solidFill>
        </p:grpSpPr>
        <p:sp>
          <p:nvSpPr>
            <p:cNvPr id="60" name="Freeform 88">
              <a:extLst>
                <a:ext uri="{FF2B5EF4-FFF2-40B4-BE49-F238E27FC236}">
                  <a16:creationId xmlns:a16="http://schemas.microsoft.com/office/drawing/2014/main" id="{E2950C61-0B65-4E11-A8AE-88C4FA9BA721}"/>
                </a:ext>
              </a:extLst>
            </p:cNvPr>
            <p:cNvSpPr/>
            <p:nvPr/>
          </p:nvSpPr>
          <p:spPr>
            <a:xfrm>
              <a:off x="0" y="0"/>
              <a:ext cx="592500" cy="154879"/>
            </a:xfrm>
            <a:custGeom>
              <a:avLst/>
              <a:gdLst/>
              <a:ahLst/>
              <a:cxnLst/>
              <a:rect l="l" t="t" r="r" b="b"/>
              <a:pathLst>
                <a:path w="592500" h="154879">
                  <a:moveTo>
                    <a:pt x="0" y="0"/>
                  </a:moveTo>
                  <a:lnTo>
                    <a:pt x="592500" y="0"/>
                  </a:lnTo>
                  <a:lnTo>
                    <a:pt x="592500" y="154879"/>
                  </a:lnTo>
                  <a:lnTo>
                    <a:pt x="0" y="154879"/>
                  </a:lnTo>
                  <a:close/>
                </a:path>
              </a:pathLst>
            </a:custGeom>
            <a:grp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sp>
      </p:grpSp>
      <p:sp>
        <p:nvSpPr>
          <p:cNvPr id="61" name="TextBox 60">
            <a:extLst>
              <a:ext uri="{FF2B5EF4-FFF2-40B4-BE49-F238E27FC236}">
                <a16:creationId xmlns:a16="http://schemas.microsoft.com/office/drawing/2014/main" id="{38278EC1-656C-40D2-A98C-9FC2B66FBC05}"/>
              </a:ext>
            </a:extLst>
          </p:cNvPr>
          <p:cNvSpPr txBox="1"/>
          <p:nvPr/>
        </p:nvSpPr>
        <p:spPr>
          <a:xfrm>
            <a:off x="10334127" y="5723468"/>
            <a:ext cx="1421220" cy="261610"/>
          </a:xfrm>
          <a:prstGeom prst="rect">
            <a:avLst/>
          </a:prstGeom>
          <a:noFill/>
        </p:spPr>
        <p:txBody>
          <a:bodyPr wrap="square" rtlCol="0">
            <a:spAutoFit/>
          </a:bodyPr>
          <a:lstStyle/>
          <a:p>
            <a:r>
              <a:rPr lang="lv-LV" sz="1100" spc="95" dirty="0">
                <a:latin typeface="Arial Nova Cond Light" panose="020B0306020202020204" pitchFamily="34" charset="0"/>
                <a:cs typeface="Times New Roman" panose="02020603050405020304" pitchFamily="18" charset="0"/>
              </a:rPr>
              <a:t>14.84 MILJ. EURO</a:t>
            </a:r>
          </a:p>
        </p:txBody>
      </p:sp>
      <p:grpSp>
        <p:nvGrpSpPr>
          <p:cNvPr id="62" name="Group 85">
            <a:extLst>
              <a:ext uri="{FF2B5EF4-FFF2-40B4-BE49-F238E27FC236}">
                <a16:creationId xmlns:a16="http://schemas.microsoft.com/office/drawing/2014/main" id="{E02BCF8C-8F7B-42AD-ACE4-B99C8A3EDB68}"/>
              </a:ext>
            </a:extLst>
          </p:cNvPr>
          <p:cNvGrpSpPr/>
          <p:nvPr/>
        </p:nvGrpSpPr>
        <p:grpSpPr>
          <a:xfrm>
            <a:off x="10329783" y="6038528"/>
            <a:ext cx="1194725" cy="261610"/>
            <a:chOff x="11167" y="272028"/>
            <a:chExt cx="591071" cy="157348"/>
          </a:xfrm>
        </p:grpSpPr>
        <p:sp>
          <p:nvSpPr>
            <p:cNvPr id="63" name="Freeform 86">
              <a:extLst>
                <a:ext uri="{FF2B5EF4-FFF2-40B4-BE49-F238E27FC236}">
                  <a16:creationId xmlns:a16="http://schemas.microsoft.com/office/drawing/2014/main" id="{B8702D1D-9DD1-4F33-9B75-869F5E1C0AE7}"/>
                </a:ext>
              </a:extLst>
            </p:cNvPr>
            <p:cNvSpPr/>
            <p:nvPr/>
          </p:nvSpPr>
          <p:spPr>
            <a:xfrm>
              <a:off x="11167" y="272028"/>
              <a:ext cx="591071" cy="157348"/>
            </a:xfrm>
            <a:custGeom>
              <a:avLst/>
              <a:gdLst/>
              <a:ahLst/>
              <a:cxnLst/>
              <a:rect l="l" t="t" r="r" b="b"/>
              <a:pathLst>
                <a:path w="591071" h="157348">
                  <a:moveTo>
                    <a:pt x="0" y="0"/>
                  </a:moveTo>
                  <a:lnTo>
                    <a:pt x="591071" y="0"/>
                  </a:lnTo>
                  <a:lnTo>
                    <a:pt x="591071" y="157348"/>
                  </a:lnTo>
                  <a:lnTo>
                    <a:pt x="0" y="157348"/>
                  </a:lnTo>
                  <a:close/>
                </a:path>
              </a:pathLst>
            </a:custGeom>
            <a:solidFill>
              <a:srgbClr val="D9D9D9"/>
            </a:solidFill>
          </p:spPr>
        </p:sp>
      </p:grpSp>
      <p:sp>
        <p:nvSpPr>
          <p:cNvPr id="64" name="TextBox 63">
            <a:extLst>
              <a:ext uri="{FF2B5EF4-FFF2-40B4-BE49-F238E27FC236}">
                <a16:creationId xmlns:a16="http://schemas.microsoft.com/office/drawing/2014/main" id="{F51ECCE6-C251-47E6-8AB8-F6452F505417}"/>
              </a:ext>
            </a:extLst>
          </p:cNvPr>
          <p:cNvSpPr txBox="1"/>
          <p:nvPr/>
        </p:nvSpPr>
        <p:spPr>
          <a:xfrm>
            <a:off x="10388367" y="6055856"/>
            <a:ext cx="1194123" cy="230832"/>
          </a:xfrm>
          <a:prstGeom prst="rect">
            <a:avLst/>
          </a:prstGeom>
          <a:noFill/>
        </p:spPr>
        <p:txBody>
          <a:bodyPr wrap="square" rtlCol="0">
            <a:spAutoFit/>
          </a:bodyPr>
          <a:lstStyle/>
          <a:p>
            <a:r>
              <a:rPr lang="lv-LV" sz="900" dirty="0">
                <a:solidFill>
                  <a:schemeClr val="tx1">
                    <a:lumMod val="65000"/>
                    <a:lumOff val="35000"/>
                  </a:schemeClr>
                </a:solidFill>
                <a:latin typeface="Bebas Neue Bold" panose="020B0604020202020204" charset="-70"/>
              </a:rPr>
              <a:t>+ 1.78 MILJ. EURO</a:t>
            </a:r>
          </a:p>
        </p:txBody>
      </p:sp>
      <p:sp>
        <p:nvSpPr>
          <p:cNvPr id="65" name="Rectangle 64">
            <a:extLst>
              <a:ext uri="{FF2B5EF4-FFF2-40B4-BE49-F238E27FC236}">
                <a16:creationId xmlns:a16="http://schemas.microsoft.com/office/drawing/2014/main" id="{D9E6A23A-ABE2-4806-B482-5FE9864E42DB}"/>
              </a:ext>
            </a:extLst>
          </p:cNvPr>
          <p:cNvSpPr/>
          <p:nvPr/>
        </p:nvSpPr>
        <p:spPr>
          <a:xfrm>
            <a:off x="10301640" y="3644896"/>
            <a:ext cx="1936107" cy="645946"/>
          </a:xfrm>
          <a:prstGeom prst="rect">
            <a:avLst/>
          </a:prstGeom>
        </p:spPr>
        <p:txBody>
          <a:bodyPr wrap="none">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Eiropas Sociālā fonda Plus</a:t>
            </a:r>
          </a:p>
          <a:p>
            <a:r>
              <a:rPr lang="lv-LV" sz="1199" spc="95" dirty="0">
                <a:solidFill>
                  <a:srgbClr val="545454"/>
                </a:solidFill>
                <a:latin typeface="Arial Nova Cond Light" panose="020B0306020202020204" pitchFamily="34" charset="0"/>
                <a:cs typeface="Times New Roman" panose="02020603050405020304" pitchFamily="18" charset="0"/>
              </a:rPr>
              <a:t>(ESF+) projektu</a:t>
            </a:r>
          </a:p>
          <a:p>
            <a:r>
              <a:rPr lang="lv-LV" sz="1199" spc="95" dirty="0">
                <a:solidFill>
                  <a:srgbClr val="545454"/>
                </a:solidFill>
                <a:latin typeface="Arial Nova Cond Light" panose="020B0306020202020204" pitchFamily="34" charset="0"/>
                <a:cs typeface="Times New Roman" panose="02020603050405020304" pitchFamily="18" charset="0"/>
              </a:rPr>
              <a:t>un pasākumu īstenošana</a:t>
            </a:r>
          </a:p>
        </p:txBody>
      </p:sp>
      <p:grpSp>
        <p:nvGrpSpPr>
          <p:cNvPr id="66" name="Group 117">
            <a:extLst>
              <a:ext uri="{FF2B5EF4-FFF2-40B4-BE49-F238E27FC236}">
                <a16:creationId xmlns:a16="http://schemas.microsoft.com/office/drawing/2014/main" id="{86150C89-C476-45C6-AFD9-7E7790F22261}"/>
              </a:ext>
            </a:extLst>
          </p:cNvPr>
          <p:cNvGrpSpPr/>
          <p:nvPr/>
        </p:nvGrpSpPr>
        <p:grpSpPr>
          <a:xfrm>
            <a:off x="10528224" y="4290347"/>
            <a:ext cx="1273262" cy="288808"/>
            <a:chOff x="0" y="0"/>
            <a:chExt cx="592500" cy="165387"/>
          </a:xfrm>
          <a:solidFill>
            <a:schemeClr val="tx2">
              <a:lumMod val="60000"/>
              <a:lumOff val="40000"/>
            </a:schemeClr>
          </a:solidFill>
        </p:grpSpPr>
        <p:sp>
          <p:nvSpPr>
            <p:cNvPr id="67" name="Freeform 118">
              <a:extLst>
                <a:ext uri="{FF2B5EF4-FFF2-40B4-BE49-F238E27FC236}">
                  <a16:creationId xmlns:a16="http://schemas.microsoft.com/office/drawing/2014/main" id="{AAE51E1F-5CC7-4857-87CF-5A00E7125C4E}"/>
                </a:ext>
              </a:extLst>
            </p:cNvPr>
            <p:cNvSpPr/>
            <p:nvPr/>
          </p:nvSpPr>
          <p:spPr>
            <a:xfrm>
              <a:off x="0" y="0"/>
              <a:ext cx="592500" cy="165387"/>
            </a:xfrm>
            <a:custGeom>
              <a:avLst/>
              <a:gdLst/>
              <a:ahLst/>
              <a:cxnLst/>
              <a:rect l="l" t="t" r="r" b="b"/>
              <a:pathLst>
                <a:path w="592500" h="165387">
                  <a:moveTo>
                    <a:pt x="0" y="0"/>
                  </a:moveTo>
                  <a:lnTo>
                    <a:pt x="592500" y="0"/>
                  </a:lnTo>
                  <a:lnTo>
                    <a:pt x="592500" y="165387"/>
                  </a:lnTo>
                  <a:lnTo>
                    <a:pt x="0" y="165387"/>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a:lstStyle/>
            <a:p>
              <a:endParaRPr lang="lv-LV" dirty="0"/>
            </a:p>
          </p:txBody>
        </p:sp>
      </p:grpSp>
      <p:sp>
        <p:nvSpPr>
          <p:cNvPr id="68" name="TextBox 67">
            <a:extLst>
              <a:ext uri="{FF2B5EF4-FFF2-40B4-BE49-F238E27FC236}">
                <a16:creationId xmlns:a16="http://schemas.microsoft.com/office/drawing/2014/main" id="{7A5414B1-2DC3-415D-BABE-32E69C2B9298}"/>
              </a:ext>
            </a:extLst>
          </p:cNvPr>
          <p:cNvSpPr txBox="1"/>
          <p:nvPr/>
        </p:nvSpPr>
        <p:spPr>
          <a:xfrm>
            <a:off x="10483422" y="4313185"/>
            <a:ext cx="1421220" cy="261610"/>
          </a:xfrm>
          <a:prstGeom prst="rect">
            <a:avLst/>
          </a:prstGeom>
          <a:noFill/>
        </p:spPr>
        <p:txBody>
          <a:bodyPr wrap="square" rtlCol="0">
            <a:spAutoFit/>
          </a:bodyPr>
          <a:lstStyle/>
          <a:p>
            <a:r>
              <a:rPr lang="lv-LV" sz="1100" spc="95" dirty="0">
                <a:latin typeface="Arial Nova Cond Light" panose="020B0306020202020204" pitchFamily="34" charset="0"/>
                <a:cs typeface="Times New Roman" panose="02020603050405020304" pitchFamily="18" charset="0"/>
              </a:rPr>
              <a:t>13.48 MILJ. EURO</a:t>
            </a:r>
          </a:p>
        </p:txBody>
      </p:sp>
      <p:grpSp>
        <p:nvGrpSpPr>
          <p:cNvPr id="69" name="Group 85">
            <a:extLst>
              <a:ext uri="{FF2B5EF4-FFF2-40B4-BE49-F238E27FC236}">
                <a16:creationId xmlns:a16="http://schemas.microsoft.com/office/drawing/2014/main" id="{19553A3C-98A1-4956-ABCD-BCBB08D895C1}"/>
              </a:ext>
            </a:extLst>
          </p:cNvPr>
          <p:cNvGrpSpPr/>
          <p:nvPr/>
        </p:nvGrpSpPr>
        <p:grpSpPr>
          <a:xfrm>
            <a:off x="10528225" y="4605943"/>
            <a:ext cx="1284566" cy="283490"/>
            <a:chOff x="11167" y="272028"/>
            <a:chExt cx="591071" cy="157348"/>
          </a:xfrm>
        </p:grpSpPr>
        <p:sp>
          <p:nvSpPr>
            <p:cNvPr id="70" name="Freeform 86">
              <a:extLst>
                <a:ext uri="{FF2B5EF4-FFF2-40B4-BE49-F238E27FC236}">
                  <a16:creationId xmlns:a16="http://schemas.microsoft.com/office/drawing/2014/main" id="{31CA6B1E-0F53-4E31-9EA0-FC3145FF6AB6}"/>
                </a:ext>
              </a:extLst>
            </p:cNvPr>
            <p:cNvSpPr/>
            <p:nvPr/>
          </p:nvSpPr>
          <p:spPr>
            <a:xfrm>
              <a:off x="11167" y="272028"/>
              <a:ext cx="591071" cy="157348"/>
            </a:xfrm>
            <a:custGeom>
              <a:avLst/>
              <a:gdLst/>
              <a:ahLst/>
              <a:cxnLst/>
              <a:rect l="l" t="t" r="r" b="b"/>
              <a:pathLst>
                <a:path w="591071" h="157348">
                  <a:moveTo>
                    <a:pt x="0" y="0"/>
                  </a:moveTo>
                  <a:lnTo>
                    <a:pt x="591071" y="0"/>
                  </a:lnTo>
                  <a:lnTo>
                    <a:pt x="591071" y="157348"/>
                  </a:lnTo>
                  <a:lnTo>
                    <a:pt x="0" y="157348"/>
                  </a:lnTo>
                  <a:close/>
                </a:path>
              </a:pathLst>
            </a:custGeom>
            <a:solidFill>
              <a:srgbClr val="D9D9D9"/>
            </a:solidFill>
          </p:spPr>
        </p:sp>
      </p:grpSp>
      <p:sp>
        <p:nvSpPr>
          <p:cNvPr id="71" name="TextBox 70">
            <a:extLst>
              <a:ext uri="{FF2B5EF4-FFF2-40B4-BE49-F238E27FC236}">
                <a16:creationId xmlns:a16="http://schemas.microsoft.com/office/drawing/2014/main" id="{462F451C-4BD7-47B5-BA6D-C98DC09F1E07}"/>
              </a:ext>
            </a:extLst>
          </p:cNvPr>
          <p:cNvSpPr txBox="1"/>
          <p:nvPr/>
        </p:nvSpPr>
        <p:spPr>
          <a:xfrm>
            <a:off x="10510887" y="4632272"/>
            <a:ext cx="1308925" cy="230832"/>
          </a:xfrm>
          <a:prstGeom prst="rect">
            <a:avLst/>
          </a:prstGeom>
          <a:noFill/>
        </p:spPr>
        <p:txBody>
          <a:bodyPr wrap="square" rtlCol="0">
            <a:spAutoFit/>
          </a:bodyPr>
          <a:lstStyle/>
          <a:p>
            <a:r>
              <a:rPr lang="lv-LV" sz="900" dirty="0">
                <a:solidFill>
                  <a:schemeClr val="tx1">
                    <a:lumMod val="65000"/>
                    <a:lumOff val="35000"/>
                  </a:schemeClr>
                </a:solidFill>
                <a:latin typeface="Bebas Neue Bold" panose="020B0604020202020204" charset="-70"/>
              </a:rPr>
              <a:t>+ 13.48 MILJ. EURO</a:t>
            </a:r>
          </a:p>
        </p:txBody>
      </p:sp>
      <p:cxnSp>
        <p:nvCxnSpPr>
          <p:cNvPr id="72" name="Straight Connector 71">
            <a:extLst>
              <a:ext uri="{FF2B5EF4-FFF2-40B4-BE49-F238E27FC236}">
                <a16:creationId xmlns:a16="http://schemas.microsoft.com/office/drawing/2014/main" id="{23557688-8B20-421C-A73B-6098E2736C2B}"/>
              </a:ext>
            </a:extLst>
          </p:cNvPr>
          <p:cNvCxnSpPr/>
          <p:nvPr/>
        </p:nvCxnSpPr>
        <p:spPr>
          <a:xfrm flipH="1">
            <a:off x="10334127" y="4298889"/>
            <a:ext cx="26562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00B27BD-B7B7-455F-AE33-5D883A9B3F10}"/>
              </a:ext>
            </a:extLst>
          </p:cNvPr>
          <p:cNvCxnSpPr>
            <a:cxnSpLocks/>
          </p:cNvCxnSpPr>
          <p:nvPr/>
        </p:nvCxnSpPr>
        <p:spPr>
          <a:xfrm flipH="1">
            <a:off x="9372601" y="5704688"/>
            <a:ext cx="96152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8" name="Group 99">
            <a:extLst>
              <a:ext uri="{FF2B5EF4-FFF2-40B4-BE49-F238E27FC236}">
                <a16:creationId xmlns:a16="http://schemas.microsoft.com/office/drawing/2014/main" id="{BCE0E91E-0917-4A67-B818-243097D64E99}"/>
              </a:ext>
            </a:extLst>
          </p:cNvPr>
          <p:cNvGrpSpPr/>
          <p:nvPr/>
        </p:nvGrpSpPr>
        <p:grpSpPr>
          <a:xfrm>
            <a:off x="6411555" y="4711336"/>
            <a:ext cx="1299258" cy="308587"/>
            <a:chOff x="0" y="0"/>
            <a:chExt cx="723248" cy="153038"/>
          </a:xfrm>
        </p:grpSpPr>
        <p:sp>
          <p:nvSpPr>
            <p:cNvPr id="79" name="Freeform 100">
              <a:extLst>
                <a:ext uri="{FF2B5EF4-FFF2-40B4-BE49-F238E27FC236}">
                  <a16:creationId xmlns:a16="http://schemas.microsoft.com/office/drawing/2014/main" id="{A4AFAAA7-9E24-4D22-8212-E4A24973DBD6}"/>
                </a:ext>
              </a:extLst>
            </p:cNvPr>
            <p:cNvSpPr/>
            <p:nvPr/>
          </p:nvSpPr>
          <p:spPr>
            <a:xfrm>
              <a:off x="0" y="0"/>
              <a:ext cx="723248" cy="153038"/>
            </a:xfrm>
            <a:custGeom>
              <a:avLst/>
              <a:gdLst/>
              <a:ahLst/>
              <a:cxnLst/>
              <a:rect l="l" t="t" r="r" b="b"/>
              <a:pathLst>
                <a:path w="592500" h="153038">
                  <a:moveTo>
                    <a:pt x="0" y="0"/>
                  </a:moveTo>
                  <a:lnTo>
                    <a:pt x="592500" y="0"/>
                  </a:lnTo>
                  <a:lnTo>
                    <a:pt x="592500" y="153038"/>
                  </a:lnTo>
                  <a:lnTo>
                    <a:pt x="0" y="153038"/>
                  </a:lnTo>
                  <a:close/>
                </a:path>
              </a:pathLst>
            </a:custGeom>
          </p:spPr>
          <p:style>
            <a:lnRef idx="1">
              <a:schemeClr val="accent3"/>
            </a:lnRef>
            <a:fillRef idx="3">
              <a:schemeClr val="accent3"/>
            </a:fillRef>
            <a:effectRef idx="2">
              <a:schemeClr val="accent3"/>
            </a:effectRef>
            <a:fontRef idx="minor">
              <a:schemeClr val="lt1"/>
            </a:fontRef>
          </p:style>
          <p:txBody>
            <a:bodyPr/>
            <a:lstStyle/>
            <a:p>
              <a:r>
                <a:rPr lang="lv-LV" sz="1100" spc="95" dirty="0">
                  <a:solidFill>
                    <a:schemeClr val="tx1"/>
                  </a:solidFill>
                  <a:latin typeface="Arial Nova Cond Light" panose="020B0306020202020204" pitchFamily="34" charset="0"/>
                  <a:cs typeface="Times New Roman" panose="02020603050405020304" pitchFamily="18" charset="0"/>
                </a:rPr>
                <a:t>9.24 MILJ. EURO</a:t>
              </a:r>
            </a:p>
          </p:txBody>
        </p:sp>
      </p:grpSp>
      <p:grpSp>
        <p:nvGrpSpPr>
          <p:cNvPr id="80" name="Group 85">
            <a:extLst>
              <a:ext uri="{FF2B5EF4-FFF2-40B4-BE49-F238E27FC236}">
                <a16:creationId xmlns:a16="http://schemas.microsoft.com/office/drawing/2014/main" id="{428879AA-2FD0-495B-AEE8-70E56BA37929}"/>
              </a:ext>
            </a:extLst>
          </p:cNvPr>
          <p:cNvGrpSpPr/>
          <p:nvPr/>
        </p:nvGrpSpPr>
        <p:grpSpPr>
          <a:xfrm>
            <a:off x="6414788" y="5049183"/>
            <a:ext cx="1296025" cy="230832"/>
            <a:chOff x="11167" y="272028"/>
            <a:chExt cx="591071" cy="157348"/>
          </a:xfrm>
        </p:grpSpPr>
        <p:sp>
          <p:nvSpPr>
            <p:cNvPr id="81" name="Freeform 86">
              <a:extLst>
                <a:ext uri="{FF2B5EF4-FFF2-40B4-BE49-F238E27FC236}">
                  <a16:creationId xmlns:a16="http://schemas.microsoft.com/office/drawing/2014/main" id="{438E7076-958E-4E1E-9902-853B69A62902}"/>
                </a:ext>
              </a:extLst>
            </p:cNvPr>
            <p:cNvSpPr/>
            <p:nvPr/>
          </p:nvSpPr>
          <p:spPr>
            <a:xfrm>
              <a:off x="11167" y="272028"/>
              <a:ext cx="591071" cy="157348"/>
            </a:xfrm>
            <a:custGeom>
              <a:avLst/>
              <a:gdLst/>
              <a:ahLst/>
              <a:cxnLst/>
              <a:rect l="l" t="t" r="r" b="b"/>
              <a:pathLst>
                <a:path w="591071" h="157348">
                  <a:moveTo>
                    <a:pt x="0" y="0"/>
                  </a:moveTo>
                  <a:lnTo>
                    <a:pt x="591071" y="0"/>
                  </a:lnTo>
                  <a:lnTo>
                    <a:pt x="591071" y="157348"/>
                  </a:lnTo>
                  <a:lnTo>
                    <a:pt x="0" y="157348"/>
                  </a:lnTo>
                  <a:close/>
                </a:path>
              </a:pathLst>
            </a:custGeom>
            <a:solidFill>
              <a:srgbClr val="D9D9D9"/>
            </a:solidFill>
          </p:spPr>
        </p:sp>
      </p:grpSp>
      <p:sp>
        <p:nvSpPr>
          <p:cNvPr id="82" name="TextBox 81">
            <a:extLst>
              <a:ext uri="{FF2B5EF4-FFF2-40B4-BE49-F238E27FC236}">
                <a16:creationId xmlns:a16="http://schemas.microsoft.com/office/drawing/2014/main" id="{E82ACD57-79F5-4199-9A1F-75475727FA2C}"/>
              </a:ext>
            </a:extLst>
          </p:cNvPr>
          <p:cNvSpPr txBox="1"/>
          <p:nvPr/>
        </p:nvSpPr>
        <p:spPr>
          <a:xfrm>
            <a:off x="6354410" y="5025399"/>
            <a:ext cx="1194123" cy="230832"/>
          </a:xfrm>
          <a:prstGeom prst="rect">
            <a:avLst/>
          </a:prstGeom>
          <a:noFill/>
        </p:spPr>
        <p:txBody>
          <a:bodyPr wrap="square" rtlCol="0">
            <a:spAutoFit/>
          </a:bodyPr>
          <a:lstStyle/>
          <a:p>
            <a:r>
              <a:rPr lang="lv-LV" sz="900" dirty="0">
                <a:solidFill>
                  <a:schemeClr val="tx1">
                    <a:lumMod val="65000"/>
                    <a:lumOff val="35000"/>
                  </a:schemeClr>
                </a:solidFill>
                <a:latin typeface="Bebas Neue Bold" panose="020B0604020202020204" charset="-70"/>
              </a:rPr>
              <a:t>+ 0.00 MILJ. EURO</a:t>
            </a:r>
          </a:p>
        </p:txBody>
      </p:sp>
      <p:cxnSp>
        <p:nvCxnSpPr>
          <p:cNvPr id="83" name="Straight Connector 82">
            <a:extLst>
              <a:ext uri="{FF2B5EF4-FFF2-40B4-BE49-F238E27FC236}">
                <a16:creationId xmlns:a16="http://schemas.microsoft.com/office/drawing/2014/main" id="{6ACA5B0E-0E29-47A2-8318-4D4D135228EF}"/>
              </a:ext>
            </a:extLst>
          </p:cNvPr>
          <p:cNvCxnSpPr>
            <a:cxnSpLocks/>
          </p:cNvCxnSpPr>
          <p:nvPr/>
        </p:nvCxnSpPr>
        <p:spPr>
          <a:xfrm flipH="1">
            <a:off x="7710815" y="4711337"/>
            <a:ext cx="290185"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5C6E61BE-B931-49BB-AC91-C712BDC4B542}"/>
              </a:ext>
            </a:extLst>
          </p:cNvPr>
          <p:cNvSpPr txBox="1"/>
          <p:nvPr/>
        </p:nvSpPr>
        <p:spPr>
          <a:xfrm>
            <a:off x="6506335" y="2410868"/>
            <a:ext cx="1759599" cy="461665"/>
          </a:xfrm>
          <a:prstGeom prst="rect">
            <a:avLst/>
          </a:prstGeom>
          <a:noFill/>
        </p:spPr>
        <p:txBody>
          <a:bodyPr wrap="square" rtlCol="0">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NVA DARBĪBAS NODROŠINĀŠANA</a:t>
            </a:r>
          </a:p>
        </p:txBody>
      </p:sp>
      <p:grpSp>
        <p:nvGrpSpPr>
          <p:cNvPr id="90" name="Group 133">
            <a:extLst>
              <a:ext uri="{FF2B5EF4-FFF2-40B4-BE49-F238E27FC236}">
                <a16:creationId xmlns:a16="http://schemas.microsoft.com/office/drawing/2014/main" id="{F9507479-4848-4894-9EC4-56CEE0F21A56}"/>
              </a:ext>
            </a:extLst>
          </p:cNvPr>
          <p:cNvGrpSpPr/>
          <p:nvPr/>
        </p:nvGrpSpPr>
        <p:grpSpPr>
          <a:xfrm>
            <a:off x="6576873" y="2832728"/>
            <a:ext cx="1299258" cy="342006"/>
            <a:chOff x="0" y="0"/>
            <a:chExt cx="587989" cy="169611"/>
          </a:xfrm>
          <a:solidFill>
            <a:schemeClr val="tx2">
              <a:lumMod val="40000"/>
              <a:lumOff val="60000"/>
            </a:schemeClr>
          </a:solidFill>
        </p:grpSpPr>
        <p:sp>
          <p:nvSpPr>
            <p:cNvPr id="91" name="Freeform 134">
              <a:extLst>
                <a:ext uri="{FF2B5EF4-FFF2-40B4-BE49-F238E27FC236}">
                  <a16:creationId xmlns:a16="http://schemas.microsoft.com/office/drawing/2014/main" id="{958E54E5-0C2A-48B8-BCDF-2C2B1DD36874}"/>
                </a:ext>
              </a:extLst>
            </p:cNvPr>
            <p:cNvSpPr/>
            <p:nvPr/>
          </p:nvSpPr>
          <p:spPr>
            <a:xfrm>
              <a:off x="0" y="0"/>
              <a:ext cx="587989" cy="169611"/>
            </a:xfrm>
            <a:custGeom>
              <a:avLst/>
              <a:gdLst/>
              <a:ahLst/>
              <a:cxnLst/>
              <a:rect l="l" t="t" r="r" b="b"/>
              <a:pathLst>
                <a:path w="587989" h="169611">
                  <a:moveTo>
                    <a:pt x="0" y="0"/>
                  </a:moveTo>
                  <a:lnTo>
                    <a:pt x="587989" y="0"/>
                  </a:lnTo>
                  <a:lnTo>
                    <a:pt x="587989" y="169611"/>
                  </a:lnTo>
                  <a:lnTo>
                    <a:pt x="0" y="169611"/>
                  </a:lnTo>
                  <a:close/>
                </a:path>
              </a:pathLst>
            </a:custGeom>
            <a:grpFill/>
          </p:spPr>
          <p:style>
            <a:lnRef idx="1">
              <a:schemeClr val="accent5"/>
            </a:lnRef>
            <a:fillRef idx="3">
              <a:schemeClr val="accent5"/>
            </a:fillRef>
            <a:effectRef idx="2">
              <a:schemeClr val="accent5"/>
            </a:effectRef>
            <a:fontRef idx="minor">
              <a:schemeClr val="lt1"/>
            </a:fontRef>
          </p:style>
        </p:sp>
      </p:grpSp>
      <p:sp>
        <p:nvSpPr>
          <p:cNvPr id="92" name="TextBox 91">
            <a:extLst>
              <a:ext uri="{FF2B5EF4-FFF2-40B4-BE49-F238E27FC236}">
                <a16:creationId xmlns:a16="http://schemas.microsoft.com/office/drawing/2014/main" id="{F8733CF6-1145-48D7-B6D7-2C3BB69593CD}"/>
              </a:ext>
            </a:extLst>
          </p:cNvPr>
          <p:cNvSpPr txBox="1"/>
          <p:nvPr/>
        </p:nvSpPr>
        <p:spPr>
          <a:xfrm>
            <a:off x="6576873" y="2853618"/>
            <a:ext cx="1407346" cy="261610"/>
          </a:xfrm>
          <a:prstGeom prst="rect">
            <a:avLst/>
          </a:prstGeom>
          <a:noFill/>
        </p:spPr>
        <p:txBody>
          <a:bodyPr wrap="square" rtlCol="0">
            <a:spAutoFit/>
          </a:bodyPr>
          <a:lstStyle/>
          <a:p>
            <a:r>
              <a:rPr lang="lv-LV" sz="1100" spc="96" dirty="0">
                <a:solidFill>
                  <a:srgbClr val="000000"/>
                </a:solidFill>
                <a:latin typeface="Arial Nova Cond Light" panose="020B0306020202020204" pitchFamily="34" charset="0"/>
                <a:cs typeface="Times New Roman" panose="02020603050405020304" pitchFamily="18" charset="0"/>
              </a:rPr>
              <a:t>8.66 MILJ.EURO</a:t>
            </a:r>
          </a:p>
        </p:txBody>
      </p:sp>
      <p:grpSp>
        <p:nvGrpSpPr>
          <p:cNvPr id="93" name="Group 85">
            <a:extLst>
              <a:ext uri="{FF2B5EF4-FFF2-40B4-BE49-F238E27FC236}">
                <a16:creationId xmlns:a16="http://schemas.microsoft.com/office/drawing/2014/main" id="{5AE62BEB-27BC-4390-AB06-B9B387217C64}"/>
              </a:ext>
            </a:extLst>
          </p:cNvPr>
          <p:cNvGrpSpPr/>
          <p:nvPr/>
        </p:nvGrpSpPr>
        <p:grpSpPr>
          <a:xfrm>
            <a:off x="6576946" y="3194290"/>
            <a:ext cx="1296025" cy="297593"/>
            <a:chOff x="11167" y="272028"/>
            <a:chExt cx="591071" cy="157348"/>
          </a:xfrm>
        </p:grpSpPr>
        <p:sp>
          <p:nvSpPr>
            <p:cNvPr id="94" name="Freeform 86">
              <a:extLst>
                <a:ext uri="{FF2B5EF4-FFF2-40B4-BE49-F238E27FC236}">
                  <a16:creationId xmlns:a16="http://schemas.microsoft.com/office/drawing/2014/main" id="{E2DF31B1-2291-4E57-933E-172A26E23A85}"/>
                </a:ext>
              </a:extLst>
            </p:cNvPr>
            <p:cNvSpPr/>
            <p:nvPr/>
          </p:nvSpPr>
          <p:spPr>
            <a:xfrm>
              <a:off x="11167" y="272028"/>
              <a:ext cx="591071" cy="157348"/>
            </a:xfrm>
            <a:custGeom>
              <a:avLst/>
              <a:gdLst/>
              <a:ahLst/>
              <a:cxnLst/>
              <a:rect l="l" t="t" r="r" b="b"/>
              <a:pathLst>
                <a:path w="591071" h="157348">
                  <a:moveTo>
                    <a:pt x="0" y="0"/>
                  </a:moveTo>
                  <a:lnTo>
                    <a:pt x="591071" y="0"/>
                  </a:lnTo>
                  <a:lnTo>
                    <a:pt x="591071" y="157348"/>
                  </a:lnTo>
                  <a:lnTo>
                    <a:pt x="0" y="157348"/>
                  </a:lnTo>
                  <a:close/>
                </a:path>
              </a:pathLst>
            </a:custGeom>
            <a:solidFill>
              <a:srgbClr val="D9D9D9"/>
            </a:solidFill>
          </p:spPr>
        </p:sp>
      </p:grpSp>
      <p:sp>
        <p:nvSpPr>
          <p:cNvPr id="95" name="TextBox 94">
            <a:extLst>
              <a:ext uri="{FF2B5EF4-FFF2-40B4-BE49-F238E27FC236}">
                <a16:creationId xmlns:a16="http://schemas.microsoft.com/office/drawing/2014/main" id="{21F5C8E3-6313-41FC-B195-A912B989485A}"/>
              </a:ext>
            </a:extLst>
          </p:cNvPr>
          <p:cNvSpPr txBox="1"/>
          <p:nvPr/>
        </p:nvSpPr>
        <p:spPr>
          <a:xfrm>
            <a:off x="6577616" y="3210737"/>
            <a:ext cx="1198796" cy="230832"/>
          </a:xfrm>
          <a:prstGeom prst="rect">
            <a:avLst/>
          </a:prstGeom>
          <a:noFill/>
        </p:spPr>
        <p:txBody>
          <a:bodyPr wrap="square" rtlCol="0">
            <a:spAutoFit/>
          </a:bodyPr>
          <a:lstStyle/>
          <a:p>
            <a:r>
              <a:rPr lang="lv-LV" sz="900" dirty="0">
                <a:solidFill>
                  <a:schemeClr val="tx1">
                    <a:lumMod val="65000"/>
                    <a:lumOff val="35000"/>
                  </a:schemeClr>
                </a:solidFill>
                <a:latin typeface="Bebas Neue Bold" panose="020B0604020202020204" charset="-70"/>
              </a:rPr>
              <a:t>+0.03 MILJ. EURO</a:t>
            </a:r>
          </a:p>
        </p:txBody>
      </p:sp>
      <p:sp>
        <p:nvSpPr>
          <p:cNvPr id="74" name="TextBox 73">
            <a:extLst>
              <a:ext uri="{FF2B5EF4-FFF2-40B4-BE49-F238E27FC236}">
                <a16:creationId xmlns:a16="http://schemas.microsoft.com/office/drawing/2014/main" id="{A14AF36F-8DF4-43E2-A4CA-EE3B54CE8DE9}"/>
              </a:ext>
            </a:extLst>
          </p:cNvPr>
          <p:cNvSpPr txBox="1"/>
          <p:nvPr/>
        </p:nvSpPr>
        <p:spPr>
          <a:xfrm>
            <a:off x="6365015" y="4057877"/>
            <a:ext cx="1233217" cy="645946"/>
          </a:xfrm>
          <a:prstGeom prst="rect">
            <a:avLst/>
          </a:prstGeom>
          <a:noFill/>
        </p:spPr>
        <p:txBody>
          <a:bodyPr wrap="square" rtlCol="0">
            <a:spAutoFit/>
          </a:bodyPr>
          <a:lstStyle/>
          <a:p>
            <a:r>
              <a:rPr lang="lv-LV" sz="1199" spc="95" dirty="0">
                <a:solidFill>
                  <a:srgbClr val="545454"/>
                </a:solidFill>
                <a:latin typeface="Arial Nova Cond Light" panose="020B0306020202020204" pitchFamily="34" charset="0"/>
                <a:cs typeface="Times New Roman" panose="02020603050405020304" pitchFamily="18" charset="0"/>
              </a:rPr>
              <a:t>Nodarbinātības speciālais budžets</a:t>
            </a:r>
          </a:p>
        </p:txBody>
      </p:sp>
    </p:spTree>
    <p:extLst>
      <p:ext uri="{BB962C8B-B14F-4D97-AF65-F5344CB8AC3E}">
        <p14:creationId xmlns:p14="http://schemas.microsoft.com/office/powerpoint/2010/main" val="3403281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16">
            <a:extLst>
              <a:ext uri="{FF2B5EF4-FFF2-40B4-BE49-F238E27FC236}">
                <a16:creationId xmlns:a16="http://schemas.microsoft.com/office/drawing/2014/main" id="{75BBD112-241E-4C99-A2C3-37A6EC7480B8}"/>
              </a:ext>
            </a:extLst>
          </p:cNvPr>
          <p:cNvGrpSpPr/>
          <p:nvPr/>
        </p:nvGrpSpPr>
        <p:grpSpPr>
          <a:xfrm>
            <a:off x="1778240" y="4990134"/>
            <a:ext cx="9344348" cy="673229"/>
            <a:chOff x="0" y="0"/>
            <a:chExt cx="40250413" cy="2055846"/>
          </a:xfrm>
          <a:solidFill>
            <a:schemeClr val="accent1">
              <a:lumMod val="75000"/>
            </a:schemeClr>
          </a:solidFill>
        </p:grpSpPr>
        <p:sp>
          <p:nvSpPr>
            <p:cNvPr id="39" name="Freeform 17">
              <a:extLst>
                <a:ext uri="{FF2B5EF4-FFF2-40B4-BE49-F238E27FC236}">
                  <a16:creationId xmlns:a16="http://schemas.microsoft.com/office/drawing/2014/main" id="{7E067B5A-63F3-4DD9-903A-BBA1F1DFA1C3}"/>
                </a:ext>
              </a:extLst>
            </p:cNvPr>
            <p:cNvSpPr/>
            <p:nvPr/>
          </p:nvSpPr>
          <p:spPr>
            <a:xfrm>
              <a:off x="0" y="0"/>
              <a:ext cx="40250414" cy="2055847"/>
            </a:xfrm>
            <a:custGeom>
              <a:avLst/>
              <a:gdLst/>
              <a:ahLst/>
              <a:cxnLst/>
              <a:rect l="l" t="t" r="r" b="b"/>
              <a:pathLst>
                <a:path w="40250414" h="2055847">
                  <a:moveTo>
                    <a:pt x="40125954" y="59690"/>
                  </a:moveTo>
                  <a:cubicBezTo>
                    <a:pt x="40161514" y="59690"/>
                    <a:pt x="40190722" y="88900"/>
                    <a:pt x="40190722" y="124460"/>
                  </a:cubicBezTo>
                  <a:lnTo>
                    <a:pt x="40190722" y="1931387"/>
                  </a:lnTo>
                  <a:cubicBezTo>
                    <a:pt x="40190722" y="1966946"/>
                    <a:pt x="40161514" y="1996156"/>
                    <a:pt x="40125954" y="1996156"/>
                  </a:cubicBezTo>
                  <a:lnTo>
                    <a:pt x="124460" y="1996156"/>
                  </a:lnTo>
                  <a:cubicBezTo>
                    <a:pt x="88900" y="1996156"/>
                    <a:pt x="59690" y="1966946"/>
                    <a:pt x="59690" y="1931387"/>
                  </a:cubicBezTo>
                  <a:lnTo>
                    <a:pt x="59690" y="124460"/>
                  </a:lnTo>
                  <a:cubicBezTo>
                    <a:pt x="59690" y="88900"/>
                    <a:pt x="88900" y="59690"/>
                    <a:pt x="124460" y="59690"/>
                  </a:cubicBezTo>
                  <a:lnTo>
                    <a:pt x="40125954" y="59690"/>
                  </a:lnTo>
                  <a:moveTo>
                    <a:pt x="40125954" y="0"/>
                  </a:moveTo>
                  <a:lnTo>
                    <a:pt x="124460" y="0"/>
                  </a:lnTo>
                  <a:cubicBezTo>
                    <a:pt x="55880" y="0"/>
                    <a:pt x="0" y="55880"/>
                    <a:pt x="0" y="124460"/>
                  </a:cubicBezTo>
                  <a:lnTo>
                    <a:pt x="0" y="1931387"/>
                  </a:lnTo>
                  <a:cubicBezTo>
                    <a:pt x="0" y="1999966"/>
                    <a:pt x="55880" y="2055847"/>
                    <a:pt x="124460" y="2055847"/>
                  </a:cubicBezTo>
                  <a:lnTo>
                    <a:pt x="40125954" y="2055847"/>
                  </a:lnTo>
                  <a:cubicBezTo>
                    <a:pt x="40194533" y="2055847"/>
                    <a:pt x="40250414" y="1999966"/>
                    <a:pt x="40250414" y="1931387"/>
                  </a:cubicBezTo>
                  <a:lnTo>
                    <a:pt x="40250414" y="124460"/>
                  </a:lnTo>
                  <a:cubicBezTo>
                    <a:pt x="40250414" y="55880"/>
                    <a:pt x="40194533" y="0"/>
                    <a:pt x="40125954" y="0"/>
                  </a:cubicBezTo>
                  <a:close/>
                </a:path>
              </a:pathLst>
            </a:custGeom>
            <a:grpFill/>
          </p:spPr>
        </p:sp>
      </p:grpSp>
      <p:grpSp>
        <p:nvGrpSpPr>
          <p:cNvPr id="33" name="Group 16">
            <a:extLst>
              <a:ext uri="{FF2B5EF4-FFF2-40B4-BE49-F238E27FC236}">
                <a16:creationId xmlns:a16="http://schemas.microsoft.com/office/drawing/2014/main" id="{53728995-C0AF-414D-97C1-7BED70F0F686}"/>
              </a:ext>
            </a:extLst>
          </p:cNvPr>
          <p:cNvGrpSpPr/>
          <p:nvPr/>
        </p:nvGrpSpPr>
        <p:grpSpPr>
          <a:xfrm>
            <a:off x="1761743" y="2891945"/>
            <a:ext cx="9330800" cy="515284"/>
            <a:chOff x="0" y="0"/>
            <a:chExt cx="40250413" cy="2055846"/>
          </a:xfrm>
          <a:solidFill>
            <a:schemeClr val="tx2">
              <a:lumMod val="60000"/>
              <a:lumOff val="40000"/>
            </a:schemeClr>
          </a:solidFill>
        </p:grpSpPr>
        <p:sp>
          <p:nvSpPr>
            <p:cNvPr id="34" name="Freeform 17">
              <a:extLst>
                <a:ext uri="{FF2B5EF4-FFF2-40B4-BE49-F238E27FC236}">
                  <a16:creationId xmlns:a16="http://schemas.microsoft.com/office/drawing/2014/main" id="{BA93DAAD-C3FC-49DA-9331-92DF4A13484F}"/>
                </a:ext>
              </a:extLst>
            </p:cNvPr>
            <p:cNvSpPr/>
            <p:nvPr/>
          </p:nvSpPr>
          <p:spPr>
            <a:xfrm>
              <a:off x="0" y="0"/>
              <a:ext cx="40250414" cy="2055847"/>
            </a:xfrm>
            <a:custGeom>
              <a:avLst/>
              <a:gdLst/>
              <a:ahLst/>
              <a:cxnLst/>
              <a:rect l="l" t="t" r="r" b="b"/>
              <a:pathLst>
                <a:path w="40250414" h="2055847">
                  <a:moveTo>
                    <a:pt x="40125954" y="59690"/>
                  </a:moveTo>
                  <a:cubicBezTo>
                    <a:pt x="40161514" y="59690"/>
                    <a:pt x="40190722" y="88900"/>
                    <a:pt x="40190722" y="124460"/>
                  </a:cubicBezTo>
                  <a:lnTo>
                    <a:pt x="40190722" y="1931387"/>
                  </a:lnTo>
                  <a:cubicBezTo>
                    <a:pt x="40190722" y="1966946"/>
                    <a:pt x="40161514" y="1996156"/>
                    <a:pt x="40125954" y="1996156"/>
                  </a:cubicBezTo>
                  <a:lnTo>
                    <a:pt x="124460" y="1996156"/>
                  </a:lnTo>
                  <a:cubicBezTo>
                    <a:pt x="88900" y="1996156"/>
                    <a:pt x="59690" y="1966946"/>
                    <a:pt x="59690" y="1931387"/>
                  </a:cubicBezTo>
                  <a:lnTo>
                    <a:pt x="59690" y="124460"/>
                  </a:lnTo>
                  <a:cubicBezTo>
                    <a:pt x="59690" y="88900"/>
                    <a:pt x="88900" y="59690"/>
                    <a:pt x="124460" y="59690"/>
                  </a:cubicBezTo>
                  <a:lnTo>
                    <a:pt x="40125954" y="59690"/>
                  </a:lnTo>
                  <a:moveTo>
                    <a:pt x="40125954" y="0"/>
                  </a:moveTo>
                  <a:lnTo>
                    <a:pt x="124460" y="0"/>
                  </a:lnTo>
                  <a:cubicBezTo>
                    <a:pt x="55880" y="0"/>
                    <a:pt x="0" y="55880"/>
                    <a:pt x="0" y="124460"/>
                  </a:cubicBezTo>
                  <a:lnTo>
                    <a:pt x="0" y="1931387"/>
                  </a:lnTo>
                  <a:cubicBezTo>
                    <a:pt x="0" y="1999966"/>
                    <a:pt x="55880" y="2055847"/>
                    <a:pt x="124460" y="2055847"/>
                  </a:cubicBezTo>
                  <a:lnTo>
                    <a:pt x="40125954" y="2055847"/>
                  </a:lnTo>
                  <a:cubicBezTo>
                    <a:pt x="40194533" y="2055847"/>
                    <a:pt x="40250414" y="1999966"/>
                    <a:pt x="40250414" y="1931387"/>
                  </a:cubicBezTo>
                  <a:lnTo>
                    <a:pt x="40250414" y="124460"/>
                  </a:lnTo>
                  <a:cubicBezTo>
                    <a:pt x="40250414" y="55880"/>
                    <a:pt x="40194533" y="0"/>
                    <a:pt x="40125954" y="0"/>
                  </a:cubicBezTo>
                  <a:close/>
                </a:path>
              </a:pathLst>
            </a:custGeom>
            <a:grpFill/>
            <a:ln>
              <a:solidFill>
                <a:schemeClr val="accent3">
                  <a:lumMod val="75000"/>
                </a:schemeClr>
              </a:solidFill>
            </a:ln>
          </p:spPr>
        </p:sp>
      </p:grpSp>
      <p:grpSp>
        <p:nvGrpSpPr>
          <p:cNvPr id="24" name="Group 16">
            <a:extLst>
              <a:ext uri="{FF2B5EF4-FFF2-40B4-BE49-F238E27FC236}">
                <a16:creationId xmlns:a16="http://schemas.microsoft.com/office/drawing/2014/main" id="{7ED49828-5526-469F-9129-E122EAB4203C}"/>
              </a:ext>
            </a:extLst>
          </p:cNvPr>
          <p:cNvGrpSpPr/>
          <p:nvPr/>
        </p:nvGrpSpPr>
        <p:grpSpPr>
          <a:xfrm>
            <a:off x="1781507" y="3902077"/>
            <a:ext cx="9341081" cy="660437"/>
            <a:chOff x="0" y="0"/>
            <a:chExt cx="40250413" cy="2055846"/>
          </a:xfrm>
          <a:solidFill>
            <a:schemeClr val="tx2">
              <a:lumMod val="60000"/>
              <a:lumOff val="40000"/>
            </a:schemeClr>
          </a:solidFill>
        </p:grpSpPr>
        <p:sp>
          <p:nvSpPr>
            <p:cNvPr id="25" name="Freeform 17">
              <a:extLst>
                <a:ext uri="{FF2B5EF4-FFF2-40B4-BE49-F238E27FC236}">
                  <a16:creationId xmlns:a16="http://schemas.microsoft.com/office/drawing/2014/main" id="{11748198-6209-4E00-87F3-E6D48F338E3B}"/>
                </a:ext>
              </a:extLst>
            </p:cNvPr>
            <p:cNvSpPr/>
            <p:nvPr/>
          </p:nvSpPr>
          <p:spPr>
            <a:xfrm>
              <a:off x="0" y="0"/>
              <a:ext cx="40250414" cy="2055847"/>
            </a:xfrm>
            <a:custGeom>
              <a:avLst/>
              <a:gdLst/>
              <a:ahLst/>
              <a:cxnLst/>
              <a:rect l="l" t="t" r="r" b="b"/>
              <a:pathLst>
                <a:path w="40250414" h="2055847">
                  <a:moveTo>
                    <a:pt x="40125954" y="59690"/>
                  </a:moveTo>
                  <a:cubicBezTo>
                    <a:pt x="40161514" y="59690"/>
                    <a:pt x="40190722" y="88900"/>
                    <a:pt x="40190722" y="124460"/>
                  </a:cubicBezTo>
                  <a:lnTo>
                    <a:pt x="40190722" y="1931387"/>
                  </a:lnTo>
                  <a:cubicBezTo>
                    <a:pt x="40190722" y="1966946"/>
                    <a:pt x="40161514" y="1996156"/>
                    <a:pt x="40125954" y="1996156"/>
                  </a:cubicBezTo>
                  <a:lnTo>
                    <a:pt x="124460" y="1996156"/>
                  </a:lnTo>
                  <a:cubicBezTo>
                    <a:pt x="88900" y="1996156"/>
                    <a:pt x="59690" y="1966946"/>
                    <a:pt x="59690" y="1931387"/>
                  </a:cubicBezTo>
                  <a:lnTo>
                    <a:pt x="59690" y="124460"/>
                  </a:lnTo>
                  <a:cubicBezTo>
                    <a:pt x="59690" y="88900"/>
                    <a:pt x="88900" y="59690"/>
                    <a:pt x="124460" y="59690"/>
                  </a:cubicBezTo>
                  <a:lnTo>
                    <a:pt x="40125954" y="59690"/>
                  </a:lnTo>
                  <a:moveTo>
                    <a:pt x="40125954" y="0"/>
                  </a:moveTo>
                  <a:lnTo>
                    <a:pt x="124460" y="0"/>
                  </a:lnTo>
                  <a:cubicBezTo>
                    <a:pt x="55880" y="0"/>
                    <a:pt x="0" y="55880"/>
                    <a:pt x="0" y="124460"/>
                  </a:cubicBezTo>
                  <a:lnTo>
                    <a:pt x="0" y="1931387"/>
                  </a:lnTo>
                  <a:cubicBezTo>
                    <a:pt x="0" y="1999966"/>
                    <a:pt x="55880" y="2055847"/>
                    <a:pt x="124460" y="2055847"/>
                  </a:cubicBezTo>
                  <a:lnTo>
                    <a:pt x="40125954" y="2055847"/>
                  </a:lnTo>
                  <a:cubicBezTo>
                    <a:pt x="40194533" y="2055847"/>
                    <a:pt x="40250414" y="1999966"/>
                    <a:pt x="40250414" y="1931387"/>
                  </a:cubicBezTo>
                  <a:lnTo>
                    <a:pt x="40250414" y="124460"/>
                  </a:lnTo>
                  <a:cubicBezTo>
                    <a:pt x="40250414" y="55880"/>
                    <a:pt x="40194533" y="0"/>
                    <a:pt x="40125954" y="0"/>
                  </a:cubicBezTo>
                  <a:close/>
                </a:path>
              </a:pathLst>
            </a:custGeom>
            <a:grpFill/>
          </p:spPr>
        </p:sp>
      </p:grpSp>
      <p:grpSp>
        <p:nvGrpSpPr>
          <p:cNvPr id="22" name="Group 16">
            <a:extLst>
              <a:ext uri="{FF2B5EF4-FFF2-40B4-BE49-F238E27FC236}">
                <a16:creationId xmlns:a16="http://schemas.microsoft.com/office/drawing/2014/main" id="{7D3DA4BD-2854-40D8-BD4C-00F0346EB596}"/>
              </a:ext>
            </a:extLst>
          </p:cNvPr>
          <p:cNvGrpSpPr/>
          <p:nvPr/>
        </p:nvGrpSpPr>
        <p:grpSpPr>
          <a:xfrm>
            <a:off x="1778240" y="2031524"/>
            <a:ext cx="9330800" cy="504684"/>
            <a:chOff x="0" y="0"/>
            <a:chExt cx="40250413" cy="2055846"/>
          </a:xfrm>
          <a:solidFill>
            <a:schemeClr val="tx2">
              <a:lumMod val="60000"/>
              <a:lumOff val="40000"/>
            </a:schemeClr>
          </a:solidFill>
        </p:grpSpPr>
        <p:sp>
          <p:nvSpPr>
            <p:cNvPr id="23" name="Freeform 17">
              <a:extLst>
                <a:ext uri="{FF2B5EF4-FFF2-40B4-BE49-F238E27FC236}">
                  <a16:creationId xmlns:a16="http://schemas.microsoft.com/office/drawing/2014/main" id="{6D069190-DEB9-433D-8D1B-69580AEE9760}"/>
                </a:ext>
              </a:extLst>
            </p:cNvPr>
            <p:cNvSpPr/>
            <p:nvPr/>
          </p:nvSpPr>
          <p:spPr>
            <a:xfrm>
              <a:off x="0" y="0"/>
              <a:ext cx="40250414" cy="2055847"/>
            </a:xfrm>
            <a:custGeom>
              <a:avLst/>
              <a:gdLst/>
              <a:ahLst/>
              <a:cxnLst/>
              <a:rect l="l" t="t" r="r" b="b"/>
              <a:pathLst>
                <a:path w="40250414" h="2055847">
                  <a:moveTo>
                    <a:pt x="40125954" y="59690"/>
                  </a:moveTo>
                  <a:cubicBezTo>
                    <a:pt x="40161514" y="59690"/>
                    <a:pt x="40190722" y="88900"/>
                    <a:pt x="40190722" y="124460"/>
                  </a:cubicBezTo>
                  <a:lnTo>
                    <a:pt x="40190722" y="1931387"/>
                  </a:lnTo>
                  <a:cubicBezTo>
                    <a:pt x="40190722" y="1966946"/>
                    <a:pt x="40161514" y="1996156"/>
                    <a:pt x="40125954" y="1996156"/>
                  </a:cubicBezTo>
                  <a:lnTo>
                    <a:pt x="124460" y="1996156"/>
                  </a:lnTo>
                  <a:cubicBezTo>
                    <a:pt x="88900" y="1996156"/>
                    <a:pt x="59690" y="1966946"/>
                    <a:pt x="59690" y="1931387"/>
                  </a:cubicBezTo>
                  <a:lnTo>
                    <a:pt x="59690" y="124460"/>
                  </a:lnTo>
                  <a:cubicBezTo>
                    <a:pt x="59690" y="88900"/>
                    <a:pt x="88900" y="59690"/>
                    <a:pt x="124460" y="59690"/>
                  </a:cubicBezTo>
                  <a:lnTo>
                    <a:pt x="40125954" y="59690"/>
                  </a:lnTo>
                  <a:moveTo>
                    <a:pt x="40125954" y="0"/>
                  </a:moveTo>
                  <a:lnTo>
                    <a:pt x="124460" y="0"/>
                  </a:lnTo>
                  <a:cubicBezTo>
                    <a:pt x="55880" y="0"/>
                    <a:pt x="0" y="55880"/>
                    <a:pt x="0" y="124460"/>
                  </a:cubicBezTo>
                  <a:lnTo>
                    <a:pt x="0" y="1931387"/>
                  </a:lnTo>
                  <a:cubicBezTo>
                    <a:pt x="0" y="1999966"/>
                    <a:pt x="55880" y="2055847"/>
                    <a:pt x="124460" y="2055847"/>
                  </a:cubicBezTo>
                  <a:lnTo>
                    <a:pt x="40125954" y="2055847"/>
                  </a:lnTo>
                  <a:cubicBezTo>
                    <a:pt x="40194533" y="2055847"/>
                    <a:pt x="40250414" y="1999966"/>
                    <a:pt x="40250414" y="1931387"/>
                  </a:cubicBezTo>
                  <a:lnTo>
                    <a:pt x="40250414" y="124460"/>
                  </a:lnTo>
                  <a:cubicBezTo>
                    <a:pt x="40250414" y="55880"/>
                    <a:pt x="40194533" y="0"/>
                    <a:pt x="40125954" y="0"/>
                  </a:cubicBezTo>
                  <a:close/>
                </a:path>
              </a:pathLst>
            </a:custGeom>
            <a:grpFill/>
          </p:spPr>
        </p:sp>
      </p:grpSp>
      <p:grpSp>
        <p:nvGrpSpPr>
          <p:cNvPr id="14" name="Group 5">
            <a:extLst>
              <a:ext uri="{FF2B5EF4-FFF2-40B4-BE49-F238E27FC236}">
                <a16:creationId xmlns:a16="http://schemas.microsoft.com/office/drawing/2014/main" id="{AF189E97-C4B8-4B52-8339-CB80A4749F95}"/>
              </a:ext>
            </a:extLst>
          </p:cNvPr>
          <p:cNvGrpSpPr/>
          <p:nvPr/>
        </p:nvGrpSpPr>
        <p:grpSpPr>
          <a:xfrm>
            <a:off x="1778240" y="1033503"/>
            <a:ext cx="9311647" cy="613205"/>
            <a:chOff x="0" y="0"/>
            <a:chExt cx="40250413" cy="2650634"/>
          </a:xfrm>
          <a:solidFill>
            <a:schemeClr val="accent6">
              <a:lumMod val="60000"/>
              <a:lumOff val="40000"/>
            </a:schemeClr>
          </a:solidFill>
        </p:grpSpPr>
        <p:sp>
          <p:nvSpPr>
            <p:cNvPr id="15" name="Freeform 6">
              <a:extLst>
                <a:ext uri="{FF2B5EF4-FFF2-40B4-BE49-F238E27FC236}">
                  <a16:creationId xmlns:a16="http://schemas.microsoft.com/office/drawing/2014/main" id="{105B0520-8B29-4A9D-8E0F-A88A18753FFE}"/>
                </a:ext>
              </a:extLst>
            </p:cNvPr>
            <p:cNvSpPr/>
            <p:nvPr/>
          </p:nvSpPr>
          <p:spPr>
            <a:xfrm>
              <a:off x="0" y="0"/>
              <a:ext cx="40250414" cy="2650634"/>
            </a:xfrm>
            <a:custGeom>
              <a:avLst/>
              <a:gdLst/>
              <a:ahLst/>
              <a:cxnLst/>
              <a:rect l="l" t="t" r="r" b="b"/>
              <a:pathLst>
                <a:path w="40250414" h="2650634">
                  <a:moveTo>
                    <a:pt x="40125954" y="59690"/>
                  </a:moveTo>
                  <a:cubicBezTo>
                    <a:pt x="40161514" y="59690"/>
                    <a:pt x="40190722" y="88900"/>
                    <a:pt x="40190722" y="124460"/>
                  </a:cubicBezTo>
                  <a:lnTo>
                    <a:pt x="40190722" y="2526174"/>
                  </a:lnTo>
                  <a:cubicBezTo>
                    <a:pt x="40190722" y="2561734"/>
                    <a:pt x="40161514" y="2590944"/>
                    <a:pt x="40125954" y="2590944"/>
                  </a:cubicBezTo>
                  <a:lnTo>
                    <a:pt x="124460" y="2590944"/>
                  </a:lnTo>
                  <a:cubicBezTo>
                    <a:pt x="88900" y="2590944"/>
                    <a:pt x="59690" y="2561734"/>
                    <a:pt x="59690" y="2526174"/>
                  </a:cubicBezTo>
                  <a:lnTo>
                    <a:pt x="59690" y="124460"/>
                  </a:lnTo>
                  <a:cubicBezTo>
                    <a:pt x="59690" y="88900"/>
                    <a:pt x="88900" y="59690"/>
                    <a:pt x="124460" y="59690"/>
                  </a:cubicBezTo>
                  <a:lnTo>
                    <a:pt x="40125954" y="59690"/>
                  </a:lnTo>
                  <a:moveTo>
                    <a:pt x="40125954" y="0"/>
                  </a:moveTo>
                  <a:lnTo>
                    <a:pt x="124460" y="0"/>
                  </a:lnTo>
                  <a:cubicBezTo>
                    <a:pt x="55880" y="0"/>
                    <a:pt x="0" y="55880"/>
                    <a:pt x="0" y="124460"/>
                  </a:cubicBezTo>
                  <a:lnTo>
                    <a:pt x="0" y="2526174"/>
                  </a:lnTo>
                  <a:cubicBezTo>
                    <a:pt x="0" y="2594754"/>
                    <a:pt x="55880" y="2650634"/>
                    <a:pt x="124460" y="2650634"/>
                  </a:cubicBezTo>
                  <a:lnTo>
                    <a:pt x="40125954" y="2650634"/>
                  </a:lnTo>
                  <a:cubicBezTo>
                    <a:pt x="40194533" y="2650634"/>
                    <a:pt x="40250414" y="2594754"/>
                    <a:pt x="40250414" y="2526174"/>
                  </a:cubicBezTo>
                  <a:lnTo>
                    <a:pt x="40250414" y="124460"/>
                  </a:lnTo>
                  <a:cubicBezTo>
                    <a:pt x="40250414" y="55880"/>
                    <a:pt x="40194533" y="0"/>
                    <a:pt x="40125954" y="0"/>
                  </a:cubicBezTo>
                  <a:close/>
                </a:path>
              </a:pathLst>
            </a:custGeom>
            <a:grpFill/>
          </p:spPr>
        </p:sp>
      </p:grpSp>
      <p:pic>
        <p:nvPicPr>
          <p:cNvPr id="4" name="Picture 3">
            <a:extLst>
              <a:ext uri="{FF2B5EF4-FFF2-40B4-BE49-F238E27FC236}">
                <a16:creationId xmlns:a16="http://schemas.microsoft.com/office/drawing/2014/main" id="{C60D1256-1830-42D7-89CE-66811A0680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grpSp>
        <p:nvGrpSpPr>
          <p:cNvPr id="5" name="Group 2">
            <a:extLst>
              <a:ext uri="{FF2B5EF4-FFF2-40B4-BE49-F238E27FC236}">
                <a16:creationId xmlns:a16="http://schemas.microsoft.com/office/drawing/2014/main" id="{60CAD2EF-747C-4AF5-8158-D49E8471A1B5}"/>
              </a:ext>
            </a:extLst>
          </p:cNvPr>
          <p:cNvGrpSpPr/>
          <p:nvPr/>
        </p:nvGrpSpPr>
        <p:grpSpPr>
          <a:xfrm>
            <a:off x="990600" y="6206602"/>
            <a:ext cx="11201400" cy="651397"/>
            <a:chOff x="0" y="0"/>
            <a:chExt cx="6137714" cy="469643"/>
          </a:xfrm>
        </p:grpSpPr>
        <p:sp>
          <p:nvSpPr>
            <p:cNvPr id="6" name="Freeform 3">
              <a:extLst>
                <a:ext uri="{FF2B5EF4-FFF2-40B4-BE49-F238E27FC236}">
                  <a16:creationId xmlns:a16="http://schemas.microsoft.com/office/drawing/2014/main" id="{6EFA3C63-7EB2-4DAF-A542-3E018DF49C4B}"/>
                </a:ext>
              </a:extLst>
            </p:cNvPr>
            <p:cNvSpPr/>
            <p:nvPr/>
          </p:nvSpPr>
          <p:spPr>
            <a:xfrm>
              <a:off x="0" y="0"/>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7" name="TextBox 12">
            <a:extLst>
              <a:ext uri="{FF2B5EF4-FFF2-40B4-BE49-F238E27FC236}">
                <a16:creationId xmlns:a16="http://schemas.microsoft.com/office/drawing/2014/main" id="{128C61BB-21B1-4D67-A92E-37D35F88C1D6}"/>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8" name="TextBox 11">
            <a:extLst>
              <a:ext uri="{FF2B5EF4-FFF2-40B4-BE49-F238E27FC236}">
                <a16:creationId xmlns:a16="http://schemas.microsoft.com/office/drawing/2014/main" id="{F6C83A35-CC9E-459B-AC0F-A89D70809016}"/>
              </a:ext>
            </a:extLst>
          </p:cNvPr>
          <p:cNvSpPr txBox="1">
            <a:spLocks noGrp="1"/>
          </p:cNvSpPr>
          <p:nvPr>
            <p:ph type="ctrTitle"/>
          </p:nvPr>
        </p:nvSpPr>
        <p:spPr>
          <a:xfrm>
            <a:off x="-609600" y="340301"/>
            <a:ext cx="9829800" cy="218008"/>
          </a:xfrm>
          <a:prstGeom prst="rect">
            <a:avLst/>
          </a:prstGeom>
        </p:spPr>
        <p:txBody>
          <a:bodyPr wrap="square" lIns="0" tIns="0" rIns="0" bIns="0" rtlCol="0" anchor="t">
            <a:spAutoFit/>
          </a:bodyPr>
          <a:lstStyle/>
          <a:p>
            <a:pPr>
              <a:lnSpc>
                <a:spcPts val="1676"/>
              </a:lnSpc>
            </a:pPr>
            <a:r>
              <a:rPr lang="en-US" sz="1784" spc="142" dirty="0">
                <a:solidFill>
                  <a:srgbClr val="545454"/>
                </a:solidFill>
                <a:latin typeface="Bebas Neue"/>
              </a:rPr>
              <a:t>NVA </a:t>
            </a:r>
            <a:r>
              <a:rPr lang="lv-LV" sz="1784" spc="142" dirty="0">
                <a:solidFill>
                  <a:srgbClr val="545454"/>
                </a:solidFill>
                <a:latin typeface="Bebas Neue"/>
              </a:rPr>
              <a:t>Budžeta programmu/</a:t>
            </a:r>
            <a:r>
              <a:rPr lang="lv-LV" sz="1784" spc="71" dirty="0">
                <a:solidFill>
                  <a:srgbClr val="545454"/>
                </a:solidFill>
                <a:latin typeface="Arimo"/>
              </a:rPr>
              <a:t>apakšprogrammu mērķi</a:t>
            </a:r>
          </a:p>
        </p:txBody>
      </p:sp>
      <p:grpSp>
        <p:nvGrpSpPr>
          <p:cNvPr id="9" name="Group 9">
            <a:extLst>
              <a:ext uri="{FF2B5EF4-FFF2-40B4-BE49-F238E27FC236}">
                <a16:creationId xmlns:a16="http://schemas.microsoft.com/office/drawing/2014/main" id="{9DE97A7A-192A-4EA9-AEFF-4F562D7E961F}"/>
              </a:ext>
            </a:extLst>
          </p:cNvPr>
          <p:cNvGrpSpPr/>
          <p:nvPr/>
        </p:nvGrpSpPr>
        <p:grpSpPr>
          <a:xfrm>
            <a:off x="1524000" y="558309"/>
            <a:ext cx="9906962" cy="173443"/>
            <a:chOff x="0" y="0"/>
            <a:chExt cx="32643792" cy="571500"/>
          </a:xfrm>
        </p:grpSpPr>
        <p:sp>
          <p:nvSpPr>
            <p:cNvPr id="10" name="Freeform 10">
              <a:extLst>
                <a:ext uri="{FF2B5EF4-FFF2-40B4-BE49-F238E27FC236}">
                  <a16:creationId xmlns:a16="http://schemas.microsoft.com/office/drawing/2014/main" id="{E3F62670-B7F3-4EEC-AB11-8E8755FA8F4C}"/>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pSp>
        <p:nvGrpSpPr>
          <p:cNvPr id="11" name="Group 7">
            <a:extLst>
              <a:ext uri="{FF2B5EF4-FFF2-40B4-BE49-F238E27FC236}">
                <a16:creationId xmlns:a16="http://schemas.microsoft.com/office/drawing/2014/main" id="{910BCCDD-FBA0-4F5F-AD90-BB6DDA1F2826}"/>
              </a:ext>
            </a:extLst>
          </p:cNvPr>
          <p:cNvGrpSpPr/>
          <p:nvPr/>
        </p:nvGrpSpPr>
        <p:grpSpPr>
          <a:xfrm>
            <a:off x="1524000" y="869250"/>
            <a:ext cx="9220200" cy="358059"/>
            <a:chOff x="0" y="0"/>
            <a:chExt cx="15973652" cy="740800"/>
          </a:xfrm>
          <a:solidFill>
            <a:schemeClr val="accent6">
              <a:lumMod val="60000"/>
              <a:lumOff val="40000"/>
            </a:schemeClr>
          </a:solidFill>
        </p:grpSpPr>
        <p:sp>
          <p:nvSpPr>
            <p:cNvPr id="12" name="Freeform 8">
              <a:extLst>
                <a:ext uri="{FF2B5EF4-FFF2-40B4-BE49-F238E27FC236}">
                  <a16:creationId xmlns:a16="http://schemas.microsoft.com/office/drawing/2014/main" id="{291AC601-E99A-48A6-9BE7-5F1AED4762A5}"/>
                </a:ext>
              </a:extLst>
            </p:cNvPr>
            <p:cNvSpPr/>
            <p:nvPr/>
          </p:nvSpPr>
          <p:spPr>
            <a:xfrm>
              <a:off x="0" y="0"/>
              <a:ext cx="15973653" cy="740800"/>
            </a:xfrm>
            <a:custGeom>
              <a:avLst/>
              <a:gdLst/>
              <a:ahLst/>
              <a:cxnLst/>
              <a:rect l="l" t="t" r="r" b="b"/>
              <a:pathLst>
                <a:path w="15973653" h="740800">
                  <a:moveTo>
                    <a:pt x="15849192" y="740800"/>
                  </a:moveTo>
                  <a:lnTo>
                    <a:pt x="124460" y="740800"/>
                  </a:lnTo>
                  <a:cubicBezTo>
                    <a:pt x="55880" y="740800"/>
                    <a:pt x="0" y="684920"/>
                    <a:pt x="0" y="616340"/>
                  </a:cubicBezTo>
                  <a:lnTo>
                    <a:pt x="0" y="124460"/>
                  </a:lnTo>
                  <a:cubicBezTo>
                    <a:pt x="0" y="55880"/>
                    <a:pt x="55880" y="0"/>
                    <a:pt x="124460" y="0"/>
                  </a:cubicBezTo>
                  <a:lnTo>
                    <a:pt x="15849192" y="0"/>
                  </a:lnTo>
                  <a:cubicBezTo>
                    <a:pt x="15917773" y="0"/>
                    <a:pt x="15973653" y="55880"/>
                    <a:pt x="15973653" y="124460"/>
                  </a:cubicBezTo>
                  <a:lnTo>
                    <a:pt x="15973653" y="616340"/>
                  </a:lnTo>
                  <a:cubicBezTo>
                    <a:pt x="15973653" y="684920"/>
                    <a:pt x="15917773" y="740800"/>
                    <a:pt x="15849192" y="740800"/>
                  </a:cubicBezTo>
                  <a:close/>
                </a:path>
              </a:pathLst>
            </a:custGeom>
            <a:grpFill/>
          </p:spPr>
        </p:sp>
      </p:grpSp>
      <p:sp>
        <p:nvSpPr>
          <p:cNvPr id="13" name="TextBox 15">
            <a:extLst>
              <a:ext uri="{FF2B5EF4-FFF2-40B4-BE49-F238E27FC236}">
                <a16:creationId xmlns:a16="http://schemas.microsoft.com/office/drawing/2014/main" id="{7E733567-769B-48F0-A6F1-23532E3E8799}"/>
              </a:ext>
            </a:extLst>
          </p:cNvPr>
          <p:cNvSpPr txBox="1"/>
          <p:nvPr/>
        </p:nvSpPr>
        <p:spPr>
          <a:xfrm>
            <a:off x="1642872" y="934213"/>
            <a:ext cx="7964103" cy="224420"/>
          </a:xfrm>
          <a:prstGeom prst="rect">
            <a:avLst/>
          </a:prstGeom>
        </p:spPr>
        <p:txBody>
          <a:bodyPr wrap="square" lIns="0" tIns="0" rIns="0" bIns="0" rtlCol="0" anchor="t">
            <a:spAutoFit/>
          </a:bodyPr>
          <a:lstStyle/>
          <a:p>
            <a:pPr>
              <a:lnSpc>
                <a:spcPts val="1679"/>
              </a:lnSpc>
            </a:pPr>
            <a:r>
              <a:rPr lang="lv-LV" sz="1800" spc="36" dirty="0">
                <a:solidFill>
                  <a:srgbClr val="FFFFFF"/>
                </a:solidFill>
                <a:latin typeface="Bebas Neue Bold"/>
              </a:rPr>
              <a:t>Programma 04.00.00 „Valsts atbalsts sociālajai apdrošināšanai” </a:t>
            </a:r>
          </a:p>
        </p:txBody>
      </p:sp>
      <p:sp>
        <p:nvSpPr>
          <p:cNvPr id="16" name="TextBox 13">
            <a:extLst>
              <a:ext uri="{FF2B5EF4-FFF2-40B4-BE49-F238E27FC236}">
                <a16:creationId xmlns:a16="http://schemas.microsoft.com/office/drawing/2014/main" id="{4801D659-2A73-40C3-8949-30EF80B008E5}"/>
              </a:ext>
            </a:extLst>
          </p:cNvPr>
          <p:cNvSpPr txBox="1"/>
          <p:nvPr/>
        </p:nvSpPr>
        <p:spPr>
          <a:xfrm>
            <a:off x="1907205" y="1234068"/>
            <a:ext cx="8527373" cy="500137"/>
          </a:xfrm>
          <a:prstGeom prst="rect">
            <a:avLst/>
          </a:prstGeom>
        </p:spPr>
        <p:txBody>
          <a:bodyPr lIns="0" tIns="0" rIns="0" bIns="0" rtlCol="0" anchor="t">
            <a:spAutoFit/>
          </a:bodyPr>
          <a:lstStyle/>
          <a:p>
            <a:pPr>
              <a:lnSpc>
                <a:spcPts val="1260"/>
              </a:lnSpc>
            </a:pPr>
            <a:r>
              <a:rPr lang="lv-LV" sz="1200" spc="26" dirty="0">
                <a:solidFill>
                  <a:srgbClr val="545454"/>
                </a:solidFill>
                <a:latin typeface="Montserrat Classic"/>
              </a:rPr>
              <a:t>Mērķis: nodrošināt valsts atbalstu noteiktam personu lokam atsevišķās dzīves situācijās – iemaksām valsts pensiju apdrošināšanai par personām, kuras veic algotos pagaidu sabiedriskos darbus.</a:t>
            </a:r>
          </a:p>
          <a:p>
            <a:pPr>
              <a:lnSpc>
                <a:spcPts val="1260"/>
              </a:lnSpc>
            </a:pPr>
            <a:endParaRPr lang="en-US" sz="1200" spc="26" dirty="0">
              <a:solidFill>
                <a:srgbClr val="545454"/>
              </a:solidFill>
              <a:latin typeface="Montserrat Classic"/>
            </a:endParaRPr>
          </a:p>
        </p:txBody>
      </p:sp>
      <p:grpSp>
        <p:nvGrpSpPr>
          <p:cNvPr id="17" name="Group 18">
            <a:extLst>
              <a:ext uri="{FF2B5EF4-FFF2-40B4-BE49-F238E27FC236}">
                <a16:creationId xmlns:a16="http://schemas.microsoft.com/office/drawing/2014/main" id="{825F61C3-7497-45C8-9F3A-0EE4E01487BF}"/>
              </a:ext>
            </a:extLst>
          </p:cNvPr>
          <p:cNvGrpSpPr/>
          <p:nvPr/>
        </p:nvGrpSpPr>
        <p:grpSpPr>
          <a:xfrm>
            <a:off x="1597149" y="1713853"/>
            <a:ext cx="9311647" cy="432962"/>
            <a:chOff x="0" y="0"/>
            <a:chExt cx="15973652" cy="802602"/>
          </a:xfrm>
          <a:solidFill>
            <a:schemeClr val="tx2">
              <a:lumMod val="40000"/>
              <a:lumOff val="60000"/>
            </a:schemeClr>
          </a:solidFill>
        </p:grpSpPr>
        <p:sp>
          <p:nvSpPr>
            <p:cNvPr id="18" name="Freeform 19">
              <a:extLst>
                <a:ext uri="{FF2B5EF4-FFF2-40B4-BE49-F238E27FC236}">
                  <a16:creationId xmlns:a16="http://schemas.microsoft.com/office/drawing/2014/main" id="{CAD5252E-55C8-429C-8C3C-DD52CABC9163}"/>
                </a:ext>
              </a:extLst>
            </p:cNvPr>
            <p:cNvSpPr/>
            <p:nvPr/>
          </p:nvSpPr>
          <p:spPr>
            <a:xfrm>
              <a:off x="0" y="0"/>
              <a:ext cx="15973653" cy="802602"/>
            </a:xfrm>
            <a:custGeom>
              <a:avLst/>
              <a:gdLst/>
              <a:ahLst/>
              <a:cxnLst/>
              <a:rect l="l" t="t" r="r" b="b"/>
              <a:pathLst>
                <a:path w="15973653" h="802602">
                  <a:moveTo>
                    <a:pt x="15849192" y="802602"/>
                  </a:moveTo>
                  <a:lnTo>
                    <a:pt x="124460" y="802602"/>
                  </a:lnTo>
                  <a:cubicBezTo>
                    <a:pt x="55880" y="802602"/>
                    <a:pt x="0" y="746722"/>
                    <a:pt x="0" y="678142"/>
                  </a:cubicBezTo>
                  <a:lnTo>
                    <a:pt x="0" y="124460"/>
                  </a:lnTo>
                  <a:cubicBezTo>
                    <a:pt x="0" y="55880"/>
                    <a:pt x="55880" y="0"/>
                    <a:pt x="124460" y="0"/>
                  </a:cubicBezTo>
                  <a:lnTo>
                    <a:pt x="15849192" y="0"/>
                  </a:lnTo>
                  <a:cubicBezTo>
                    <a:pt x="15917773" y="0"/>
                    <a:pt x="15973653" y="55880"/>
                    <a:pt x="15973653" y="124460"/>
                  </a:cubicBezTo>
                  <a:lnTo>
                    <a:pt x="15973653" y="678142"/>
                  </a:lnTo>
                  <a:cubicBezTo>
                    <a:pt x="15973653" y="746722"/>
                    <a:pt x="15917773" y="802602"/>
                    <a:pt x="15849192" y="802602"/>
                  </a:cubicBezTo>
                  <a:close/>
                </a:path>
              </a:pathLst>
            </a:custGeom>
            <a:grpFill/>
          </p:spPr>
        </p:sp>
      </p:grpSp>
      <p:grpSp>
        <p:nvGrpSpPr>
          <p:cNvPr id="19" name="Group 18">
            <a:extLst>
              <a:ext uri="{FF2B5EF4-FFF2-40B4-BE49-F238E27FC236}">
                <a16:creationId xmlns:a16="http://schemas.microsoft.com/office/drawing/2014/main" id="{68E9B6E6-8069-4A28-B6AE-8C27931CA54B}"/>
              </a:ext>
            </a:extLst>
          </p:cNvPr>
          <p:cNvGrpSpPr/>
          <p:nvPr/>
        </p:nvGrpSpPr>
        <p:grpSpPr>
          <a:xfrm>
            <a:off x="1531045" y="3598854"/>
            <a:ext cx="9311647" cy="469304"/>
            <a:chOff x="0" y="0"/>
            <a:chExt cx="15973652" cy="802602"/>
          </a:xfrm>
          <a:solidFill>
            <a:schemeClr val="tx2">
              <a:lumMod val="60000"/>
              <a:lumOff val="40000"/>
            </a:schemeClr>
          </a:solidFill>
        </p:grpSpPr>
        <p:sp>
          <p:nvSpPr>
            <p:cNvPr id="20" name="Freeform 19">
              <a:extLst>
                <a:ext uri="{FF2B5EF4-FFF2-40B4-BE49-F238E27FC236}">
                  <a16:creationId xmlns:a16="http://schemas.microsoft.com/office/drawing/2014/main" id="{F3652333-8D47-4494-9ACC-378922567AFD}"/>
                </a:ext>
              </a:extLst>
            </p:cNvPr>
            <p:cNvSpPr/>
            <p:nvPr/>
          </p:nvSpPr>
          <p:spPr>
            <a:xfrm>
              <a:off x="0" y="0"/>
              <a:ext cx="15973653" cy="802602"/>
            </a:xfrm>
            <a:custGeom>
              <a:avLst/>
              <a:gdLst/>
              <a:ahLst/>
              <a:cxnLst/>
              <a:rect l="l" t="t" r="r" b="b"/>
              <a:pathLst>
                <a:path w="15973653" h="802602">
                  <a:moveTo>
                    <a:pt x="15849192" y="802602"/>
                  </a:moveTo>
                  <a:lnTo>
                    <a:pt x="124460" y="802602"/>
                  </a:lnTo>
                  <a:cubicBezTo>
                    <a:pt x="55880" y="802602"/>
                    <a:pt x="0" y="746722"/>
                    <a:pt x="0" y="678142"/>
                  </a:cubicBezTo>
                  <a:lnTo>
                    <a:pt x="0" y="124460"/>
                  </a:lnTo>
                  <a:cubicBezTo>
                    <a:pt x="0" y="55880"/>
                    <a:pt x="55880" y="0"/>
                    <a:pt x="124460" y="0"/>
                  </a:cubicBezTo>
                  <a:lnTo>
                    <a:pt x="15849192" y="0"/>
                  </a:lnTo>
                  <a:cubicBezTo>
                    <a:pt x="15917773" y="0"/>
                    <a:pt x="15973653" y="55880"/>
                    <a:pt x="15973653" y="124460"/>
                  </a:cubicBezTo>
                  <a:lnTo>
                    <a:pt x="15973653" y="678142"/>
                  </a:lnTo>
                  <a:cubicBezTo>
                    <a:pt x="15973653" y="746722"/>
                    <a:pt x="15917773" y="802602"/>
                    <a:pt x="15849192" y="802602"/>
                  </a:cubicBezTo>
                  <a:close/>
                </a:path>
              </a:pathLst>
            </a:custGeom>
            <a:grpFill/>
          </p:spPr>
        </p:sp>
      </p:grpSp>
      <p:sp>
        <p:nvSpPr>
          <p:cNvPr id="21" name="TextBox 21">
            <a:extLst>
              <a:ext uri="{FF2B5EF4-FFF2-40B4-BE49-F238E27FC236}">
                <a16:creationId xmlns:a16="http://schemas.microsoft.com/office/drawing/2014/main" id="{376F7C45-6D22-46B4-BE09-2C1AF6373725}"/>
              </a:ext>
            </a:extLst>
          </p:cNvPr>
          <p:cNvSpPr txBox="1"/>
          <p:nvPr/>
        </p:nvSpPr>
        <p:spPr>
          <a:xfrm>
            <a:off x="1642871" y="1854692"/>
            <a:ext cx="7580957" cy="442429"/>
          </a:xfrm>
          <a:prstGeom prst="rect">
            <a:avLst/>
          </a:prstGeom>
        </p:spPr>
        <p:txBody>
          <a:bodyPr wrap="square" lIns="0" tIns="0" rIns="0" bIns="0" rtlCol="0" anchor="t">
            <a:spAutoFit/>
          </a:bodyPr>
          <a:lstStyle/>
          <a:p>
            <a:pPr>
              <a:lnSpc>
                <a:spcPts val="1679"/>
              </a:lnSpc>
            </a:pPr>
            <a:r>
              <a:rPr lang="lv-LV" sz="1800" spc="36" dirty="0">
                <a:solidFill>
                  <a:srgbClr val="FFFFFF"/>
                </a:solidFill>
                <a:latin typeface="Bebas Neue Bold"/>
              </a:rPr>
              <a:t>Apakšprogramma 07.01.00 „Nodarbinātības valsts aģentūras darbības nodrošināšana</a:t>
            </a:r>
            <a:r>
              <a:rPr lang="en-US" sz="1800" spc="36" dirty="0">
                <a:solidFill>
                  <a:srgbClr val="FFFFFF"/>
                </a:solidFill>
                <a:latin typeface="Bebas Neue Bold"/>
              </a:rPr>
              <a:t>”</a:t>
            </a:r>
            <a:r>
              <a:rPr lang="en-US" sz="1800" spc="36" dirty="0">
                <a:solidFill>
                  <a:srgbClr val="FFFFFF"/>
                </a:solidFill>
                <a:latin typeface="Arimo Bold"/>
              </a:rPr>
              <a:t> </a:t>
            </a:r>
          </a:p>
        </p:txBody>
      </p:sp>
      <p:sp>
        <p:nvSpPr>
          <p:cNvPr id="27" name="TextBox 20">
            <a:extLst>
              <a:ext uri="{FF2B5EF4-FFF2-40B4-BE49-F238E27FC236}">
                <a16:creationId xmlns:a16="http://schemas.microsoft.com/office/drawing/2014/main" id="{BD4261D1-D33F-4D96-BCD1-16B41399A0FF}"/>
              </a:ext>
            </a:extLst>
          </p:cNvPr>
          <p:cNvSpPr txBox="1"/>
          <p:nvPr/>
        </p:nvSpPr>
        <p:spPr>
          <a:xfrm>
            <a:off x="1876787" y="2181454"/>
            <a:ext cx="8426268" cy="333425"/>
          </a:xfrm>
          <a:prstGeom prst="rect">
            <a:avLst/>
          </a:prstGeom>
        </p:spPr>
        <p:txBody>
          <a:bodyPr lIns="0" tIns="0" rIns="0" bIns="0" rtlCol="0" anchor="t">
            <a:spAutoFit/>
          </a:bodyPr>
          <a:lstStyle/>
          <a:p>
            <a:pPr>
              <a:lnSpc>
                <a:spcPts val="1260"/>
              </a:lnSpc>
            </a:pPr>
            <a:r>
              <a:rPr lang="lv-LV" sz="1200" spc="26" dirty="0">
                <a:solidFill>
                  <a:srgbClr val="545454"/>
                </a:solidFill>
                <a:latin typeface="Montserrat Classic"/>
              </a:rPr>
              <a:t>Mērķis: īstenot bezdarba mazināšanas un bezdarbnieku un darba meklētāju atbalsta politiku, nodrošinot kvalitatīvus pakalpojumus.</a:t>
            </a:r>
          </a:p>
        </p:txBody>
      </p:sp>
      <p:sp>
        <p:nvSpPr>
          <p:cNvPr id="28" name="TextBox 33">
            <a:extLst>
              <a:ext uri="{FF2B5EF4-FFF2-40B4-BE49-F238E27FC236}">
                <a16:creationId xmlns:a16="http://schemas.microsoft.com/office/drawing/2014/main" id="{AD53F6A2-C507-483B-97E3-A4F2555D6753}"/>
              </a:ext>
            </a:extLst>
          </p:cNvPr>
          <p:cNvSpPr txBox="1"/>
          <p:nvPr/>
        </p:nvSpPr>
        <p:spPr>
          <a:xfrm>
            <a:off x="1686839" y="3649111"/>
            <a:ext cx="9155854" cy="442429"/>
          </a:xfrm>
          <a:prstGeom prst="rect">
            <a:avLst/>
          </a:prstGeom>
        </p:spPr>
        <p:txBody>
          <a:bodyPr wrap="square" lIns="0" tIns="0" rIns="0" bIns="0" rtlCol="0" anchor="t">
            <a:spAutoFit/>
          </a:bodyPr>
          <a:lstStyle/>
          <a:p>
            <a:pPr>
              <a:lnSpc>
                <a:spcPts val="1679"/>
              </a:lnSpc>
            </a:pPr>
            <a:r>
              <a:rPr lang="lv-LV" sz="1800" spc="36" dirty="0">
                <a:solidFill>
                  <a:srgbClr val="FFFFFF"/>
                </a:solidFill>
                <a:latin typeface="Bebas Neue Bold"/>
              </a:rPr>
              <a:t>Apakšprogramma 63.08.00 Eiropas Sociālā fonda Plus (ESF+) projekta un pasākumu īstenošana</a:t>
            </a:r>
          </a:p>
          <a:p>
            <a:pPr>
              <a:lnSpc>
                <a:spcPts val="1679"/>
              </a:lnSpc>
            </a:pPr>
            <a:r>
              <a:rPr lang="lv-LV" sz="1800" spc="36" dirty="0">
                <a:solidFill>
                  <a:srgbClr val="FFFFFF"/>
                </a:solidFill>
                <a:latin typeface="Bebas Neue Bold"/>
              </a:rPr>
              <a:t> (2021-2027)</a:t>
            </a:r>
            <a:endParaRPr lang="en-US" sz="1800" spc="36" dirty="0">
              <a:solidFill>
                <a:srgbClr val="FFFFFF"/>
              </a:solidFill>
              <a:latin typeface="Bebas Neue Bold"/>
            </a:endParaRPr>
          </a:p>
        </p:txBody>
      </p:sp>
      <p:sp>
        <p:nvSpPr>
          <p:cNvPr id="29" name="TextBox 32">
            <a:extLst>
              <a:ext uri="{FF2B5EF4-FFF2-40B4-BE49-F238E27FC236}">
                <a16:creationId xmlns:a16="http://schemas.microsoft.com/office/drawing/2014/main" id="{E2B39907-810A-4725-8D38-550ACDA3A0C3}"/>
              </a:ext>
            </a:extLst>
          </p:cNvPr>
          <p:cNvSpPr txBox="1"/>
          <p:nvPr/>
        </p:nvSpPr>
        <p:spPr>
          <a:xfrm>
            <a:off x="1876787" y="4136076"/>
            <a:ext cx="8158218" cy="333425"/>
          </a:xfrm>
          <a:prstGeom prst="rect">
            <a:avLst/>
          </a:prstGeom>
        </p:spPr>
        <p:txBody>
          <a:bodyPr lIns="0" tIns="0" rIns="0" bIns="0" rtlCol="0" anchor="t">
            <a:spAutoFit/>
          </a:bodyPr>
          <a:lstStyle/>
          <a:p>
            <a:pPr>
              <a:lnSpc>
                <a:spcPts val="1260"/>
              </a:lnSpc>
            </a:pPr>
            <a:r>
              <a:rPr lang="lv-LV" sz="1200" spc="26" dirty="0">
                <a:solidFill>
                  <a:srgbClr val="545454"/>
                </a:solidFill>
                <a:latin typeface="Montserrat Classic"/>
              </a:rPr>
              <a:t>Mērķis</a:t>
            </a:r>
            <a:r>
              <a:rPr lang="en-US" sz="1200" spc="26" dirty="0">
                <a:solidFill>
                  <a:srgbClr val="545454"/>
                </a:solidFill>
                <a:latin typeface="Montserrat Classic"/>
              </a:rPr>
              <a:t>:</a:t>
            </a:r>
            <a:r>
              <a:rPr lang="lv-LV" sz="1200" spc="26" dirty="0">
                <a:solidFill>
                  <a:srgbClr val="545454"/>
                </a:solidFill>
                <a:latin typeface="Montserrat Classic"/>
              </a:rPr>
              <a:t> ar ESF+ atbalstu sniegt un uzlabot piekļuvi labklājības nozares pakalpojumiem nodarbinātības un sociālās iekļaušanas jomās.</a:t>
            </a:r>
            <a:endParaRPr lang="en-US" sz="1200" spc="26" dirty="0">
              <a:solidFill>
                <a:srgbClr val="545454"/>
              </a:solidFill>
              <a:latin typeface="Montserrat Classic"/>
            </a:endParaRPr>
          </a:p>
        </p:txBody>
      </p:sp>
      <p:grpSp>
        <p:nvGrpSpPr>
          <p:cNvPr id="30" name="Group 42">
            <a:extLst>
              <a:ext uri="{FF2B5EF4-FFF2-40B4-BE49-F238E27FC236}">
                <a16:creationId xmlns:a16="http://schemas.microsoft.com/office/drawing/2014/main" id="{E85822D8-DAC7-40CB-8026-D938AF4F4E0F}"/>
              </a:ext>
            </a:extLst>
          </p:cNvPr>
          <p:cNvGrpSpPr/>
          <p:nvPr/>
        </p:nvGrpSpPr>
        <p:grpSpPr>
          <a:xfrm>
            <a:off x="1531045" y="2649556"/>
            <a:ext cx="9341499" cy="421502"/>
            <a:chOff x="0" y="0"/>
            <a:chExt cx="15989028" cy="824157"/>
          </a:xfrm>
          <a:solidFill>
            <a:schemeClr val="accent3">
              <a:lumMod val="75000"/>
            </a:schemeClr>
          </a:solidFill>
        </p:grpSpPr>
        <p:sp>
          <p:nvSpPr>
            <p:cNvPr id="31" name="Freeform 43">
              <a:extLst>
                <a:ext uri="{FF2B5EF4-FFF2-40B4-BE49-F238E27FC236}">
                  <a16:creationId xmlns:a16="http://schemas.microsoft.com/office/drawing/2014/main" id="{0CD94767-E6D3-4FCD-B59B-0D3839F0B96C}"/>
                </a:ext>
              </a:extLst>
            </p:cNvPr>
            <p:cNvSpPr/>
            <p:nvPr/>
          </p:nvSpPr>
          <p:spPr>
            <a:xfrm>
              <a:off x="0" y="0"/>
              <a:ext cx="15989029" cy="824157"/>
            </a:xfrm>
            <a:custGeom>
              <a:avLst/>
              <a:gdLst/>
              <a:ahLst/>
              <a:cxnLst/>
              <a:rect l="l" t="t" r="r" b="b"/>
              <a:pathLst>
                <a:path w="15989029" h="824157">
                  <a:moveTo>
                    <a:pt x="15864568" y="824157"/>
                  </a:moveTo>
                  <a:lnTo>
                    <a:pt x="124460" y="824157"/>
                  </a:lnTo>
                  <a:cubicBezTo>
                    <a:pt x="55880" y="824157"/>
                    <a:pt x="0" y="768277"/>
                    <a:pt x="0" y="699697"/>
                  </a:cubicBezTo>
                  <a:lnTo>
                    <a:pt x="0" y="124460"/>
                  </a:lnTo>
                  <a:cubicBezTo>
                    <a:pt x="0" y="55880"/>
                    <a:pt x="55880" y="0"/>
                    <a:pt x="124460" y="0"/>
                  </a:cubicBezTo>
                  <a:lnTo>
                    <a:pt x="15864568" y="0"/>
                  </a:lnTo>
                  <a:cubicBezTo>
                    <a:pt x="15933148" y="0"/>
                    <a:pt x="15989029" y="55880"/>
                    <a:pt x="15989029" y="124460"/>
                  </a:cubicBezTo>
                  <a:lnTo>
                    <a:pt x="15989029" y="699697"/>
                  </a:lnTo>
                  <a:cubicBezTo>
                    <a:pt x="15989029" y="768277"/>
                    <a:pt x="15933148" y="824157"/>
                    <a:pt x="15864568" y="824157"/>
                  </a:cubicBezTo>
                  <a:close/>
                </a:path>
              </a:pathLst>
            </a:custGeom>
            <a:grpFill/>
          </p:spPr>
        </p:sp>
      </p:grpSp>
      <p:sp>
        <p:nvSpPr>
          <p:cNvPr id="32" name="TextBox 45">
            <a:extLst>
              <a:ext uri="{FF2B5EF4-FFF2-40B4-BE49-F238E27FC236}">
                <a16:creationId xmlns:a16="http://schemas.microsoft.com/office/drawing/2014/main" id="{173FEBE9-B34A-4779-AD2F-0D7E80E9E711}"/>
              </a:ext>
            </a:extLst>
          </p:cNvPr>
          <p:cNvSpPr txBox="1"/>
          <p:nvPr/>
        </p:nvSpPr>
        <p:spPr>
          <a:xfrm>
            <a:off x="1653107" y="2720533"/>
            <a:ext cx="8777150" cy="224420"/>
          </a:xfrm>
          <a:prstGeom prst="rect">
            <a:avLst/>
          </a:prstGeom>
        </p:spPr>
        <p:txBody>
          <a:bodyPr wrap="square" lIns="0" tIns="0" rIns="0" bIns="0" rtlCol="0" anchor="t">
            <a:spAutoFit/>
          </a:bodyPr>
          <a:lstStyle/>
          <a:p>
            <a:pPr>
              <a:lnSpc>
                <a:spcPts val="1679"/>
              </a:lnSpc>
            </a:pPr>
            <a:r>
              <a:rPr lang="lv-LV" sz="1800" spc="36" dirty="0">
                <a:solidFill>
                  <a:srgbClr val="FFFFFF"/>
                </a:solidFill>
                <a:latin typeface="Bebas Neue Bold"/>
              </a:rPr>
              <a:t>Valsts</a:t>
            </a:r>
            <a:r>
              <a:rPr lang="en-US" sz="1800" spc="36" dirty="0">
                <a:solidFill>
                  <a:srgbClr val="FFFFFF"/>
                </a:solidFill>
                <a:latin typeface="Bebas Neue Bold"/>
              </a:rPr>
              <a:t> </a:t>
            </a:r>
            <a:r>
              <a:rPr lang="lv-LV" sz="1800" spc="36" dirty="0">
                <a:solidFill>
                  <a:srgbClr val="FFFFFF"/>
                </a:solidFill>
                <a:latin typeface="Bebas Neue Bold"/>
              </a:rPr>
              <a:t>speciālā budžeta apakšprogramma </a:t>
            </a:r>
            <a:r>
              <a:rPr lang="en-US" sz="1800" spc="36" dirty="0">
                <a:solidFill>
                  <a:srgbClr val="FFFFFF"/>
                </a:solidFill>
                <a:latin typeface="Bebas Neue Bold"/>
              </a:rPr>
              <a:t>04.02.00 „</a:t>
            </a:r>
            <a:r>
              <a:rPr lang="lv-LV" sz="1800" spc="36" dirty="0">
                <a:solidFill>
                  <a:srgbClr val="FFFFFF"/>
                </a:solidFill>
                <a:latin typeface="Bebas Neue Bold"/>
              </a:rPr>
              <a:t>Nodarbinātības speciālais budžets</a:t>
            </a:r>
            <a:r>
              <a:rPr lang="en-US" sz="1800" spc="36" dirty="0">
                <a:solidFill>
                  <a:srgbClr val="FFFFFF"/>
                </a:solidFill>
                <a:latin typeface="Bebas Neue Bold"/>
              </a:rPr>
              <a:t>” </a:t>
            </a:r>
          </a:p>
        </p:txBody>
      </p:sp>
      <p:sp>
        <p:nvSpPr>
          <p:cNvPr id="35" name="TextBox 44">
            <a:extLst>
              <a:ext uri="{FF2B5EF4-FFF2-40B4-BE49-F238E27FC236}">
                <a16:creationId xmlns:a16="http://schemas.microsoft.com/office/drawing/2014/main" id="{358BE31F-B7A5-4C6E-BCBD-41F0CCD312EC}"/>
              </a:ext>
            </a:extLst>
          </p:cNvPr>
          <p:cNvSpPr txBox="1"/>
          <p:nvPr/>
        </p:nvSpPr>
        <p:spPr>
          <a:xfrm>
            <a:off x="1960623" y="3111556"/>
            <a:ext cx="9344348" cy="333425"/>
          </a:xfrm>
          <a:prstGeom prst="rect">
            <a:avLst/>
          </a:prstGeom>
        </p:spPr>
        <p:txBody>
          <a:bodyPr lIns="0" tIns="0" rIns="0" bIns="0" rtlCol="0" anchor="t">
            <a:spAutoFit/>
          </a:bodyPr>
          <a:lstStyle/>
          <a:p>
            <a:pPr>
              <a:lnSpc>
                <a:spcPts val="1260"/>
              </a:lnSpc>
            </a:pPr>
            <a:r>
              <a:rPr lang="lv-LV" sz="1200" spc="26" dirty="0">
                <a:solidFill>
                  <a:srgbClr val="545454"/>
                </a:solidFill>
                <a:latin typeface="Montserrat Classic"/>
              </a:rPr>
              <a:t>Mērķis: kompensēt ienākumu zaudējumu bezdarba gadījumā, īstenot un administrēt aktīvās darba tirgus politikas pasākumus</a:t>
            </a:r>
            <a:r>
              <a:rPr lang="en-US" sz="1200" spc="26" dirty="0">
                <a:solidFill>
                  <a:srgbClr val="545454"/>
                </a:solidFill>
                <a:latin typeface="Montserrat Classic"/>
              </a:rPr>
              <a:t>. </a:t>
            </a:r>
          </a:p>
          <a:p>
            <a:pPr>
              <a:lnSpc>
                <a:spcPts val="1260"/>
              </a:lnSpc>
            </a:pPr>
            <a:endParaRPr lang="en-US" sz="1200" spc="26" dirty="0">
              <a:solidFill>
                <a:srgbClr val="545454"/>
              </a:solidFill>
              <a:latin typeface="Montserrat Classic"/>
            </a:endParaRPr>
          </a:p>
        </p:txBody>
      </p:sp>
      <p:grpSp>
        <p:nvGrpSpPr>
          <p:cNvPr id="36" name="Group 35">
            <a:extLst>
              <a:ext uri="{FF2B5EF4-FFF2-40B4-BE49-F238E27FC236}">
                <a16:creationId xmlns:a16="http://schemas.microsoft.com/office/drawing/2014/main" id="{25E01107-0AE0-4BB9-ADC4-9ECE0B8EA3E6}"/>
              </a:ext>
            </a:extLst>
          </p:cNvPr>
          <p:cNvGrpSpPr/>
          <p:nvPr/>
        </p:nvGrpSpPr>
        <p:grpSpPr>
          <a:xfrm>
            <a:off x="1560897" y="4684831"/>
            <a:ext cx="9311647" cy="469304"/>
            <a:chOff x="0" y="0"/>
            <a:chExt cx="18676430" cy="802602"/>
          </a:xfrm>
          <a:solidFill>
            <a:schemeClr val="accent1">
              <a:lumMod val="75000"/>
            </a:schemeClr>
          </a:solidFill>
        </p:grpSpPr>
        <p:sp>
          <p:nvSpPr>
            <p:cNvPr id="37" name="Freeform 19">
              <a:extLst>
                <a:ext uri="{FF2B5EF4-FFF2-40B4-BE49-F238E27FC236}">
                  <a16:creationId xmlns:a16="http://schemas.microsoft.com/office/drawing/2014/main" id="{F2C5D3EC-D36D-4448-86D2-C8086041FAAD}"/>
                </a:ext>
              </a:extLst>
            </p:cNvPr>
            <p:cNvSpPr/>
            <p:nvPr/>
          </p:nvSpPr>
          <p:spPr>
            <a:xfrm>
              <a:off x="0" y="0"/>
              <a:ext cx="18676430" cy="802602"/>
            </a:xfrm>
            <a:custGeom>
              <a:avLst/>
              <a:gdLst/>
              <a:ahLst/>
              <a:cxnLst/>
              <a:rect l="l" t="t" r="r" b="b"/>
              <a:pathLst>
                <a:path w="15973653" h="802602">
                  <a:moveTo>
                    <a:pt x="15849192" y="802602"/>
                  </a:moveTo>
                  <a:lnTo>
                    <a:pt x="124460" y="802602"/>
                  </a:lnTo>
                  <a:cubicBezTo>
                    <a:pt x="55880" y="802602"/>
                    <a:pt x="0" y="746722"/>
                    <a:pt x="0" y="678142"/>
                  </a:cubicBezTo>
                  <a:lnTo>
                    <a:pt x="0" y="124460"/>
                  </a:lnTo>
                  <a:cubicBezTo>
                    <a:pt x="0" y="55880"/>
                    <a:pt x="55880" y="0"/>
                    <a:pt x="124460" y="0"/>
                  </a:cubicBezTo>
                  <a:lnTo>
                    <a:pt x="15849192" y="0"/>
                  </a:lnTo>
                  <a:cubicBezTo>
                    <a:pt x="15917773" y="0"/>
                    <a:pt x="15973653" y="55880"/>
                    <a:pt x="15973653" y="124460"/>
                  </a:cubicBezTo>
                  <a:lnTo>
                    <a:pt x="15973653" y="678142"/>
                  </a:lnTo>
                  <a:cubicBezTo>
                    <a:pt x="15973653" y="746722"/>
                    <a:pt x="15917773" y="802602"/>
                    <a:pt x="15849192" y="802602"/>
                  </a:cubicBezTo>
                  <a:close/>
                </a:path>
              </a:pathLst>
            </a:custGeom>
            <a:grpFill/>
          </p:spPr>
          <p:txBody>
            <a:bodyPr/>
            <a:lstStyle/>
            <a:p>
              <a:pPr>
                <a:lnSpc>
                  <a:spcPts val="1679"/>
                </a:lnSpc>
              </a:pPr>
              <a:r>
                <a:rPr lang="lv-LV" sz="1800" spc="36" dirty="0">
                  <a:solidFill>
                    <a:srgbClr val="FFFFFF"/>
                  </a:solidFill>
                  <a:latin typeface="Bebas Neue Bold"/>
                </a:rPr>
                <a:t>Apakšprogramma 74.06</a:t>
              </a:r>
              <a:r>
                <a:rPr lang="en-US" sz="1800" spc="36" dirty="0">
                  <a:solidFill>
                    <a:srgbClr val="FFFFFF"/>
                  </a:solidFill>
                  <a:latin typeface="Bebas Neue Bold"/>
                </a:rPr>
                <a:t>.00 „</a:t>
              </a:r>
              <a:r>
                <a:rPr lang="lv-LV" sz="1800" spc="36" dirty="0">
                  <a:solidFill>
                    <a:srgbClr val="FFFFFF"/>
                  </a:solidFill>
                  <a:latin typeface="Bebas Neue Bold"/>
                </a:rPr>
                <a:t>Atveseļošanas un noturības mehānisma (ANM) projekti un pasākumi</a:t>
              </a:r>
            </a:p>
            <a:p>
              <a:pPr>
                <a:lnSpc>
                  <a:spcPts val="1679"/>
                </a:lnSpc>
              </a:pPr>
              <a:r>
                <a:rPr lang="lv-LV" sz="1800" spc="36" dirty="0">
                  <a:solidFill>
                    <a:srgbClr val="FFFFFF"/>
                  </a:solidFill>
                  <a:latin typeface="Bebas Neue Bold"/>
                </a:rPr>
                <a:t> (2023-2026</a:t>
              </a:r>
              <a:r>
                <a:rPr lang="en-US" sz="1800" spc="36" dirty="0">
                  <a:solidFill>
                    <a:srgbClr val="FFFFFF"/>
                  </a:solidFill>
                  <a:latin typeface="Bebas Neue Bold"/>
                </a:rPr>
                <a:t>)” </a:t>
              </a:r>
            </a:p>
            <a:p>
              <a:endParaRPr lang="lv-LV" sz="1800" dirty="0"/>
            </a:p>
          </p:txBody>
        </p:sp>
      </p:grpSp>
      <p:sp>
        <p:nvSpPr>
          <p:cNvPr id="42" name="TextBox 32">
            <a:extLst>
              <a:ext uri="{FF2B5EF4-FFF2-40B4-BE49-F238E27FC236}">
                <a16:creationId xmlns:a16="http://schemas.microsoft.com/office/drawing/2014/main" id="{8090383E-08C8-4189-A266-364C2E1ED891}"/>
              </a:ext>
            </a:extLst>
          </p:cNvPr>
          <p:cNvSpPr txBox="1"/>
          <p:nvPr/>
        </p:nvSpPr>
        <p:spPr>
          <a:xfrm>
            <a:off x="1960623" y="5203724"/>
            <a:ext cx="8158218" cy="500137"/>
          </a:xfrm>
          <a:prstGeom prst="rect">
            <a:avLst/>
          </a:prstGeom>
        </p:spPr>
        <p:txBody>
          <a:bodyPr lIns="0" tIns="0" rIns="0" bIns="0" rtlCol="0" anchor="t">
            <a:spAutoFit/>
          </a:bodyPr>
          <a:lstStyle/>
          <a:p>
            <a:pPr>
              <a:lnSpc>
                <a:spcPts val="1260"/>
              </a:lnSpc>
            </a:pPr>
            <a:r>
              <a:rPr lang="lv-LV" sz="1200" spc="26" dirty="0">
                <a:solidFill>
                  <a:srgbClr val="545454"/>
                </a:solidFill>
                <a:latin typeface="Montserrat Classic"/>
              </a:rPr>
              <a:t>Mērķis</a:t>
            </a:r>
            <a:r>
              <a:rPr lang="en-US" sz="1200" spc="26" dirty="0">
                <a:solidFill>
                  <a:srgbClr val="545454"/>
                </a:solidFill>
                <a:latin typeface="Montserrat Classic"/>
              </a:rPr>
              <a:t>: </a:t>
            </a:r>
            <a:r>
              <a:rPr lang="lv-LV" sz="1200" spc="26" dirty="0">
                <a:solidFill>
                  <a:srgbClr val="545454"/>
                </a:solidFill>
                <a:latin typeface="Montserrat Classic"/>
              </a:rPr>
              <a:t>ar Atveseļošanas fonda atbalstu sniegt un uzlabot piekļuvi labklājības nozares sociālo un nodarbinātības pakalpojumu pieejamībai.</a:t>
            </a:r>
            <a:endParaRPr lang="en-US" sz="1200" spc="26" dirty="0">
              <a:solidFill>
                <a:srgbClr val="545454"/>
              </a:solidFill>
              <a:latin typeface="Montserrat Classic"/>
            </a:endParaRPr>
          </a:p>
          <a:p>
            <a:pPr>
              <a:lnSpc>
                <a:spcPts val="1260"/>
              </a:lnSpc>
            </a:pPr>
            <a:endParaRPr lang="en-US" sz="1200" spc="26" dirty="0">
              <a:solidFill>
                <a:srgbClr val="545454"/>
              </a:solidFill>
              <a:latin typeface="Montserrat Classic"/>
            </a:endParaRPr>
          </a:p>
        </p:txBody>
      </p:sp>
    </p:spTree>
    <p:extLst>
      <p:ext uri="{BB962C8B-B14F-4D97-AF65-F5344CB8AC3E}">
        <p14:creationId xmlns:p14="http://schemas.microsoft.com/office/powerpoint/2010/main" val="195882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CCC73A-D013-432E-8F5E-CFF82C07C2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sp>
        <p:nvSpPr>
          <p:cNvPr id="5" name="TextBox 7">
            <a:extLst>
              <a:ext uri="{FF2B5EF4-FFF2-40B4-BE49-F238E27FC236}">
                <a16:creationId xmlns:a16="http://schemas.microsoft.com/office/drawing/2014/main" id="{2C4A2868-74D1-4234-972D-C0E18C7CCF94}"/>
              </a:ext>
            </a:extLst>
          </p:cNvPr>
          <p:cNvSpPr txBox="1"/>
          <p:nvPr/>
        </p:nvSpPr>
        <p:spPr>
          <a:xfrm>
            <a:off x="1676400" y="533400"/>
            <a:ext cx="10058400" cy="218008"/>
          </a:xfrm>
          <a:prstGeom prst="rect">
            <a:avLst/>
          </a:prstGeom>
        </p:spPr>
        <p:txBody>
          <a:bodyPr wrap="square" lIns="0" tIns="0" rIns="0" bIns="0" rtlCol="0" anchor="t">
            <a:spAutoFit/>
          </a:bodyPr>
          <a:lstStyle/>
          <a:p>
            <a:pPr>
              <a:lnSpc>
                <a:spcPts val="1676"/>
              </a:lnSpc>
            </a:pPr>
            <a:r>
              <a:rPr lang="en-US" sz="1600" spc="142" dirty="0">
                <a:solidFill>
                  <a:srgbClr val="545454"/>
                </a:solidFill>
                <a:latin typeface="Bebas Neue"/>
              </a:rPr>
              <a:t>NVA </a:t>
            </a:r>
            <a:r>
              <a:rPr lang="lv-LV" sz="1600" spc="142" dirty="0">
                <a:solidFill>
                  <a:srgbClr val="545454"/>
                </a:solidFill>
                <a:latin typeface="Bebas Neue"/>
              </a:rPr>
              <a:t>īstenoto</a:t>
            </a:r>
            <a:r>
              <a:rPr lang="en-US" sz="1600" spc="142" dirty="0">
                <a:solidFill>
                  <a:srgbClr val="545454"/>
                </a:solidFill>
                <a:latin typeface="Bebas Neue"/>
              </a:rPr>
              <a:t> </a:t>
            </a:r>
            <a:r>
              <a:rPr lang="lv-LV" sz="1600" spc="142" dirty="0">
                <a:solidFill>
                  <a:srgbClr val="545454"/>
                </a:solidFill>
                <a:latin typeface="Bebas Neue"/>
              </a:rPr>
              <a:t>Eiropas Sociālā fonda (ESF+) projektu finansējums 2024.-2025. gadā. </a:t>
            </a:r>
          </a:p>
        </p:txBody>
      </p:sp>
      <p:grpSp>
        <p:nvGrpSpPr>
          <p:cNvPr id="6" name="Group 5">
            <a:extLst>
              <a:ext uri="{FF2B5EF4-FFF2-40B4-BE49-F238E27FC236}">
                <a16:creationId xmlns:a16="http://schemas.microsoft.com/office/drawing/2014/main" id="{B44F67CD-A117-4399-AAE7-13BE2C792852}"/>
              </a:ext>
            </a:extLst>
          </p:cNvPr>
          <p:cNvGrpSpPr/>
          <p:nvPr/>
        </p:nvGrpSpPr>
        <p:grpSpPr>
          <a:xfrm flipV="1">
            <a:off x="1655064" y="838200"/>
            <a:ext cx="9829800" cy="45719"/>
            <a:chOff x="843730" y="325121"/>
            <a:chExt cx="31800059" cy="150646"/>
          </a:xfrm>
        </p:grpSpPr>
        <p:sp>
          <p:nvSpPr>
            <p:cNvPr id="7" name="Freeform 6">
              <a:extLst>
                <a:ext uri="{FF2B5EF4-FFF2-40B4-BE49-F238E27FC236}">
                  <a16:creationId xmlns:a16="http://schemas.microsoft.com/office/drawing/2014/main" id="{EB457D02-707A-4A96-BE03-A1542418B1E3}"/>
                </a:ext>
              </a:extLst>
            </p:cNvPr>
            <p:cNvSpPr/>
            <p:nvPr/>
          </p:nvSpPr>
          <p:spPr>
            <a:xfrm flipV="1">
              <a:off x="843730" y="325121"/>
              <a:ext cx="31800059" cy="150646"/>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pSp>
        <p:nvGrpSpPr>
          <p:cNvPr id="8" name="Group 2">
            <a:extLst>
              <a:ext uri="{FF2B5EF4-FFF2-40B4-BE49-F238E27FC236}">
                <a16:creationId xmlns:a16="http://schemas.microsoft.com/office/drawing/2014/main" id="{9AFE4DBF-7384-4294-9BD6-FA0855BC3BDE}"/>
              </a:ext>
            </a:extLst>
          </p:cNvPr>
          <p:cNvGrpSpPr/>
          <p:nvPr/>
        </p:nvGrpSpPr>
        <p:grpSpPr>
          <a:xfrm>
            <a:off x="990600" y="6206602"/>
            <a:ext cx="11201400" cy="651397"/>
            <a:chOff x="0" y="0"/>
            <a:chExt cx="6137714" cy="469643"/>
          </a:xfrm>
        </p:grpSpPr>
        <p:sp>
          <p:nvSpPr>
            <p:cNvPr id="9" name="Freeform 3">
              <a:extLst>
                <a:ext uri="{FF2B5EF4-FFF2-40B4-BE49-F238E27FC236}">
                  <a16:creationId xmlns:a16="http://schemas.microsoft.com/office/drawing/2014/main" id="{4659202F-5F03-43B6-A181-BBA125C0FD17}"/>
                </a:ext>
              </a:extLst>
            </p:cNvPr>
            <p:cNvSpPr/>
            <p:nvPr/>
          </p:nvSpPr>
          <p:spPr>
            <a:xfrm>
              <a:off x="0" y="0"/>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10" name="TextBox 12">
            <a:extLst>
              <a:ext uri="{FF2B5EF4-FFF2-40B4-BE49-F238E27FC236}">
                <a16:creationId xmlns:a16="http://schemas.microsoft.com/office/drawing/2014/main" id="{D12AB2C0-C3D9-4C16-BBBC-89A5E84C1C18}"/>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graphicFrame>
        <p:nvGraphicFramePr>
          <p:cNvPr id="11" name="Table 10">
            <a:extLst>
              <a:ext uri="{FF2B5EF4-FFF2-40B4-BE49-F238E27FC236}">
                <a16:creationId xmlns:a16="http://schemas.microsoft.com/office/drawing/2014/main" id="{DEA00F1A-B27A-49BD-AEB3-29651792A72B}"/>
              </a:ext>
            </a:extLst>
          </p:cNvPr>
          <p:cNvGraphicFramePr>
            <a:graphicFrameLocks noGrp="1"/>
          </p:cNvGraphicFramePr>
          <p:nvPr>
            <p:extLst>
              <p:ext uri="{D42A27DB-BD31-4B8C-83A1-F6EECF244321}">
                <p14:modId xmlns:p14="http://schemas.microsoft.com/office/powerpoint/2010/main" val="669229195"/>
              </p:ext>
            </p:extLst>
          </p:nvPr>
        </p:nvGraphicFramePr>
        <p:xfrm>
          <a:off x="1636112" y="1000703"/>
          <a:ext cx="9774936" cy="2758440"/>
        </p:xfrm>
        <a:graphic>
          <a:graphicData uri="http://schemas.openxmlformats.org/drawingml/2006/table">
            <a:tbl>
              <a:tblPr firstRow="1" bandRow="1">
                <a:tableStyleId>{5C22544A-7EE6-4342-B048-85BDC9FD1C3A}</a:tableStyleId>
              </a:tblPr>
              <a:tblGrid>
                <a:gridCol w="859536">
                  <a:extLst>
                    <a:ext uri="{9D8B030D-6E8A-4147-A177-3AD203B41FA5}">
                      <a16:colId xmlns:a16="http://schemas.microsoft.com/office/drawing/2014/main" val="695320661"/>
                    </a:ext>
                  </a:extLst>
                </a:gridCol>
                <a:gridCol w="2895600">
                  <a:extLst>
                    <a:ext uri="{9D8B030D-6E8A-4147-A177-3AD203B41FA5}">
                      <a16:colId xmlns:a16="http://schemas.microsoft.com/office/drawing/2014/main" val="149661837"/>
                    </a:ext>
                  </a:extLst>
                </a:gridCol>
                <a:gridCol w="1132332">
                  <a:extLst>
                    <a:ext uri="{9D8B030D-6E8A-4147-A177-3AD203B41FA5}">
                      <a16:colId xmlns:a16="http://schemas.microsoft.com/office/drawing/2014/main" val="3774817392"/>
                    </a:ext>
                  </a:extLst>
                </a:gridCol>
                <a:gridCol w="1629820">
                  <a:extLst>
                    <a:ext uri="{9D8B030D-6E8A-4147-A177-3AD203B41FA5}">
                      <a16:colId xmlns:a16="http://schemas.microsoft.com/office/drawing/2014/main" val="2815491236"/>
                    </a:ext>
                  </a:extLst>
                </a:gridCol>
                <a:gridCol w="1628492">
                  <a:extLst>
                    <a:ext uri="{9D8B030D-6E8A-4147-A177-3AD203B41FA5}">
                      <a16:colId xmlns:a16="http://schemas.microsoft.com/office/drawing/2014/main" val="553907841"/>
                    </a:ext>
                  </a:extLst>
                </a:gridCol>
                <a:gridCol w="1629156">
                  <a:extLst>
                    <a:ext uri="{9D8B030D-6E8A-4147-A177-3AD203B41FA5}">
                      <a16:colId xmlns:a16="http://schemas.microsoft.com/office/drawing/2014/main" val="3306070707"/>
                    </a:ext>
                  </a:extLst>
                </a:gridCol>
              </a:tblGrid>
              <a:tr h="302184">
                <a:tc>
                  <a:txBody>
                    <a:bodyPr/>
                    <a:lstStyle/>
                    <a:p>
                      <a:r>
                        <a:rPr lang="lv-LV" sz="1400" dirty="0">
                          <a:latin typeface="Arial Nova Cond Light" panose="020B0306020202020204" pitchFamily="34" charset="0"/>
                          <a:cs typeface="Times New Roman" panose="02020603050405020304" pitchFamily="18" charset="0"/>
                        </a:rPr>
                        <a:t>FONDS</a:t>
                      </a:r>
                    </a:p>
                  </a:txBody>
                  <a:tcPr/>
                </a:tc>
                <a:tc>
                  <a:txBody>
                    <a:bodyPr/>
                    <a:lstStyle/>
                    <a:p>
                      <a:r>
                        <a:rPr lang="lv-LV" sz="1400" dirty="0">
                          <a:latin typeface="Arial Nova Cond Light" panose="020B0306020202020204" pitchFamily="34" charset="0"/>
                        </a:rPr>
                        <a:t>PROJEKTS</a:t>
                      </a:r>
                    </a:p>
                  </a:txBody>
                  <a:tcPr/>
                </a:tc>
                <a:tc>
                  <a:txBody>
                    <a:bodyPr/>
                    <a:lstStyle/>
                    <a:p>
                      <a:r>
                        <a:rPr lang="lv-LV" sz="1400" dirty="0">
                          <a:latin typeface="Arial Nova Cond Light" panose="020B0306020202020204" pitchFamily="34" charset="0"/>
                        </a:rPr>
                        <a:t>2024. GADA IZPILDE</a:t>
                      </a:r>
                    </a:p>
                  </a:txBody>
                  <a:tcPr/>
                </a:tc>
                <a:tc>
                  <a:txBody>
                    <a:bodyPr/>
                    <a:lstStyle/>
                    <a:p>
                      <a:r>
                        <a:rPr lang="lv-LV" sz="1400" dirty="0">
                          <a:latin typeface="Arial Nova Cond Light" panose="020B0306020202020204" pitchFamily="34" charset="0"/>
                        </a:rPr>
                        <a:t>2025. GADA PLĀNS (LIKUMS PAR BUDŽETU)</a:t>
                      </a:r>
                    </a:p>
                  </a:txBody>
                  <a:tcPr/>
                </a:tc>
                <a:tc>
                  <a:txBody>
                    <a:bodyPr/>
                    <a:lstStyle/>
                    <a:p>
                      <a:r>
                        <a:rPr lang="lv-LV" sz="1400" dirty="0">
                          <a:latin typeface="Arial Nova Cond Light" panose="020B0306020202020204" pitchFamily="34" charset="0"/>
                        </a:rPr>
                        <a:t>2025. GADA IZMAIŅAS PRET 2024. GADA IZPILDI (EURO)</a:t>
                      </a:r>
                    </a:p>
                  </a:txBody>
                  <a:tcPr/>
                </a:tc>
                <a:tc>
                  <a:txBody>
                    <a:bodyPr/>
                    <a:lstStyle/>
                    <a:p>
                      <a:r>
                        <a:rPr lang="lv-LV" sz="1400" dirty="0">
                          <a:latin typeface="Arial Nova Cond Light" panose="020B0306020202020204" pitchFamily="34" charset="0"/>
                        </a:rPr>
                        <a:t>2025. GADA IZMAIŅAS PRET 2024. GADA IZPILDI (%)</a:t>
                      </a:r>
                    </a:p>
                  </a:txBody>
                  <a:tcPr/>
                </a:tc>
                <a:extLst>
                  <a:ext uri="{0D108BD9-81ED-4DB2-BD59-A6C34878D82A}">
                    <a16:rowId xmlns:a16="http://schemas.microsoft.com/office/drawing/2014/main" val="427096224"/>
                  </a:ext>
                </a:extLst>
              </a:tr>
              <a:tr h="370840">
                <a:tc rowSpan="4">
                  <a:txBody>
                    <a:bodyPr/>
                    <a:lstStyle/>
                    <a:p>
                      <a:pPr algn="ctr"/>
                      <a:endParaRPr lang="lv-LV" sz="1200" dirty="0">
                        <a:latin typeface="Montserrat Classic" panose="020B0604020202020204" charset="-70"/>
                      </a:endParaRPr>
                    </a:p>
                    <a:p>
                      <a:pPr algn="ctr"/>
                      <a:endParaRPr lang="lv-LV" sz="1200" dirty="0">
                        <a:latin typeface="Montserrat Classic" panose="020B0604020202020204" charset="-70"/>
                      </a:endParaRPr>
                    </a:p>
                    <a:p>
                      <a:pPr algn="ctr"/>
                      <a:endParaRPr lang="lv-LV" sz="1200" dirty="0">
                        <a:latin typeface="Montserrat Classic" panose="020B0604020202020204" charset="-70"/>
                      </a:endParaRPr>
                    </a:p>
                    <a:p>
                      <a:pPr algn="ctr"/>
                      <a:endParaRPr lang="lv-LV" sz="1200" dirty="0">
                        <a:latin typeface="Montserrat Classic" panose="020B0604020202020204" charset="-70"/>
                      </a:endParaRPr>
                    </a:p>
                    <a:p>
                      <a:pPr algn="ctr"/>
                      <a:r>
                        <a:rPr lang="lv-LV" sz="1200" dirty="0">
                          <a:latin typeface="Montserrat Classic" panose="020B0604020202020204" charset="-70"/>
                        </a:rPr>
                        <a:t>ESF+</a:t>
                      </a:r>
                    </a:p>
                  </a:txBody>
                  <a:tcPr/>
                </a:tc>
                <a:tc>
                  <a:txBody>
                    <a:bodyPr/>
                    <a:lstStyle/>
                    <a:p>
                      <a:r>
                        <a:rPr lang="lv-LV" sz="1200" kern="1200" dirty="0">
                          <a:solidFill>
                            <a:schemeClr val="dk1"/>
                          </a:solidFill>
                          <a:latin typeface="Montserrat Classic" panose="020B0604020202020204" charset="-70"/>
                          <a:ea typeface="+mn-ea"/>
                          <a:cs typeface="+mn-cs"/>
                        </a:rPr>
                        <a:t>Pasākumi iekļaujošai nodarbinātībai</a:t>
                      </a:r>
                    </a:p>
                  </a:txBody>
                  <a:tcPr/>
                </a:tc>
                <a:tc>
                  <a:txBody>
                    <a:bodyPr/>
                    <a:lstStyle/>
                    <a:p>
                      <a:r>
                        <a:rPr lang="lv-LV" sz="1200" kern="1200" dirty="0">
                          <a:solidFill>
                            <a:schemeClr val="dk1"/>
                          </a:solidFill>
                          <a:latin typeface="Montserrat Classic" panose="020B0604020202020204" charset="-70"/>
                          <a:ea typeface="+mn-ea"/>
                          <a:cs typeface="+mn-cs"/>
                        </a:rPr>
                        <a:t>6 049 580</a:t>
                      </a:r>
                    </a:p>
                  </a:txBody>
                  <a:tcPr/>
                </a:tc>
                <a:tc>
                  <a:txBody>
                    <a:bodyPr/>
                    <a:lstStyle/>
                    <a:p>
                      <a:r>
                        <a:rPr lang="lv-LV" sz="1200" kern="1200" dirty="0">
                          <a:solidFill>
                            <a:schemeClr val="dk1"/>
                          </a:solidFill>
                          <a:latin typeface="Montserrat Classic" panose="020B0604020202020204" charset="-70"/>
                          <a:ea typeface="+mn-ea"/>
                          <a:cs typeface="+mn-cs"/>
                        </a:rPr>
                        <a:t>11 </a:t>
                      </a:r>
                      <a:r>
                        <a:rPr lang="lv-LV" sz="1400" kern="1200" dirty="0">
                          <a:solidFill>
                            <a:schemeClr val="dk1"/>
                          </a:solidFill>
                          <a:latin typeface="Montserrat Classic" panose="020B0604020202020204" charset="-70"/>
                          <a:ea typeface="+mn-ea"/>
                          <a:cs typeface="+mn-cs"/>
                        </a:rPr>
                        <a:t>501</a:t>
                      </a:r>
                      <a:r>
                        <a:rPr lang="lv-LV" sz="1200" kern="1200" dirty="0">
                          <a:solidFill>
                            <a:schemeClr val="dk1"/>
                          </a:solidFill>
                          <a:latin typeface="Montserrat Classic" panose="020B0604020202020204" charset="-70"/>
                          <a:ea typeface="+mn-ea"/>
                          <a:cs typeface="+mn-cs"/>
                        </a:rPr>
                        <a:t> 313</a:t>
                      </a:r>
                    </a:p>
                  </a:txBody>
                  <a:tcPr/>
                </a:tc>
                <a:tc>
                  <a:txBody>
                    <a:bodyPr/>
                    <a:lstStyle/>
                    <a:p>
                      <a:r>
                        <a:rPr lang="lv-LV" sz="1200" kern="1200" dirty="0">
                          <a:solidFill>
                            <a:schemeClr val="dk1"/>
                          </a:solidFill>
                          <a:latin typeface="Montserrat Classic" panose="020B0604020202020204" charset="-70"/>
                          <a:ea typeface="+mn-ea"/>
                          <a:cs typeface="+mn-cs"/>
                        </a:rPr>
                        <a:t>+ 5 451 733</a:t>
                      </a:r>
                    </a:p>
                  </a:txBody>
                  <a:tcPr/>
                </a:tc>
                <a:tc>
                  <a:txBody>
                    <a:bodyPr/>
                    <a:lstStyle/>
                    <a:p>
                      <a:r>
                        <a:rPr lang="lv-LV" sz="1200" kern="1200" dirty="0">
                          <a:solidFill>
                            <a:schemeClr val="dk1"/>
                          </a:solidFill>
                          <a:latin typeface="Montserrat Classic" panose="020B0604020202020204" charset="-70"/>
                          <a:ea typeface="+mn-ea"/>
                          <a:cs typeface="+mn-cs"/>
                        </a:rPr>
                        <a:t>+90.12</a:t>
                      </a:r>
                    </a:p>
                  </a:txBody>
                  <a:tcPr/>
                </a:tc>
                <a:extLst>
                  <a:ext uri="{0D108BD9-81ED-4DB2-BD59-A6C34878D82A}">
                    <a16:rowId xmlns:a16="http://schemas.microsoft.com/office/drawing/2014/main" val="3391207797"/>
                  </a:ext>
                </a:extLst>
              </a:tr>
              <a:tr h="370840">
                <a:tc vMerge="1">
                  <a:txBody>
                    <a:bodyPr/>
                    <a:lstStyle/>
                    <a:p>
                      <a:pPr algn="ctr"/>
                      <a:endParaRPr lang="lv-LV" sz="1000" dirty="0">
                        <a:latin typeface="Montserrat Classic" panose="020B0604020202020204" charset="-70"/>
                      </a:endParaRPr>
                    </a:p>
                  </a:txBody>
                  <a:tcPr/>
                </a:tc>
                <a:tc>
                  <a:txBody>
                    <a:bodyPr/>
                    <a:lstStyle/>
                    <a:p>
                      <a:r>
                        <a:rPr lang="lv-LV" sz="1200" kern="1200" dirty="0">
                          <a:solidFill>
                            <a:schemeClr val="dk1"/>
                          </a:solidFill>
                          <a:latin typeface="Montserrat Classic" panose="020B0604020202020204" charset="-70"/>
                          <a:ea typeface="+mn-ea"/>
                          <a:cs typeface="+mn-cs"/>
                        </a:rPr>
                        <a:t>Nodarbinātības valsts aģentūras veiktspējas stiprināšana</a:t>
                      </a:r>
                    </a:p>
                  </a:txBody>
                  <a:tcPr/>
                </a:tc>
                <a:tc>
                  <a:txBody>
                    <a:bodyPr/>
                    <a:lstStyle/>
                    <a:p>
                      <a:r>
                        <a:rPr lang="lv-LV" sz="1200" kern="1200" dirty="0">
                          <a:solidFill>
                            <a:schemeClr val="dk1"/>
                          </a:solidFill>
                          <a:latin typeface="Montserrat Classic" panose="020B0604020202020204" charset="-70"/>
                          <a:ea typeface="+mn-ea"/>
                          <a:cs typeface="+mn-cs"/>
                        </a:rPr>
                        <a:t>394 235</a:t>
                      </a:r>
                    </a:p>
                  </a:txBody>
                  <a:tcPr/>
                </a:tc>
                <a:tc>
                  <a:txBody>
                    <a:bodyPr/>
                    <a:lstStyle/>
                    <a:p>
                      <a:r>
                        <a:rPr lang="lv-LV" sz="1200" kern="1200" dirty="0">
                          <a:solidFill>
                            <a:schemeClr val="dk1"/>
                          </a:solidFill>
                          <a:latin typeface="Montserrat Classic" panose="020B0604020202020204" charset="-70"/>
                          <a:ea typeface="+mn-ea"/>
                          <a:cs typeface="+mn-cs"/>
                        </a:rPr>
                        <a:t>1 735 730</a:t>
                      </a:r>
                    </a:p>
                  </a:txBody>
                  <a:tcPr/>
                </a:tc>
                <a:tc>
                  <a:txBody>
                    <a:bodyPr/>
                    <a:lstStyle/>
                    <a:p>
                      <a:r>
                        <a:rPr lang="lv-LV" sz="1200" kern="1200" dirty="0">
                          <a:solidFill>
                            <a:schemeClr val="dk1"/>
                          </a:solidFill>
                          <a:latin typeface="Montserrat Classic" panose="020B0604020202020204" charset="-70"/>
                          <a:ea typeface="+mn-ea"/>
                          <a:cs typeface="+mn-cs"/>
                        </a:rPr>
                        <a:t>+ 1 341 495</a:t>
                      </a:r>
                    </a:p>
                  </a:txBody>
                  <a:tcPr/>
                </a:tc>
                <a:tc>
                  <a:txBody>
                    <a:bodyPr/>
                    <a:lstStyle/>
                    <a:p>
                      <a:r>
                        <a:rPr lang="lv-LV" sz="1200" kern="1200" dirty="0">
                          <a:solidFill>
                            <a:schemeClr val="dk1"/>
                          </a:solidFill>
                          <a:latin typeface="Montserrat Classic" panose="020B0604020202020204" charset="-70"/>
                          <a:ea typeface="+mn-ea"/>
                          <a:cs typeface="+mn-cs"/>
                        </a:rPr>
                        <a:t>+340.28</a:t>
                      </a:r>
                    </a:p>
                  </a:txBody>
                  <a:tcPr/>
                </a:tc>
                <a:extLst>
                  <a:ext uri="{0D108BD9-81ED-4DB2-BD59-A6C34878D82A}">
                    <a16:rowId xmlns:a16="http://schemas.microsoft.com/office/drawing/2014/main" val="298331299"/>
                  </a:ext>
                </a:extLst>
              </a:tr>
              <a:tr h="370840">
                <a:tc vMerge="1">
                  <a:txBody>
                    <a:bodyPr/>
                    <a:lstStyle/>
                    <a:p>
                      <a:pPr algn="ctr"/>
                      <a:endParaRPr lang="lv-LV" sz="1000" dirty="0">
                        <a:latin typeface="Montserrat Classic" panose="020B0604020202020204" charset="-70"/>
                      </a:endParaRPr>
                    </a:p>
                  </a:txBody>
                  <a:tcPr/>
                </a:tc>
                <a:tc>
                  <a:txBody>
                    <a:bodyPr/>
                    <a:lstStyle/>
                    <a:p>
                      <a:r>
                        <a:rPr lang="lv-LV" sz="1200" kern="1200" dirty="0">
                          <a:solidFill>
                            <a:schemeClr val="dk1"/>
                          </a:solidFill>
                          <a:latin typeface="Montserrat Classic" panose="020B0604020202020204" charset="-70"/>
                          <a:ea typeface="+mn-ea"/>
                          <a:cs typeface="+mn-cs"/>
                        </a:rPr>
                        <a:t>EURES tīkla darbība Latvijā</a:t>
                      </a:r>
                    </a:p>
                  </a:txBody>
                  <a:tcPr/>
                </a:tc>
                <a:tc>
                  <a:txBody>
                    <a:bodyPr/>
                    <a:lstStyle/>
                    <a:p>
                      <a:r>
                        <a:rPr lang="lv-LV" sz="1200" kern="1200" dirty="0">
                          <a:solidFill>
                            <a:schemeClr val="dk1"/>
                          </a:solidFill>
                          <a:latin typeface="Montserrat Classic" panose="020B0604020202020204" charset="-70"/>
                          <a:ea typeface="+mn-ea"/>
                          <a:cs typeface="+mn-cs"/>
                        </a:rPr>
                        <a:t>194 356</a:t>
                      </a:r>
                    </a:p>
                  </a:txBody>
                  <a:tcPr/>
                </a:tc>
                <a:tc>
                  <a:txBody>
                    <a:bodyPr/>
                    <a:lstStyle/>
                    <a:p>
                      <a:r>
                        <a:rPr lang="lv-LV" sz="1200" kern="1200" dirty="0">
                          <a:solidFill>
                            <a:schemeClr val="dk1"/>
                          </a:solidFill>
                          <a:latin typeface="Montserrat Classic" panose="020B0604020202020204" charset="-70"/>
                          <a:ea typeface="+mn-ea"/>
                          <a:cs typeface="+mn-cs"/>
                        </a:rPr>
                        <a:t>246 184</a:t>
                      </a:r>
                    </a:p>
                  </a:txBody>
                  <a:tcPr/>
                </a:tc>
                <a:tc>
                  <a:txBody>
                    <a:bodyPr/>
                    <a:lstStyle/>
                    <a:p>
                      <a:r>
                        <a:rPr lang="lv-LV" sz="1200" kern="1200" dirty="0">
                          <a:solidFill>
                            <a:schemeClr val="dk1"/>
                          </a:solidFill>
                          <a:latin typeface="Montserrat Classic" panose="020B0604020202020204" charset="-70"/>
                          <a:ea typeface="+mn-ea"/>
                          <a:cs typeface="+mn-cs"/>
                        </a:rPr>
                        <a:t>+ 51 828</a:t>
                      </a:r>
                    </a:p>
                  </a:txBody>
                  <a:tcPr/>
                </a:tc>
                <a:tc>
                  <a:txBody>
                    <a:bodyPr/>
                    <a:lstStyle/>
                    <a:p>
                      <a:r>
                        <a:rPr lang="lv-LV" sz="1200" kern="1200" dirty="0">
                          <a:solidFill>
                            <a:schemeClr val="dk1"/>
                          </a:solidFill>
                          <a:latin typeface="Montserrat Classic" panose="020B0604020202020204" charset="-70"/>
                          <a:ea typeface="+mn-ea"/>
                          <a:cs typeface="+mn-cs"/>
                        </a:rPr>
                        <a:t>+26.67</a:t>
                      </a:r>
                    </a:p>
                  </a:txBody>
                  <a:tcPr/>
                </a:tc>
                <a:extLst>
                  <a:ext uri="{0D108BD9-81ED-4DB2-BD59-A6C34878D82A}">
                    <a16:rowId xmlns:a16="http://schemas.microsoft.com/office/drawing/2014/main" val="3138102297"/>
                  </a:ext>
                </a:extLst>
              </a:tr>
              <a:tr h="370840">
                <a:tc vMerge="1">
                  <a:txBody>
                    <a:bodyPr/>
                    <a:lstStyle/>
                    <a:p>
                      <a:pPr algn="ctr"/>
                      <a:endParaRPr lang="lv-LV" sz="1000" kern="1200" dirty="0">
                        <a:solidFill>
                          <a:schemeClr val="dk1"/>
                        </a:solidFill>
                        <a:latin typeface="Montserrat Classic" panose="020B0604020202020204" charset="-70"/>
                        <a:ea typeface="+mn-ea"/>
                        <a:cs typeface="+mn-cs"/>
                      </a:endParaRPr>
                    </a:p>
                  </a:txBody>
                  <a:tcPr/>
                </a:tc>
                <a:tc>
                  <a:txBody>
                    <a:bodyPr/>
                    <a:lstStyle/>
                    <a:p>
                      <a:r>
                        <a:rPr lang="lv-LV" sz="1200" kern="1200" dirty="0">
                          <a:solidFill>
                            <a:schemeClr val="dk1"/>
                          </a:solidFill>
                          <a:latin typeface="Montserrat Classic" panose="020B0604020202020204" charset="-70"/>
                          <a:ea typeface="+mn-ea"/>
                          <a:cs typeface="+mn-cs"/>
                        </a:rPr>
                        <a:t>Atbalsts labākam un ilgākam darba mūžam</a:t>
                      </a:r>
                    </a:p>
                  </a:txBody>
                  <a:tcPr/>
                </a:tc>
                <a:tc>
                  <a:txBody>
                    <a:bodyPr/>
                    <a:lstStyle/>
                    <a:p>
                      <a:r>
                        <a:rPr lang="lv-LV" sz="1200" kern="1200" dirty="0">
                          <a:solidFill>
                            <a:schemeClr val="dk1"/>
                          </a:solidFill>
                          <a:latin typeface="Montserrat Classic" panose="020B0604020202020204" charset="-70"/>
                          <a:ea typeface="+mn-ea"/>
                          <a:cs typeface="+mn-cs"/>
                        </a:rPr>
                        <a:t>172 617</a:t>
                      </a:r>
                    </a:p>
                  </a:txBody>
                  <a:tcPr/>
                </a:tc>
                <a:tc>
                  <a:txBody>
                    <a:bodyPr/>
                    <a:lstStyle/>
                    <a:p>
                      <a:r>
                        <a:rPr lang="lv-LV" sz="1200" kern="1200" dirty="0">
                          <a:solidFill>
                            <a:schemeClr val="dk1"/>
                          </a:solidFill>
                          <a:latin typeface="Montserrat Classic" panose="020B0604020202020204" charset="-70"/>
                          <a:ea typeface="+mn-ea"/>
                          <a:cs typeface="+mn-cs"/>
                        </a:rPr>
                        <a:t>-</a:t>
                      </a:r>
                    </a:p>
                  </a:txBody>
                  <a:tcPr/>
                </a:tc>
                <a:tc>
                  <a:txBody>
                    <a:bodyPr/>
                    <a:lstStyle/>
                    <a:p>
                      <a:r>
                        <a:rPr lang="lv-LV" sz="1200" kern="1200" dirty="0">
                          <a:solidFill>
                            <a:schemeClr val="dk1"/>
                          </a:solidFill>
                          <a:latin typeface="Montserrat Classic" panose="020B0604020202020204" charset="-70"/>
                          <a:ea typeface="+mn-ea"/>
                          <a:cs typeface="+mn-cs"/>
                        </a:rPr>
                        <a:t>-172 617</a:t>
                      </a:r>
                    </a:p>
                  </a:txBody>
                  <a:tcPr/>
                </a:tc>
                <a:tc>
                  <a:txBody>
                    <a:bodyPr/>
                    <a:lstStyle/>
                    <a:p>
                      <a:r>
                        <a:rPr lang="lv-LV" sz="1200" kern="1200" dirty="0">
                          <a:solidFill>
                            <a:schemeClr val="dk1"/>
                          </a:solidFill>
                          <a:latin typeface="Montserrat Classic" panose="020B0604020202020204" charset="-70"/>
                          <a:ea typeface="+mn-ea"/>
                          <a:cs typeface="+mn-cs"/>
                        </a:rPr>
                        <a:t>-100</a:t>
                      </a:r>
                    </a:p>
                  </a:txBody>
                  <a:tcPr/>
                </a:tc>
                <a:extLst>
                  <a:ext uri="{0D108BD9-81ED-4DB2-BD59-A6C34878D82A}">
                    <a16:rowId xmlns:a16="http://schemas.microsoft.com/office/drawing/2014/main" val="2410852348"/>
                  </a:ext>
                </a:extLst>
              </a:tr>
              <a:tr h="370840">
                <a:tc>
                  <a:txBody>
                    <a:bodyPr/>
                    <a:lstStyle/>
                    <a:p>
                      <a:endParaRPr lang="lv-LV" sz="2400" dirty="0"/>
                    </a:p>
                  </a:txBody>
                  <a:tcPr/>
                </a:tc>
                <a:tc>
                  <a:txBody>
                    <a:bodyPr/>
                    <a:lstStyle/>
                    <a:p>
                      <a:r>
                        <a:rPr lang="lv-LV" sz="1200" b="1" kern="1200" dirty="0">
                          <a:solidFill>
                            <a:schemeClr val="dk1"/>
                          </a:solidFill>
                          <a:latin typeface="Montserrat Classic" panose="020B0604020202020204" charset="-70"/>
                          <a:ea typeface="+mn-ea"/>
                          <a:cs typeface="+mn-cs"/>
                        </a:rPr>
                        <a:t>KOPĀ</a:t>
                      </a:r>
                    </a:p>
                  </a:txBody>
                  <a:tcPr/>
                </a:tc>
                <a:tc>
                  <a:txBody>
                    <a:bodyPr/>
                    <a:lstStyle/>
                    <a:p>
                      <a:r>
                        <a:rPr lang="lv-LV" sz="1200" b="1" kern="1200" dirty="0">
                          <a:solidFill>
                            <a:schemeClr val="dk1"/>
                          </a:solidFill>
                          <a:latin typeface="Montserrat Classic" panose="020B0604020202020204" charset="-70"/>
                          <a:ea typeface="+mn-ea"/>
                          <a:cs typeface="+mn-cs"/>
                        </a:rPr>
                        <a:t>6 810 788</a:t>
                      </a:r>
                    </a:p>
                  </a:txBody>
                  <a:tcPr/>
                </a:tc>
                <a:tc>
                  <a:txBody>
                    <a:bodyPr/>
                    <a:lstStyle/>
                    <a:p>
                      <a:r>
                        <a:rPr lang="lv-LV" sz="1200" b="1" kern="1200" dirty="0">
                          <a:solidFill>
                            <a:schemeClr val="dk1"/>
                          </a:solidFill>
                          <a:latin typeface="Montserrat Classic" panose="020B0604020202020204" charset="-70"/>
                          <a:ea typeface="+mn-ea"/>
                          <a:cs typeface="+mn-cs"/>
                        </a:rPr>
                        <a:t>13 483 227</a:t>
                      </a:r>
                    </a:p>
                  </a:txBody>
                  <a:tcPr/>
                </a:tc>
                <a:tc>
                  <a:txBody>
                    <a:bodyPr/>
                    <a:lstStyle/>
                    <a:p>
                      <a:r>
                        <a:rPr lang="lv-LV" sz="1200" b="1" kern="1200" dirty="0">
                          <a:solidFill>
                            <a:schemeClr val="dk1"/>
                          </a:solidFill>
                          <a:latin typeface="Montserrat Classic" panose="020B0604020202020204" charset="-70"/>
                          <a:ea typeface="+mn-ea"/>
                          <a:cs typeface="+mn-cs"/>
                        </a:rPr>
                        <a:t>+6 672 439</a:t>
                      </a:r>
                    </a:p>
                  </a:txBody>
                  <a:tcPr/>
                </a:tc>
                <a:tc>
                  <a:txBody>
                    <a:bodyPr/>
                    <a:lstStyle/>
                    <a:p>
                      <a:r>
                        <a:rPr lang="lv-LV" sz="1200" b="1" kern="1200" dirty="0">
                          <a:solidFill>
                            <a:schemeClr val="dk1"/>
                          </a:solidFill>
                          <a:latin typeface="Montserrat Classic" panose="020B0604020202020204" charset="-70"/>
                          <a:ea typeface="+mn-ea"/>
                          <a:cs typeface="+mn-cs"/>
                        </a:rPr>
                        <a:t>+97.97</a:t>
                      </a:r>
                    </a:p>
                  </a:txBody>
                  <a:tcPr/>
                </a:tc>
                <a:extLst>
                  <a:ext uri="{0D108BD9-81ED-4DB2-BD59-A6C34878D82A}">
                    <a16:rowId xmlns:a16="http://schemas.microsoft.com/office/drawing/2014/main" val="1379860804"/>
                  </a:ext>
                </a:extLst>
              </a:tr>
            </a:tbl>
          </a:graphicData>
        </a:graphic>
      </p:graphicFrame>
      <p:sp>
        <p:nvSpPr>
          <p:cNvPr id="12" name="TextBox 7">
            <a:extLst>
              <a:ext uri="{FF2B5EF4-FFF2-40B4-BE49-F238E27FC236}">
                <a16:creationId xmlns:a16="http://schemas.microsoft.com/office/drawing/2014/main" id="{95E8F3D9-157A-49E0-99F5-5DB464B6E876}"/>
              </a:ext>
            </a:extLst>
          </p:cNvPr>
          <p:cNvSpPr txBox="1"/>
          <p:nvPr/>
        </p:nvSpPr>
        <p:spPr>
          <a:xfrm>
            <a:off x="1652015" y="3781231"/>
            <a:ext cx="9982200" cy="436017"/>
          </a:xfrm>
          <a:prstGeom prst="rect">
            <a:avLst/>
          </a:prstGeom>
        </p:spPr>
        <p:txBody>
          <a:bodyPr wrap="square" lIns="0" tIns="0" rIns="0" bIns="0" rtlCol="0" anchor="t">
            <a:spAutoFit/>
          </a:bodyPr>
          <a:lstStyle/>
          <a:p>
            <a:pPr>
              <a:lnSpc>
                <a:spcPts val="1676"/>
              </a:lnSpc>
            </a:pPr>
            <a:r>
              <a:rPr lang="en-US" sz="1600" spc="142" dirty="0">
                <a:solidFill>
                  <a:srgbClr val="545454"/>
                </a:solidFill>
                <a:latin typeface="Bebas Neue"/>
              </a:rPr>
              <a:t>NVA </a:t>
            </a:r>
            <a:r>
              <a:rPr lang="lv-LV" sz="1600" spc="142" dirty="0">
                <a:solidFill>
                  <a:srgbClr val="545454"/>
                </a:solidFill>
                <a:latin typeface="Bebas Neue"/>
              </a:rPr>
              <a:t>īstenoto</a:t>
            </a:r>
            <a:r>
              <a:rPr lang="en-US" sz="1600" spc="142" dirty="0">
                <a:solidFill>
                  <a:srgbClr val="545454"/>
                </a:solidFill>
                <a:latin typeface="Bebas Neue"/>
              </a:rPr>
              <a:t> </a:t>
            </a:r>
            <a:r>
              <a:rPr lang="lv-LV" sz="1600" spc="142" dirty="0">
                <a:solidFill>
                  <a:srgbClr val="545454"/>
                </a:solidFill>
                <a:latin typeface="Bebas Neue"/>
              </a:rPr>
              <a:t>Atveseļošanas un noturības mehānisma (ANM) projektu finansējums 2024.-2025. gadā. </a:t>
            </a:r>
          </a:p>
        </p:txBody>
      </p:sp>
      <p:grpSp>
        <p:nvGrpSpPr>
          <p:cNvPr id="13" name="Group 12">
            <a:extLst>
              <a:ext uri="{FF2B5EF4-FFF2-40B4-BE49-F238E27FC236}">
                <a16:creationId xmlns:a16="http://schemas.microsoft.com/office/drawing/2014/main" id="{DDED6C60-A536-45FC-A349-167EA478D70F}"/>
              </a:ext>
            </a:extLst>
          </p:cNvPr>
          <p:cNvGrpSpPr/>
          <p:nvPr/>
        </p:nvGrpSpPr>
        <p:grpSpPr>
          <a:xfrm>
            <a:off x="1652015" y="4240796"/>
            <a:ext cx="9774936" cy="49664"/>
            <a:chOff x="843730" y="325121"/>
            <a:chExt cx="31800059" cy="150646"/>
          </a:xfrm>
        </p:grpSpPr>
        <p:sp>
          <p:nvSpPr>
            <p:cNvPr id="14" name="Freeform 6">
              <a:extLst>
                <a:ext uri="{FF2B5EF4-FFF2-40B4-BE49-F238E27FC236}">
                  <a16:creationId xmlns:a16="http://schemas.microsoft.com/office/drawing/2014/main" id="{0C400C29-A6A9-4A08-84AB-B54DF71098D2}"/>
                </a:ext>
              </a:extLst>
            </p:cNvPr>
            <p:cNvSpPr/>
            <p:nvPr/>
          </p:nvSpPr>
          <p:spPr>
            <a:xfrm flipV="1">
              <a:off x="843730" y="325121"/>
              <a:ext cx="31800059" cy="150646"/>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aphicFrame>
        <p:nvGraphicFramePr>
          <p:cNvPr id="15" name="Table 14">
            <a:extLst>
              <a:ext uri="{FF2B5EF4-FFF2-40B4-BE49-F238E27FC236}">
                <a16:creationId xmlns:a16="http://schemas.microsoft.com/office/drawing/2014/main" id="{FF690B2E-7289-4344-A69C-E7FA6BF82BA7}"/>
              </a:ext>
            </a:extLst>
          </p:cNvPr>
          <p:cNvGraphicFramePr>
            <a:graphicFrameLocks noGrp="1"/>
          </p:cNvGraphicFramePr>
          <p:nvPr>
            <p:extLst>
              <p:ext uri="{D42A27DB-BD31-4B8C-83A1-F6EECF244321}">
                <p14:modId xmlns:p14="http://schemas.microsoft.com/office/powerpoint/2010/main" val="1729959377"/>
              </p:ext>
            </p:extLst>
          </p:nvPr>
        </p:nvGraphicFramePr>
        <p:xfrm>
          <a:off x="1655063" y="4523816"/>
          <a:ext cx="9774936" cy="1620520"/>
        </p:xfrm>
        <a:graphic>
          <a:graphicData uri="http://schemas.openxmlformats.org/drawingml/2006/table">
            <a:tbl>
              <a:tblPr firstRow="1" bandRow="1">
                <a:tableStyleId>{5C22544A-7EE6-4342-B048-85BDC9FD1C3A}</a:tableStyleId>
              </a:tblPr>
              <a:tblGrid>
                <a:gridCol w="935737">
                  <a:extLst>
                    <a:ext uri="{9D8B030D-6E8A-4147-A177-3AD203B41FA5}">
                      <a16:colId xmlns:a16="http://schemas.microsoft.com/office/drawing/2014/main" val="695320661"/>
                    </a:ext>
                  </a:extLst>
                </a:gridCol>
                <a:gridCol w="2819399">
                  <a:extLst>
                    <a:ext uri="{9D8B030D-6E8A-4147-A177-3AD203B41FA5}">
                      <a16:colId xmlns:a16="http://schemas.microsoft.com/office/drawing/2014/main" val="149661837"/>
                    </a:ext>
                  </a:extLst>
                </a:gridCol>
                <a:gridCol w="1132332">
                  <a:extLst>
                    <a:ext uri="{9D8B030D-6E8A-4147-A177-3AD203B41FA5}">
                      <a16:colId xmlns:a16="http://schemas.microsoft.com/office/drawing/2014/main" val="3774817392"/>
                    </a:ext>
                  </a:extLst>
                </a:gridCol>
                <a:gridCol w="1629156">
                  <a:extLst>
                    <a:ext uri="{9D8B030D-6E8A-4147-A177-3AD203B41FA5}">
                      <a16:colId xmlns:a16="http://schemas.microsoft.com/office/drawing/2014/main" val="2815491236"/>
                    </a:ext>
                  </a:extLst>
                </a:gridCol>
                <a:gridCol w="1629156">
                  <a:extLst>
                    <a:ext uri="{9D8B030D-6E8A-4147-A177-3AD203B41FA5}">
                      <a16:colId xmlns:a16="http://schemas.microsoft.com/office/drawing/2014/main" val="553907841"/>
                    </a:ext>
                  </a:extLst>
                </a:gridCol>
                <a:gridCol w="1629156">
                  <a:extLst>
                    <a:ext uri="{9D8B030D-6E8A-4147-A177-3AD203B41FA5}">
                      <a16:colId xmlns:a16="http://schemas.microsoft.com/office/drawing/2014/main" val="3306070707"/>
                    </a:ext>
                  </a:extLst>
                </a:gridCol>
              </a:tblGrid>
              <a:tr h="370840">
                <a:tc>
                  <a:txBody>
                    <a:bodyPr/>
                    <a:lstStyle/>
                    <a:p>
                      <a:r>
                        <a:rPr lang="lv-LV" sz="1400" dirty="0">
                          <a:latin typeface="Arial Nova Cond Light" panose="020B0306020202020204" pitchFamily="34" charset="0"/>
                          <a:cs typeface="Times New Roman" panose="02020603050405020304" pitchFamily="18" charset="0"/>
                        </a:rPr>
                        <a:t>FONDS</a:t>
                      </a:r>
                    </a:p>
                  </a:txBody>
                  <a:tcPr/>
                </a:tc>
                <a:tc>
                  <a:txBody>
                    <a:bodyPr/>
                    <a:lstStyle/>
                    <a:p>
                      <a:r>
                        <a:rPr lang="lv-LV" sz="1400" dirty="0">
                          <a:latin typeface="Arial Nova Cond Light" panose="020B0306020202020204" pitchFamily="34" charset="0"/>
                        </a:rPr>
                        <a:t>PROJEKTS</a:t>
                      </a:r>
                    </a:p>
                  </a:txBody>
                  <a:tcPr/>
                </a:tc>
                <a:tc>
                  <a:txBody>
                    <a:bodyPr/>
                    <a:lstStyle/>
                    <a:p>
                      <a:r>
                        <a:rPr lang="lv-LV" sz="1400" dirty="0">
                          <a:latin typeface="Arial Nova Cond Light" panose="020B0306020202020204" pitchFamily="34" charset="0"/>
                        </a:rPr>
                        <a:t>2024. GADA IZPILDE</a:t>
                      </a:r>
                    </a:p>
                  </a:txBody>
                  <a:tcPr/>
                </a:tc>
                <a:tc>
                  <a:txBody>
                    <a:bodyPr/>
                    <a:lstStyle/>
                    <a:p>
                      <a:r>
                        <a:rPr lang="lv-LV" sz="1400" dirty="0">
                          <a:latin typeface="Arial Nova Cond Light" panose="020B0306020202020204" pitchFamily="34" charset="0"/>
                        </a:rPr>
                        <a:t>2025. GADA PLĀNS (LIKUMS PAR BUDŽETU)</a:t>
                      </a:r>
                    </a:p>
                  </a:txBody>
                  <a:tcPr/>
                </a:tc>
                <a:tc>
                  <a:txBody>
                    <a:bodyPr/>
                    <a:lstStyle/>
                    <a:p>
                      <a:r>
                        <a:rPr lang="lv-LV" sz="1400" dirty="0">
                          <a:latin typeface="Arial Nova Cond Light" panose="020B0306020202020204" pitchFamily="34" charset="0"/>
                        </a:rPr>
                        <a:t>2025. GADA IZMAIŅAS PRET 2024. GADA IZPILDI (EURO)</a:t>
                      </a:r>
                    </a:p>
                  </a:txBody>
                  <a:tcPr/>
                </a:tc>
                <a:tc>
                  <a:txBody>
                    <a:bodyPr/>
                    <a:lstStyle/>
                    <a:p>
                      <a:r>
                        <a:rPr lang="lv-LV" sz="1400" dirty="0">
                          <a:latin typeface="Arial Nova Cond Light" panose="020B0306020202020204" pitchFamily="34" charset="0"/>
                        </a:rPr>
                        <a:t>2025. GADA IZMAIŅAS PRET 2024. GADA IZPILDI (%)</a:t>
                      </a:r>
                    </a:p>
                  </a:txBody>
                  <a:tcPr/>
                </a:tc>
                <a:extLst>
                  <a:ext uri="{0D108BD9-81ED-4DB2-BD59-A6C34878D82A}">
                    <a16:rowId xmlns:a16="http://schemas.microsoft.com/office/drawing/2014/main" val="427096224"/>
                  </a:ext>
                </a:extLst>
              </a:tr>
              <a:tr h="370840">
                <a:tc>
                  <a:txBody>
                    <a:bodyPr/>
                    <a:lstStyle/>
                    <a:p>
                      <a:pPr algn="ctr"/>
                      <a:r>
                        <a:rPr lang="lv-LV" sz="1400" dirty="0">
                          <a:latin typeface="Montserrat Classic" panose="020B0604020202020204" charset="-70"/>
                        </a:rPr>
                        <a:t>ANM</a:t>
                      </a:r>
                    </a:p>
                  </a:txBody>
                  <a:tcPr/>
                </a:tc>
                <a:tc>
                  <a:txBody>
                    <a:bodyPr/>
                    <a:lstStyle/>
                    <a:p>
                      <a:r>
                        <a:rPr lang="lv-LV" sz="1400" kern="1200" dirty="0">
                          <a:solidFill>
                            <a:schemeClr val="dk1"/>
                          </a:solidFill>
                          <a:latin typeface="Montserrat Classic" panose="020B0604020202020204" charset="-70"/>
                          <a:ea typeface="+mn-ea"/>
                          <a:cs typeface="+mn-cs"/>
                        </a:rPr>
                        <a:t>Prasmju pilnveide pieaugušajiem</a:t>
                      </a:r>
                    </a:p>
                  </a:txBody>
                  <a:tcPr/>
                </a:tc>
                <a:tc>
                  <a:txBody>
                    <a:bodyPr/>
                    <a:lstStyle/>
                    <a:p>
                      <a:r>
                        <a:rPr lang="lv-LV" sz="1400" kern="1200" dirty="0">
                          <a:solidFill>
                            <a:schemeClr val="dk1"/>
                          </a:solidFill>
                          <a:latin typeface="Montserrat Classic" panose="020B0604020202020204" charset="-70"/>
                          <a:ea typeface="+mn-ea"/>
                          <a:cs typeface="+mn-cs"/>
                        </a:rPr>
                        <a:t>10 939 372</a:t>
                      </a:r>
                    </a:p>
                  </a:txBody>
                  <a:tcPr/>
                </a:tc>
                <a:tc>
                  <a:txBody>
                    <a:bodyPr/>
                    <a:lstStyle/>
                    <a:p>
                      <a:r>
                        <a:rPr lang="lv-LV" sz="1400" kern="1200" dirty="0">
                          <a:solidFill>
                            <a:schemeClr val="dk1"/>
                          </a:solidFill>
                          <a:latin typeface="Montserrat Classic" panose="020B0604020202020204" charset="-70"/>
                          <a:ea typeface="+mn-ea"/>
                          <a:cs typeface="+mn-cs"/>
                        </a:rPr>
                        <a:t>14 839 957</a:t>
                      </a:r>
                    </a:p>
                  </a:txBody>
                  <a:tcPr/>
                </a:tc>
                <a:tc>
                  <a:txBody>
                    <a:bodyPr/>
                    <a:lstStyle/>
                    <a:p>
                      <a:r>
                        <a:rPr lang="lv-LV" sz="1400" kern="1200" dirty="0">
                          <a:solidFill>
                            <a:schemeClr val="dk1"/>
                          </a:solidFill>
                          <a:latin typeface="Montserrat Classic" panose="020B0604020202020204" charset="-70"/>
                          <a:ea typeface="+mn-ea"/>
                          <a:cs typeface="+mn-cs"/>
                        </a:rPr>
                        <a:t>+ 3 900 585</a:t>
                      </a:r>
                    </a:p>
                  </a:txBody>
                  <a:tcPr/>
                </a:tc>
                <a:tc>
                  <a:txBody>
                    <a:bodyPr/>
                    <a:lstStyle/>
                    <a:p>
                      <a:r>
                        <a:rPr lang="lv-LV" sz="1400" kern="1200" dirty="0">
                          <a:solidFill>
                            <a:schemeClr val="dk1"/>
                          </a:solidFill>
                          <a:latin typeface="Montserrat Classic" panose="020B0604020202020204" charset="-70"/>
                          <a:ea typeface="+mn-ea"/>
                          <a:cs typeface="+mn-cs"/>
                        </a:rPr>
                        <a:t>+35.66</a:t>
                      </a:r>
                    </a:p>
                  </a:txBody>
                  <a:tcPr/>
                </a:tc>
                <a:extLst>
                  <a:ext uri="{0D108BD9-81ED-4DB2-BD59-A6C34878D82A}">
                    <a16:rowId xmlns:a16="http://schemas.microsoft.com/office/drawing/2014/main" val="3391207797"/>
                  </a:ext>
                </a:extLst>
              </a:tr>
              <a:tr h="370840">
                <a:tc>
                  <a:txBody>
                    <a:bodyPr/>
                    <a:lstStyle/>
                    <a:p>
                      <a:endParaRPr lang="lv-LV" sz="2800" dirty="0"/>
                    </a:p>
                  </a:txBody>
                  <a:tcPr/>
                </a:tc>
                <a:tc>
                  <a:txBody>
                    <a:bodyPr/>
                    <a:lstStyle/>
                    <a:p>
                      <a:r>
                        <a:rPr lang="lv-LV" sz="1400" b="1" kern="1200" dirty="0">
                          <a:solidFill>
                            <a:schemeClr val="dk1"/>
                          </a:solidFill>
                          <a:latin typeface="Montserrat Classic" panose="020B0604020202020204" charset="-70"/>
                          <a:ea typeface="+mn-ea"/>
                          <a:cs typeface="+mn-cs"/>
                        </a:rPr>
                        <a:t>KOPĀ</a:t>
                      </a:r>
                    </a:p>
                  </a:txBody>
                  <a:tcPr/>
                </a:tc>
                <a:tc>
                  <a:txBody>
                    <a:bodyPr/>
                    <a:lstStyle/>
                    <a:p>
                      <a:r>
                        <a:rPr lang="lv-LV" sz="1400" b="1" kern="1200" dirty="0">
                          <a:solidFill>
                            <a:schemeClr val="dk1"/>
                          </a:solidFill>
                          <a:latin typeface="Montserrat Classic" panose="020B0604020202020204" charset="-70"/>
                          <a:ea typeface="+mn-ea"/>
                          <a:cs typeface="+mn-cs"/>
                        </a:rPr>
                        <a:t>10 939 372</a:t>
                      </a:r>
                    </a:p>
                  </a:txBody>
                  <a:tcPr/>
                </a:tc>
                <a:tc>
                  <a:txBody>
                    <a:bodyPr/>
                    <a:lstStyle/>
                    <a:p>
                      <a:r>
                        <a:rPr lang="lv-LV" sz="1400" b="1" kern="1200" dirty="0">
                          <a:solidFill>
                            <a:schemeClr val="dk1"/>
                          </a:solidFill>
                          <a:latin typeface="Montserrat Classic" panose="020B0604020202020204" charset="-70"/>
                          <a:ea typeface="+mn-ea"/>
                          <a:cs typeface="+mn-cs"/>
                        </a:rPr>
                        <a:t>14 839 957</a:t>
                      </a:r>
                    </a:p>
                  </a:txBody>
                  <a:tcPr/>
                </a:tc>
                <a:tc>
                  <a:txBody>
                    <a:bodyPr/>
                    <a:lstStyle/>
                    <a:p>
                      <a:r>
                        <a:rPr lang="lv-LV" sz="1400" b="1" kern="1200" dirty="0">
                          <a:solidFill>
                            <a:schemeClr val="dk1"/>
                          </a:solidFill>
                          <a:latin typeface="Montserrat Classic" panose="020B0604020202020204" charset="-70"/>
                          <a:ea typeface="+mn-ea"/>
                          <a:cs typeface="+mn-cs"/>
                        </a:rPr>
                        <a:t>+ 3 900 585</a:t>
                      </a:r>
                    </a:p>
                  </a:txBody>
                  <a:tcPr/>
                </a:tc>
                <a:tc>
                  <a:txBody>
                    <a:bodyPr/>
                    <a:lstStyle/>
                    <a:p>
                      <a:r>
                        <a:rPr lang="lv-LV" sz="1400" b="1" kern="1200" dirty="0">
                          <a:solidFill>
                            <a:schemeClr val="dk1"/>
                          </a:solidFill>
                          <a:latin typeface="Montserrat Classic" panose="020B0604020202020204" charset="-70"/>
                          <a:ea typeface="+mn-ea"/>
                          <a:cs typeface="+mn-cs"/>
                        </a:rPr>
                        <a:t>+35.66</a:t>
                      </a:r>
                    </a:p>
                  </a:txBody>
                  <a:tcPr/>
                </a:tc>
                <a:extLst>
                  <a:ext uri="{0D108BD9-81ED-4DB2-BD59-A6C34878D82A}">
                    <a16:rowId xmlns:a16="http://schemas.microsoft.com/office/drawing/2014/main" val="1379860804"/>
                  </a:ext>
                </a:extLst>
              </a:tr>
            </a:tbl>
          </a:graphicData>
        </a:graphic>
      </p:graphicFrame>
    </p:spTree>
    <p:extLst>
      <p:ext uri="{BB962C8B-B14F-4D97-AF65-F5344CB8AC3E}">
        <p14:creationId xmlns:p14="http://schemas.microsoft.com/office/powerpoint/2010/main" val="3111036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6262AF-3906-466B-9F08-B051009828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grpSp>
        <p:nvGrpSpPr>
          <p:cNvPr id="5" name="Group 2">
            <a:extLst>
              <a:ext uri="{FF2B5EF4-FFF2-40B4-BE49-F238E27FC236}">
                <a16:creationId xmlns:a16="http://schemas.microsoft.com/office/drawing/2014/main" id="{CC83091D-66DB-4A79-8823-AF3E3D356E1E}"/>
              </a:ext>
            </a:extLst>
          </p:cNvPr>
          <p:cNvGrpSpPr/>
          <p:nvPr/>
        </p:nvGrpSpPr>
        <p:grpSpPr>
          <a:xfrm>
            <a:off x="990600" y="6206602"/>
            <a:ext cx="11201400" cy="651397"/>
            <a:chOff x="0" y="0"/>
            <a:chExt cx="6137714" cy="469643"/>
          </a:xfrm>
        </p:grpSpPr>
        <p:sp>
          <p:nvSpPr>
            <p:cNvPr id="6" name="Freeform 3">
              <a:extLst>
                <a:ext uri="{FF2B5EF4-FFF2-40B4-BE49-F238E27FC236}">
                  <a16:creationId xmlns:a16="http://schemas.microsoft.com/office/drawing/2014/main" id="{40EB7BE7-4537-418C-BCBF-12DB9A9FFB57}"/>
                </a:ext>
              </a:extLst>
            </p:cNvPr>
            <p:cNvSpPr/>
            <p:nvPr/>
          </p:nvSpPr>
          <p:spPr>
            <a:xfrm>
              <a:off x="0" y="0"/>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9" name="TextBox 12">
            <a:extLst>
              <a:ext uri="{FF2B5EF4-FFF2-40B4-BE49-F238E27FC236}">
                <a16:creationId xmlns:a16="http://schemas.microsoft.com/office/drawing/2014/main" id="{F8FECDB7-800B-4ADD-86E9-71B5F0417B38}"/>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10" name="TextBox 7">
            <a:extLst>
              <a:ext uri="{FF2B5EF4-FFF2-40B4-BE49-F238E27FC236}">
                <a16:creationId xmlns:a16="http://schemas.microsoft.com/office/drawing/2014/main" id="{12FA74E3-AF33-4D8C-99F0-B0D8A4150B41}"/>
              </a:ext>
            </a:extLst>
          </p:cNvPr>
          <p:cNvSpPr txBox="1"/>
          <p:nvPr/>
        </p:nvSpPr>
        <p:spPr>
          <a:xfrm>
            <a:off x="1732479" y="381000"/>
            <a:ext cx="9717642" cy="436017"/>
          </a:xfrm>
          <a:prstGeom prst="rect">
            <a:avLst/>
          </a:prstGeom>
        </p:spPr>
        <p:txBody>
          <a:bodyPr lIns="0" tIns="0" rIns="0" bIns="0" rtlCol="0" anchor="t">
            <a:spAutoFit/>
          </a:bodyPr>
          <a:lstStyle/>
          <a:p>
            <a:pPr>
              <a:lnSpc>
                <a:spcPts val="1676"/>
              </a:lnSpc>
            </a:pPr>
            <a:r>
              <a:rPr lang="en-US" sz="1600" b="1" spc="142" dirty="0">
                <a:solidFill>
                  <a:srgbClr val="545454"/>
                </a:solidFill>
                <a:latin typeface="Bebas Neue"/>
              </a:rPr>
              <a:t>NVA </a:t>
            </a:r>
            <a:r>
              <a:rPr lang="lv-LV" sz="1600" b="1" spc="142" dirty="0">
                <a:solidFill>
                  <a:srgbClr val="545454"/>
                </a:solidFill>
                <a:latin typeface="Bebas Neue"/>
              </a:rPr>
              <a:t>speciālā</a:t>
            </a:r>
            <a:r>
              <a:rPr lang="en-US" sz="1600" b="1" spc="142" dirty="0">
                <a:solidFill>
                  <a:srgbClr val="545454"/>
                </a:solidFill>
                <a:latin typeface="Bebas Neue"/>
              </a:rPr>
              <a:t> </a:t>
            </a:r>
            <a:r>
              <a:rPr lang="lv-LV" sz="1600" b="1" spc="142" dirty="0">
                <a:solidFill>
                  <a:srgbClr val="545454"/>
                </a:solidFill>
                <a:latin typeface="Bebas Neue"/>
              </a:rPr>
              <a:t>budžeta</a:t>
            </a:r>
            <a:r>
              <a:rPr lang="en-US" sz="1600" b="1" spc="142" dirty="0">
                <a:solidFill>
                  <a:srgbClr val="545454"/>
                </a:solidFill>
                <a:latin typeface="Bebas Neue"/>
              </a:rPr>
              <a:t> </a:t>
            </a:r>
            <a:r>
              <a:rPr lang="lv-LV" sz="1600" b="1" spc="142" dirty="0">
                <a:solidFill>
                  <a:srgbClr val="545454"/>
                </a:solidFill>
                <a:latin typeface="Bebas Neue"/>
              </a:rPr>
              <a:t>ietvaros</a:t>
            </a:r>
            <a:r>
              <a:rPr lang="en-US" sz="1600" b="1" spc="142" dirty="0">
                <a:solidFill>
                  <a:srgbClr val="545454"/>
                </a:solidFill>
                <a:latin typeface="Bebas Neue"/>
              </a:rPr>
              <a:t> </a:t>
            </a:r>
            <a:r>
              <a:rPr lang="lv-LV" sz="1600" b="1" spc="142" dirty="0">
                <a:solidFill>
                  <a:srgbClr val="545454"/>
                </a:solidFill>
                <a:latin typeface="Bebas Neue"/>
              </a:rPr>
              <a:t>īstenoto aktīvo nodarbinātības pasākumu finansējums </a:t>
            </a:r>
            <a:r>
              <a:rPr lang="en-US" sz="1600" b="1" spc="142" dirty="0">
                <a:solidFill>
                  <a:srgbClr val="545454"/>
                </a:solidFill>
                <a:latin typeface="Bebas Neue"/>
              </a:rPr>
              <a:t>202</a:t>
            </a:r>
            <a:r>
              <a:rPr lang="lv-LV" sz="1600" b="1" spc="142" dirty="0">
                <a:solidFill>
                  <a:srgbClr val="545454"/>
                </a:solidFill>
                <a:latin typeface="Bebas Neue"/>
              </a:rPr>
              <a:t>4</a:t>
            </a:r>
            <a:r>
              <a:rPr lang="en-US" sz="1600" b="1" spc="142" dirty="0">
                <a:solidFill>
                  <a:srgbClr val="545454"/>
                </a:solidFill>
                <a:latin typeface="Bebas Neue"/>
              </a:rPr>
              <a:t>.-202</a:t>
            </a:r>
            <a:r>
              <a:rPr lang="lv-LV" sz="1600" b="1" spc="142" dirty="0">
                <a:solidFill>
                  <a:srgbClr val="545454"/>
                </a:solidFill>
                <a:latin typeface="Bebas Neue"/>
              </a:rPr>
              <a:t>5</a:t>
            </a:r>
            <a:r>
              <a:rPr lang="en-US" sz="1600" b="1" spc="142" dirty="0">
                <a:solidFill>
                  <a:srgbClr val="545454"/>
                </a:solidFill>
                <a:latin typeface="Bebas Neue"/>
              </a:rPr>
              <a:t>.</a:t>
            </a:r>
            <a:r>
              <a:rPr lang="lv-LV" sz="1600" b="1" spc="142" dirty="0">
                <a:solidFill>
                  <a:srgbClr val="545454"/>
                </a:solidFill>
                <a:latin typeface="Bebas Neue"/>
              </a:rPr>
              <a:t>gadā</a:t>
            </a:r>
          </a:p>
        </p:txBody>
      </p:sp>
      <p:grpSp>
        <p:nvGrpSpPr>
          <p:cNvPr id="11" name="Group 5">
            <a:extLst>
              <a:ext uri="{FF2B5EF4-FFF2-40B4-BE49-F238E27FC236}">
                <a16:creationId xmlns:a16="http://schemas.microsoft.com/office/drawing/2014/main" id="{95FDF724-6C90-4592-8C9C-E3BD29394D36}"/>
              </a:ext>
            </a:extLst>
          </p:cNvPr>
          <p:cNvGrpSpPr/>
          <p:nvPr/>
        </p:nvGrpSpPr>
        <p:grpSpPr>
          <a:xfrm>
            <a:off x="1755647" y="821990"/>
            <a:ext cx="9064753" cy="244810"/>
            <a:chOff x="0" y="0"/>
            <a:chExt cx="32643792" cy="571500"/>
          </a:xfrm>
        </p:grpSpPr>
        <p:sp>
          <p:nvSpPr>
            <p:cNvPr id="12" name="Freeform 6">
              <a:extLst>
                <a:ext uri="{FF2B5EF4-FFF2-40B4-BE49-F238E27FC236}">
                  <a16:creationId xmlns:a16="http://schemas.microsoft.com/office/drawing/2014/main" id="{681A291C-7315-4F57-9276-BBBC0B4FD4E6}"/>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aphicFrame>
        <p:nvGraphicFramePr>
          <p:cNvPr id="13" name="Table 12">
            <a:extLst>
              <a:ext uri="{FF2B5EF4-FFF2-40B4-BE49-F238E27FC236}">
                <a16:creationId xmlns:a16="http://schemas.microsoft.com/office/drawing/2014/main" id="{3B6A5CBB-38A4-4D14-824E-6D95F93B20E9}"/>
              </a:ext>
            </a:extLst>
          </p:cNvPr>
          <p:cNvGraphicFramePr>
            <a:graphicFrameLocks noGrp="1"/>
          </p:cNvGraphicFramePr>
          <p:nvPr>
            <p:extLst>
              <p:ext uri="{D42A27DB-BD31-4B8C-83A1-F6EECF244321}">
                <p14:modId xmlns:p14="http://schemas.microsoft.com/office/powerpoint/2010/main" val="1705007368"/>
              </p:ext>
            </p:extLst>
          </p:nvPr>
        </p:nvGraphicFramePr>
        <p:xfrm>
          <a:off x="1495747" y="961259"/>
          <a:ext cx="9926120" cy="5221679"/>
        </p:xfrm>
        <a:graphic>
          <a:graphicData uri="http://schemas.openxmlformats.org/drawingml/2006/table">
            <a:tbl>
              <a:tblPr firstRow="1" bandRow="1">
                <a:tableStyleId>{F5AB1C69-6EDB-4FF4-983F-18BD219EF322}</a:tableStyleId>
              </a:tblPr>
              <a:tblGrid>
                <a:gridCol w="4001826">
                  <a:extLst>
                    <a:ext uri="{9D8B030D-6E8A-4147-A177-3AD203B41FA5}">
                      <a16:colId xmlns:a16="http://schemas.microsoft.com/office/drawing/2014/main" val="4196904156"/>
                    </a:ext>
                  </a:extLst>
                </a:gridCol>
                <a:gridCol w="1418493">
                  <a:extLst>
                    <a:ext uri="{9D8B030D-6E8A-4147-A177-3AD203B41FA5}">
                      <a16:colId xmlns:a16="http://schemas.microsoft.com/office/drawing/2014/main" val="4075383927"/>
                    </a:ext>
                  </a:extLst>
                </a:gridCol>
                <a:gridCol w="1501935">
                  <a:extLst>
                    <a:ext uri="{9D8B030D-6E8A-4147-A177-3AD203B41FA5}">
                      <a16:colId xmlns:a16="http://schemas.microsoft.com/office/drawing/2014/main" val="402112092"/>
                    </a:ext>
                  </a:extLst>
                </a:gridCol>
                <a:gridCol w="1501935">
                  <a:extLst>
                    <a:ext uri="{9D8B030D-6E8A-4147-A177-3AD203B41FA5}">
                      <a16:colId xmlns:a16="http://schemas.microsoft.com/office/drawing/2014/main" val="3176907886"/>
                    </a:ext>
                  </a:extLst>
                </a:gridCol>
                <a:gridCol w="1501931">
                  <a:extLst>
                    <a:ext uri="{9D8B030D-6E8A-4147-A177-3AD203B41FA5}">
                      <a16:colId xmlns:a16="http://schemas.microsoft.com/office/drawing/2014/main" val="3784516578"/>
                    </a:ext>
                  </a:extLst>
                </a:gridCol>
              </a:tblGrid>
              <a:tr h="681605">
                <a:tc>
                  <a:txBody>
                    <a:bodyPr/>
                    <a:lstStyle/>
                    <a:p>
                      <a:r>
                        <a:rPr lang="lv-LV" sz="1200" b="0" kern="1200" dirty="0">
                          <a:solidFill>
                            <a:schemeClr val="lt1"/>
                          </a:solidFill>
                          <a:latin typeface="Arial Nova Cond Light" panose="020B0306020202020204" pitchFamily="34" charset="0"/>
                          <a:ea typeface="+mn-ea"/>
                          <a:cs typeface="Times New Roman" panose="02020603050405020304" pitchFamily="18" charset="0"/>
                        </a:rPr>
                        <a:t>PROJEKTS</a:t>
                      </a:r>
                    </a:p>
                  </a:txBody>
                  <a:tcPr/>
                </a:tc>
                <a:tc>
                  <a:txBody>
                    <a:bodyPr/>
                    <a:lstStyle/>
                    <a:p>
                      <a:r>
                        <a:rPr lang="lv-LV" sz="1200" b="0" kern="1200" dirty="0">
                          <a:solidFill>
                            <a:schemeClr val="lt1"/>
                          </a:solidFill>
                          <a:latin typeface="Arial Nova Cond Light" panose="020B0306020202020204" pitchFamily="34" charset="0"/>
                          <a:ea typeface="+mn-ea"/>
                          <a:cs typeface="Times New Roman" panose="02020603050405020304" pitchFamily="18" charset="0"/>
                        </a:rPr>
                        <a:t>2024. GADA IZPILDE (EUR)</a:t>
                      </a:r>
                    </a:p>
                  </a:txBody>
                  <a:tcPr/>
                </a:tc>
                <a:tc>
                  <a:txBody>
                    <a:bodyPr/>
                    <a:lstStyle/>
                    <a:p>
                      <a:r>
                        <a:rPr lang="lv-LV" sz="1200" b="0" kern="1200" dirty="0">
                          <a:solidFill>
                            <a:schemeClr val="lt1"/>
                          </a:solidFill>
                          <a:latin typeface="Arial Nova Cond Light" panose="020B0306020202020204" pitchFamily="34" charset="0"/>
                          <a:ea typeface="+mn-ea"/>
                          <a:cs typeface="Times New Roman" panose="02020603050405020304" pitchFamily="18" charset="0"/>
                        </a:rPr>
                        <a:t>2025. GADA PLĀNS (LIKUMS AR BUDŽETU)</a:t>
                      </a:r>
                    </a:p>
                  </a:txBody>
                  <a:tcPr/>
                </a:tc>
                <a:tc>
                  <a:txBody>
                    <a:bodyPr/>
                    <a:lstStyle/>
                    <a:p>
                      <a:r>
                        <a:rPr lang="lv-LV" sz="1200" b="0" kern="1200" dirty="0">
                          <a:solidFill>
                            <a:schemeClr val="lt1"/>
                          </a:solidFill>
                          <a:latin typeface="Arial Nova Cond Light" panose="020B0306020202020204" pitchFamily="34" charset="0"/>
                          <a:ea typeface="+mn-ea"/>
                          <a:cs typeface="Times New Roman" panose="02020603050405020304" pitchFamily="18" charset="0"/>
                        </a:rPr>
                        <a:t>2025. GADA IZMAIŅAS PRET 2024. GADA IZPILDI (EURO)</a:t>
                      </a:r>
                    </a:p>
                  </a:txBody>
                  <a:tcPr/>
                </a:tc>
                <a:tc>
                  <a:txBody>
                    <a:bodyPr/>
                    <a:lstStyle/>
                    <a:p>
                      <a:r>
                        <a:rPr lang="lv-LV" sz="1200" b="0" kern="1200" dirty="0">
                          <a:solidFill>
                            <a:schemeClr val="lt1"/>
                          </a:solidFill>
                          <a:latin typeface="Arial Nova Cond Light" panose="020B0306020202020204" pitchFamily="34" charset="0"/>
                          <a:ea typeface="+mn-ea"/>
                          <a:cs typeface="Times New Roman" panose="02020603050405020304" pitchFamily="18" charset="0"/>
                        </a:rPr>
                        <a:t>2025. GADA IZMAIŅAS PRET 2024. GADA IZPILDI (%)</a:t>
                      </a:r>
                    </a:p>
                  </a:txBody>
                  <a:tcPr/>
                </a:tc>
                <a:extLst>
                  <a:ext uri="{0D108BD9-81ED-4DB2-BD59-A6C34878D82A}">
                    <a16:rowId xmlns:a16="http://schemas.microsoft.com/office/drawing/2014/main" val="45745579"/>
                  </a:ext>
                </a:extLst>
              </a:tr>
              <a:tr h="3879901">
                <a:tc>
                  <a:txBody>
                    <a:bodyPr/>
                    <a:lstStyle/>
                    <a:p>
                      <a:r>
                        <a:rPr lang="lv-LV" sz="1100" b="0" kern="1200" spc="26" dirty="0">
                          <a:solidFill>
                            <a:srgbClr val="545454"/>
                          </a:solidFill>
                          <a:latin typeface="Montserrat Classic"/>
                          <a:ea typeface="+mn-ea"/>
                          <a:cs typeface="+mn-cs"/>
                        </a:rPr>
                        <a:t>Pasākumi komercdarbības vai </a:t>
                      </a:r>
                      <a:r>
                        <a:rPr lang="lv-LV" sz="1100" b="0" kern="1200" spc="26" dirty="0" err="1">
                          <a:solidFill>
                            <a:srgbClr val="545454"/>
                          </a:solidFill>
                          <a:latin typeface="Montserrat Classic"/>
                          <a:ea typeface="+mn-ea"/>
                          <a:cs typeface="+mn-cs"/>
                        </a:rPr>
                        <a:t>pašnodarbinātības</a:t>
                      </a:r>
                      <a:r>
                        <a:rPr lang="lv-LV" sz="1100" b="0" kern="1200" spc="26" dirty="0">
                          <a:solidFill>
                            <a:srgbClr val="545454"/>
                          </a:solidFill>
                          <a:latin typeface="Montserrat Classic"/>
                          <a:ea typeface="+mn-ea"/>
                          <a:cs typeface="+mn-cs"/>
                        </a:rPr>
                        <a:t> uzsākšanai</a:t>
                      </a:r>
                    </a:p>
                    <a:p>
                      <a:endParaRPr lang="lv-LV" sz="1100" b="0" kern="1200" spc="26" dirty="0">
                        <a:solidFill>
                          <a:srgbClr val="545454"/>
                        </a:solidFill>
                        <a:latin typeface="Montserrat Classic"/>
                        <a:ea typeface="+mn-ea"/>
                        <a:cs typeface="+mn-cs"/>
                      </a:endParaRPr>
                    </a:p>
                    <a:p>
                      <a:r>
                        <a:rPr lang="lv-LV" sz="1100" b="0" kern="1200" spc="26" dirty="0" err="1">
                          <a:solidFill>
                            <a:srgbClr val="545454"/>
                          </a:solidFill>
                          <a:latin typeface="Montserrat Classic"/>
                          <a:ea typeface="+mn-ea"/>
                          <a:cs typeface="+mn-cs"/>
                        </a:rPr>
                        <a:t>Surdotulka</a:t>
                      </a:r>
                      <a:r>
                        <a:rPr lang="lv-LV" sz="1100" b="0" kern="1200" spc="26" dirty="0">
                          <a:solidFill>
                            <a:srgbClr val="545454"/>
                          </a:solidFill>
                          <a:latin typeface="Montserrat Classic"/>
                          <a:ea typeface="+mn-ea"/>
                          <a:cs typeface="+mn-cs"/>
                        </a:rPr>
                        <a:t> pakalpojumi darba meklēšanas atbalsta pasākumos</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Pasākums noteiktām personu grupām bezdarbnieku ar invaliditāti nodarbināšanai uz nenoteiktu laiku</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Pasākumi noteiktām personu grupām (2024. gada līgumi, kuru apmaksa plānota saskaņā ar </a:t>
                      </a:r>
                      <a:r>
                        <a:rPr lang="lv-LV" sz="1100" b="0" kern="1200" spc="26" dirty="0" err="1">
                          <a:solidFill>
                            <a:srgbClr val="545454"/>
                          </a:solidFill>
                          <a:latin typeface="Montserrat Classic"/>
                          <a:ea typeface="+mn-ea"/>
                          <a:cs typeface="+mn-cs"/>
                        </a:rPr>
                        <a:t>de</a:t>
                      </a:r>
                      <a:r>
                        <a:rPr lang="lv-LV" sz="1100" b="0" kern="1200" spc="26" dirty="0">
                          <a:solidFill>
                            <a:srgbClr val="545454"/>
                          </a:solidFill>
                          <a:latin typeface="Montserrat Classic"/>
                          <a:ea typeface="+mn-ea"/>
                          <a:cs typeface="+mn-cs"/>
                        </a:rPr>
                        <a:t> </a:t>
                      </a:r>
                      <a:r>
                        <a:rPr lang="lv-LV" sz="1100" b="0" kern="1200" spc="26" dirty="0" err="1">
                          <a:solidFill>
                            <a:srgbClr val="545454"/>
                          </a:solidFill>
                          <a:latin typeface="Montserrat Classic"/>
                          <a:ea typeface="+mn-ea"/>
                          <a:cs typeface="+mn-cs"/>
                        </a:rPr>
                        <a:t>minimis</a:t>
                      </a:r>
                      <a:r>
                        <a:rPr lang="lv-LV" sz="1100" b="0" kern="1200" spc="26" dirty="0">
                          <a:solidFill>
                            <a:srgbClr val="545454"/>
                          </a:solidFill>
                          <a:latin typeface="Montserrat Classic"/>
                          <a:ea typeface="+mn-ea"/>
                          <a:cs typeface="+mn-cs"/>
                        </a:rPr>
                        <a:t> regulu Nr. 1408/2013)</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Nodarbināto personu reģionālās mobilitātes veicināšana</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Nodarbinātības pasākumi vasaras brīvlaikā personām, kuras iegūst izglītību vispārējās, speciālās vai profesionālās izglītības iestādēs</a:t>
                      </a:r>
                    </a:p>
                    <a:p>
                      <a:endParaRPr lang="lv-LV" sz="1100" b="0" kern="1200" spc="26" dirty="0">
                        <a:solidFill>
                          <a:srgbClr val="545454"/>
                        </a:solidFill>
                        <a:latin typeface="Montserrat Classic"/>
                        <a:ea typeface="+mn-ea"/>
                        <a:cs typeface="+mn-cs"/>
                      </a:endParaRPr>
                    </a:p>
                    <a:p>
                      <a:r>
                        <a:rPr lang="pt-BR" sz="1100" b="0" kern="1200" spc="26" dirty="0">
                          <a:solidFill>
                            <a:srgbClr val="545454"/>
                          </a:solidFill>
                          <a:latin typeface="Montserrat Classic"/>
                          <a:ea typeface="+mn-ea"/>
                          <a:cs typeface="+mn-cs"/>
                        </a:rPr>
                        <a:t>Atbalsts reģionālajai mobilitātei darba devējam</a:t>
                      </a:r>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Latviešu valodas </a:t>
                      </a:r>
                      <a:r>
                        <a:rPr lang="lv-LV" sz="1100" b="0" kern="1200" spc="26" dirty="0" err="1">
                          <a:solidFill>
                            <a:srgbClr val="545454"/>
                          </a:solidFill>
                          <a:latin typeface="Montserrat Classic"/>
                          <a:ea typeface="+mn-ea"/>
                          <a:cs typeface="+mn-cs"/>
                        </a:rPr>
                        <a:t>mentora</a:t>
                      </a:r>
                      <a:r>
                        <a:rPr lang="lv-LV" sz="1100" b="0" kern="1200" spc="26" dirty="0">
                          <a:solidFill>
                            <a:srgbClr val="545454"/>
                          </a:solidFill>
                          <a:latin typeface="Montserrat Classic"/>
                          <a:ea typeface="+mn-ea"/>
                          <a:cs typeface="+mn-cs"/>
                        </a:rPr>
                        <a:t> pakalpojums  nodarbinātajiem bēgļiem un personām ar alternatīvo statusu</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Algoti pagaidu sabiedriskie darbi</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Valsts valodas apguve bez starpniekvalodas</a:t>
                      </a:r>
                    </a:p>
                  </a:txBody>
                  <a:tcPr/>
                </a:tc>
                <a:tc>
                  <a:txBody>
                    <a:bodyPr/>
                    <a:lstStyle/>
                    <a:p>
                      <a:r>
                        <a:rPr lang="lv-LV" sz="1100" b="0" kern="1200" spc="26" dirty="0">
                          <a:solidFill>
                            <a:srgbClr val="545454"/>
                          </a:solidFill>
                          <a:latin typeface="Montserrat Classic"/>
                          <a:ea typeface="+mn-ea"/>
                          <a:cs typeface="+mn-cs"/>
                        </a:rPr>
                        <a:t>978 890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97</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1 800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886 320</a:t>
                      </a:r>
                    </a:p>
                    <a:p>
                      <a:endParaRPr lang="lv-LV" sz="1100" b="0" kern="1200" spc="26" dirty="0">
                        <a:solidFill>
                          <a:srgbClr val="545454"/>
                        </a:solidFill>
                        <a:latin typeface="Montserrat Classic"/>
                        <a:ea typeface="+mn-ea"/>
                        <a:cs typeface="+mn-cs"/>
                      </a:endParaRPr>
                    </a:p>
                    <a:p>
                      <a:r>
                        <a:rPr lang="lv-LV" sz="1100" b="0" kern="1200" spc="26" dirty="0">
                          <a:solidFill>
                            <a:schemeClr val="tx1"/>
                          </a:solidFill>
                          <a:latin typeface="Montserrat Classic"/>
                          <a:ea typeface="+mn-ea"/>
                          <a:cs typeface="+mn-cs"/>
                        </a:rPr>
                        <a:t>4 427 783</a:t>
                      </a:r>
                    </a:p>
                    <a:p>
                      <a:endParaRPr lang="lv-LV" sz="1100" b="0" kern="1200" spc="26" dirty="0">
                        <a:solidFill>
                          <a:srgbClr val="FF0000"/>
                        </a:solidFill>
                        <a:latin typeface="Montserrat Classic"/>
                        <a:ea typeface="+mn-ea"/>
                        <a:cs typeface="+mn-cs"/>
                      </a:endParaRPr>
                    </a:p>
                    <a:p>
                      <a:endParaRPr lang="lv-LV" sz="1100" b="0" kern="1200" spc="26" dirty="0">
                        <a:solidFill>
                          <a:srgbClr val="FF0000"/>
                        </a:solidFill>
                        <a:latin typeface="Montserrat Classic"/>
                        <a:ea typeface="+mn-ea"/>
                        <a:cs typeface="+mn-cs"/>
                      </a:endParaRPr>
                    </a:p>
                    <a:p>
                      <a:r>
                        <a:rPr lang="lv-LV" sz="1100" b="0" kern="1200" spc="26" dirty="0">
                          <a:solidFill>
                            <a:schemeClr val="tx1"/>
                          </a:solidFill>
                          <a:latin typeface="Montserrat Classic"/>
                          <a:ea typeface="+mn-ea"/>
                          <a:cs typeface="+mn-cs"/>
                        </a:rPr>
                        <a:t>-</a:t>
                      </a:r>
                    </a:p>
                    <a:p>
                      <a:endParaRPr lang="lv-LV" sz="1100" b="0" kern="1200" spc="26" dirty="0">
                        <a:solidFill>
                          <a:schemeClr val="tx1"/>
                        </a:solidFill>
                        <a:latin typeface="Montserrat Classic"/>
                        <a:ea typeface="+mn-ea"/>
                        <a:cs typeface="+mn-cs"/>
                      </a:endParaRPr>
                    </a:p>
                    <a:p>
                      <a:r>
                        <a:rPr lang="lv-LV" sz="1100" b="0" kern="1200" spc="26" dirty="0">
                          <a:solidFill>
                            <a:schemeClr val="tx1"/>
                          </a:solidFill>
                          <a:latin typeface="Montserrat Classic"/>
                          <a:ea typeface="+mn-ea"/>
                          <a:cs typeface="+mn-cs"/>
                        </a:rPr>
                        <a:t>-</a:t>
                      </a:r>
                    </a:p>
                    <a:p>
                      <a:endParaRPr lang="lv-LV" sz="1100" b="0" kern="1200" spc="26" dirty="0">
                        <a:solidFill>
                          <a:schemeClr val="tx1"/>
                        </a:solidFill>
                        <a:latin typeface="Montserrat Classic"/>
                        <a:ea typeface="+mn-ea"/>
                        <a:cs typeface="+mn-cs"/>
                      </a:endParaRPr>
                    </a:p>
                    <a:p>
                      <a:endParaRPr lang="lv-LV" sz="1100" b="0" kern="1200" spc="26" dirty="0">
                        <a:solidFill>
                          <a:schemeClr val="tx1"/>
                        </a:solidFill>
                        <a:latin typeface="Montserrat Classic"/>
                        <a:ea typeface="+mn-ea"/>
                        <a:cs typeface="+mn-cs"/>
                      </a:endParaRPr>
                    </a:p>
                    <a:p>
                      <a:r>
                        <a:rPr lang="lv-LV" sz="1100" b="0" kern="1200" spc="26" dirty="0">
                          <a:solidFill>
                            <a:schemeClr val="tx1"/>
                          </a:solidFill>
                          <a:latin typeface="Montserrat Classic"/>
                          <a:ea typeface="+mn-ea"/>
                          <a:cs typeface="+mn-cs"/>
                        </a:rPr>
                        <a:t>1 218 958</a:t>
                      </a:r>
                    </a:p>
                    <a:p>
                      <a:endParaRPr lang="lv-LV" sz="1100" b="0" kern="1200" spc="26" dirty="0">
                        <a:solidFill>
                          <a:schemeClr val="tx1"/>
                        </a:solidFill>
                        <a:latin typeface="Montserrat Classic"/>
                        <a:ea typeface="+mn-ea"/>
                        <a:cs typeface="+mn-cs"/>
                      </a:endParaRPr>
                    </a:p>
                    <a:p>
                      <a:r>
                        <a:rPr lang="lv-LV" sz="1100" b="0" kern="1200" spc="26" dirty="0">
                          <a:solidFill>
                            <a:schemeClr val="tx1"/>
                          </a:solidFill>
                          <a:latin typeface="Montserrat Classic"/>
                          <a:ea typeface="+mn-ea"/>
                          <a:cs typeface="+mn-cs"/>
                        </a:rPr>
                        <a:t>-</a:t>
                      </a:r>
                    </a:p>
                  </a:txBody>
                  <a:tcPr/>
                </a:tc>
                <a:tc>
                  <a:txBody>
                    <a:bodyPr/>
                    <a:lstStyle/>
                    <a:p>
                      <a:r>
                        <a:rPr lang="lv-LV" sz="1100" b="0" kern="1200" spc="26" dirty="0">
                          <a:solidFill>
                            <a:srgbClr val="545454"/>
                          </a:solidFill>
                          <a:latin typeface="Montserrat Classic"/>
                          <a:ea typeface="+mn-ea"/>
                          <a:cs typeface="+mn-cs"/>
                        </a:rPr>
                        <a:t>910 397</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11 985</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48 120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925 912</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4 310 399</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8 298</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9 680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1 371 540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17 911</a:t>
                      </a:r>
                    </a:p>
                  </a:txBody>
                  <a:tcPr/>
                </a:tc>
                <a:tc>
                  <a:txBody>
                    <a:bodyPr/>
                    <a:lstStyle/>
                    <a:p>
                      <a:r>
                        <a:rPr lang="lv-LV" sz="1100" b="0" kern="1200" spc="26" dirty="0">
                          <a:solidFill>
                            <a:srgbClr val="545454"/>
                          </a:solidFill>
                          <a:latin typeface="Montserrat Classic"/>
                          <a:ea typeface="+mn-ea"/>
                          <a:cs typeface="+mn-cs"/>
                        </a:rPr>
                        <a:t>-68 493</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-97</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+10 185</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+48 120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+39 592</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-117 384</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+8 298</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+9 680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+152 582</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+17 911</a:t>
                      </a:r>
                    </a:p>
                    <a:p>
                      <a:endParaRPr lang="lv-LV" sz="1100" b="0" kern="1200" spc="26" dirty="0">
                        <a:solidFill>
                          <a:srgbClr val="545454"/>
                        </a:solidFill>
                        <a:latin typeface="Montserrat Classic"/>
                        <a:ea typeface="+mn-ea"/>
                        <a:cs typeface="+mn-cs"/>
                      </a:endParaRPr>
                    </a:p>
                  </a:txBody>
                  <a:tcPr/>
                </a:tc>
                <a:tc>
                  <a:txBody>
                    <a:bodyPr/>
                    <a:lstStyle/>
                    <a:p>
                      <a:r>
                        <a:rPr lang="lv-LV" sz="1100" b="0" kern="1200" spc="26" dirty="0">
                          <a:solidFill>
                            <a:srgbClr val="545454"/>
                          </a:solidFill>
                          <a:latin typeface="Montserrat Classic"/>
                          <a:ea typeface="+mn-ea"/>
                          <a:cs typeface="+mn-cs"/>
                        </a:rPr>
                        <a:t>-7.00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+565.83</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+4.47</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-2.65</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+100</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+100</a:t>
                      </a:r>
                    </a:p>
                    <a:p>
                      <a:endParaRPr lang="lv-LV" sz="1100" b="0" kern="1200" spc="26" dirty="0">
                        <a:solidFill>
                          <a:srgbClr val="545454"/>
                        </a:solidFill>
                        <a:latin typeface="Montserrat Classic"/>
                        <a:ea typeface="+mn-ea"/>
                        <a:cs typeface="+mn-cs"/>
                      </a:endParaRP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+12.52</a:t>
                      </a:r>
                    </a:p>
                    <a:p>
                      <a:endParaRPr lang="lv-LV" sz="1100" b="0" kern="1200" spc="26" dirty="0">
                        <a:solidFill>
                          <a:srgbClr val="545454"/>
                        </a:solidFill>
                        <a:latin typeface="Montserrat Classic"/>
                        <a:ea typeface="+mn-ea"/>
                        <a:cs typeface="+mn-cs"/>
                      </a:endParaRPr>
                    </a:p>
                    <a:p>
                      <a:r>
                        <a:rPr lang="lv-LV" sz="1100" b="0" kern="1200" spc="26" dirty="0">
                          <a:solidFill>
                            <a:srgbClr val="545454"/>
                          </a:solidFill>
                          <a:latin typeface="Montserrat Classic"/>
                          <a:ea typeface="+mn-ea"/>
                          <a:cs typeface="+mn-cs"/>
                        </a:rPr>
                        <a:t>+100</a:t>
                      </a:r>
                    </a:p>
                  </a:txBody>
                  <a:tcPr/>
                </a:tc>
                <a:extLst>
                  <a:ext uri="{0D108BD9-81ED-4DB2-BD59-A6C34878D82A}">
                    <a16:rowId xmlns:a16="http://schemas.microsoft.com/office/drawing/2014/main" val="509554441"/>
                  </a:ext>
                </a:extLst>
              </a:tr>
              <a:tr h="425274">
                <a:tc>
                  <a:txBody>
                    <a:bodyPr/>
                    <a:lstStyle/>
                    <a:p>
                      <a:pPr algn="r"/>
                      <a:r>
                        <a:rPr lang="lv-LV" sz="1100" b="0" kern="1200" spc="26" dirty="0">
                          <a:solidFill>
                            <a:srgbClr val="545454"/>
                          </a:solidFill>
                          <a:latin typeface="Montserrat Classic"/>
                          <a:ea typeface="+mn-ea"/>
                          <a:cs typeface="+mn-cs"/>
                        </a:rPr>
                        <a:t>Kopā:</a:t>
                      </a:r>
                    </a:p>
                  </a:txBody>
                  <a:tcPr/>
                </a:tc>
                <a:tc>
                  <a:txBody>
                    <a:bodyPr/>
                    <a:lstStyle/>
                    <a:p>
                      <a:r>
                        <a:rPr lang="lv-LV" sz="1100" b="0" kern="1200" spc="26" dirty="0">
                          <a:solidFill>
                            <a:srgbClr val="545454"/>
                          </a:solidFill>
                          <a:latin typeface="Montserrat Classic"/>
                          <a:ea typeface="+mn-ea"/>
                          <a:cs typeface="+mn-cs"/>
                        </a:rPr>
                        <a:t>7 513 848</a:t>
                      </a:r>
                    </a:p>
                  </a:txBody>
                  <a:tcPr/>
                </a:tc>
                <a:tc>
                  <a:txBody>
                    <a:bodyPr/>
                    <a:lstStyle/>
                    <a:p>
                      <a:r>
                        <a:rPr lang="lv-LV" sz="1100" b="0" kern="1200" spc="26" dirty="0">
                          <a:solidFill>
                            <a:srgbClr val="545454"/>
                          </a:solidFill>
                          <a:latin typeface="Montserrat Classic"/>
                          <a:ea typeface="+mn-ea"/>
                          <a:cs typeface="+mn-cs"/>
                        </a:rPr>
                        <a:t>7 614 242</a:t>
                      </a:r>
                    </a:p>
                  </a:txBody>
                  <a:tcPr/>
                </a:tc>
                <a:tc>
                  <a:txBody>
                    <a:bodyPr/>
                    <a:lstStyle/>
                    <a:p>
                      <a:r>
                        <a:rPr lang="lv-LV" sz="1100" b="0" kern="1200" spc="26" dirty="0">
                          <a:solidFill>
                            <a:srgbClr val="545454"/>
                          </a:solidFill>
                          <a:latin typeface="Montserrat Classic"/>
                          <a:ea typeface="+mn-ea"/>
                          <a:cs typeface="+mn-cs"/>
                        </a:rPr>
                        <a:t>+100 394</a:t>
                      </a:r>
                    </a:p>
                  </a:txBody>
                  <a:tcPr/>
                </a:tc>
                <a:tc>
                  <a:txBody>
                    <a:bodyPr/>
                    <a:lstStyle/>
                    <a:p>
                      <a:r>
                        <a:rPr lang="lv-LV" sz="1100" b="0" kern="1200" spc="26" dirty="0">
                          <a:solidFill>
                            <a:srgbClr val="545454"/>
                          </a:solidFill>
                          <a:latin typeface="Montserrat Classic"/>
                          <a:ea typeface="+mn-ea"/>
                          <a:cs typeface="+mn-cs"/>
                        </a:rPr>
                        <a:t>1.34</a:t>
                      </a:r>
                    </a:p>
                  </a:txBody>
                  <a:tcPr/>
                </a:tc>
                <a:extLst>
                  <a:ext uri="{0D108BD9-81ED-4DB2-BD59-A6C34878D82A}">
                    <a16:rowId xmlns:a16="http://schemas.microsoft.com/office/drawing/2014/main" val="2987969663"/>
                  </a:ext>
                </a:extLst>
              </a:tr>
            </a:tbl>
          </a:graphicData>
        </a:graphic>
      </p:graphicFrame>
    </p:spTree>
    <p:extLst>
      <p:ext uri="{BB962C8B-B14F-4D97-AF65-F5344CB8AC3E}">
        <p14:creationId xmlns:p14="http://schemas.microsoft.com/office/powerpoint/2010/main" val="271737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0E2EE86-6B4B-41B4-926B-F2979950DA1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sp>
        <p:nvSpPr>
          <p:cNvPr id="4" name="TextBox 7">
            <a:extLst>
              <a:ext uri="{FF2B5EF4-FFF2-40B4-BE49-F238E27FC236}">
                <a16:creationId xmlns:a16="http://schemas.microsoft.com/office/drawing/2014/main" id="{55F92D98-33ED-4FFF-B58D-A4BBF5E99BBE}"/>
              </a:ext>
            </a:extLst>
          </p:cNvPr>
          <p:cNvSpPr txBox="1"/>
          <p:nvPr/>
        </p:nvSpPr>
        <p:spPr>
          <a:xfrm>
            <a:off x="1797275" y="531098"/>
            <a:ext cx="9601200" cy="218008"/>
          </a:xfrm>
          <a:prstGeom prst="rect">
            <a:avLst/>
          </a:prstGeom>
        </p:spPr>
        <p:txBody>
          <a:bodyPr wrap="square" lIns="0" tIns="0" rIns="0" bIns="0" rtlCol="0" anchor="t">
            <a:spAutoFit/>
          </a:bodyPr>
          <a:lstStyle/>
          <a:p>
            <a:pPr>
              <a:lnSpc>
                <a:spcPts val="1676"/>
              </a:lnSpc>
            </a:pPr>
            <a:r>
              <a:rPr lang="lv-LV" sz="1784" spc="142" dirty="0">
                <a:solidFill>
                  <a:srgbClr val="545454"/>
                </a:solidFill>
                <a:latin typeface="Bebas Neue"/>
              </a:rPr>
              <a:t>Izmaiņas</a:t>
            </a:r>
            <a:r>
              <a:rPr lang="en-US" sz="1784" spc="142" dirty="0">
                <a:solidFill>
                  <a:srgbClr val="545454"/>
                </a:solidFill>
                <a:latin typeface="Bebas Neue"/>
              </a:rPr>
              <a:t> 202</a:t>
            </a:r>
            <a:r>
              <a:rPr lang="lv-LV" sz="1784" spc="142" dirty="0">
                <a:solidFill>
                  <a:srgbClr val="545454"/>
                </a:solidFill>
                <a:latin typeface="Bebas Neue"/>
              </a:rPr>
              <a:t>5</a:t>
            </a:r>
            <a:r>
              <a:rPr lang="en-US" sz="1784" spc="142" dirty="0">
                <a:solidFill>
                  <a:srgbClr val="545454"/>
                </a:solidFill>
                <a:latin typeface="Bebas Neue"/>
              </a:rPr>
              <a:t>. </a:t>
            </a:r>
            <a:r>
              <a:rPr lang="lv-LV" sz="1784" spc="142" dirty="0">
                <a:solidFill>
                  <a:srgbClr val="545454"/>
                </a:solidFill>
                <a:latin typeface="Bebas Neue"/>
              </a:rPr>
              <a:t>gada</a:t>
            </a:r>
            <a:r>
              <a:rPr lang="en-US" sz="1784" spc="142" dirty="0">
                <a:solidFill>
                  <a:srgbClr val="545454"/>
                </a:solidFill>
                <a:latin typeface="Bebas Neue"/>
              </a:rPr>
              <a:t> </a:t>
            </a:r>
            <a:r>
              <a:rPr lang="lv-LV" sz="1784" spc="142" dirty="0">
                <a:solidFill>
                  <a:srgbClr val="545454"/>
                </a:solidFill>
                <a:latin typeface="Bebas Neue"/>
              </a:rPr>
              <a:t>pamatbudžeta</a:t>
            </a:r>
            <a:r>
              <a:rPr lang="en-US" sz="1784" spc="142" dirty="0">
                <a:solidFill>
                  <a:srgbClr val="545454"/>
                </a:solidFill>
                <a:latin typeface="Bebas Neue"/>
              </a:rPr>
              <a:t> </a:t>
            </a:r>
            <a:r>
              <a:rPr lang="lv-LV" sz="1784" spc="142" dirty="0">
                <a:solidFill>
                  <a:srgbClr val="545454"/>
                </a:solidFill>
                <a:latin typeface="Bebas Neue"/>
              </a:rPr>
              <a:t>izdevumos</a:t>
            </a:r>
            <a:r>
              <a:rPr lang="en-US" sz="1784" spc="142" dirty="0">
                <a:solidFill>
                  <a:srgbClr val="545454"/>
                </a:solidFill>
                <a:latin typeface="Bebas Neue"/>
              </a:rPr>
              <a:t> </a:t>
            </a:r>
            <a:r>
              <a:rPr lang="lv-LV" sz="1784" spc="142" dirty="0">
                <a:solidFill>
                  <a:srgbClr val="545454"/>
                </a:solidFill>
                <a:latin typeface="Bebas Neue"/>
              </a:rPr>
              <a:t>salīdzinājumā</a:t>
            </a:r>
            <a:r>
              <a:rPr lang="en-US" sz="1784" spc="142" dirty="0">
                <a:solidFill>
                  <a:srgbClr val="545454"/>
                </a:solidFill>
                <a:latin typeface="Bebas Neue"/>
              </a:rPr>
              <a:t> </a:t>
            </a:r>
            <a:r>
              <a:rPr lang="lv-LV" sz="1784" spc="142" dirty="0">
                <a:solidFill>
                  <a:srgbClr val="545454"/>
                </a:solidFill>
                <a:latin typeface="Bebas Neue"/>
              </a:rPr>
              <a:t>ar</a:t>
            </a:r>
            <a:r>
              <a:rPr lang="en-US" sz="1784" spc="142" dirty="0">
                <a:solidFill>
                  <a:srgbClr val="545454"/>
                </a:solidFill>
                <a:latin typeface="Bebas Neue"/>
              </a:rPr>
              <a:t> 202</a:t>
            </a:r>
            <a:r>
              <a:rPr lang="lv-LV" sz="1784" spc="142" dirty="0">
                <a:solidFill>
                  <a:srgbClr val="545454"/>
                </a:solidFill>
                <a:latin typeface="Bebas Neue"/>
              </a:rPr>
              <a:t>4</a:t>
            </a:r>
            <a:r>
              <a:rPr lang="en-US" sz="1784" spc="142" dirty="0">
                <a:solidFill>
                  <a:srgbClr val="545454"/>
                </a:solidFill>
                <a:latin typeface="Bebas Neue"/>
              </a:rPr>
              <a:t>. </a:t>
            </a:r>
            <a:r>
              <a:rPr lang="lv-LV" sz="1784" spc="142" dirty="0">
                <a:solidFill>
                  <a:srgbClr val="545454"/>
                </a:solidFill>
                <a:latin typeface="Bebas Neue"/>
              </a:rPr>
              <a:t>gadu</a:t>
            </a:r>
          </a:p>
        </p:txBody>
      </p:sp>
      <p:grpSp>
        <p:nvGrpSpPr>
          <p:cNvPr id="6" name="Group 19">
            <a:extLst>
              <a:ext uri="{FF2B5EF4-FFF2-40B4-BE49-F238E27FC236}">
                <a16:creationId xmlns:a16="http://schemas.microsoft.com/office/drawing/2014/main" id="{E7550869-925E-4169-A937-F5906883088E}"/>
              </a:ext>
            </a:extLst>
          </p:cNvPr>
          <p:cNvGrpSpPr/>
          <p:nvPr/>
        </p:nvGrpSpPr>
        <p:grpSpPr>
          <a:xfrm>
            <a:off x="1599672" y="1113700"/>
            <a:ext cx="5584235" cy="494781"/>
            <a:chOff x="0" y="0"/>
            <a:chExt cx="9058379" cy="802602"/>
          </a:xfrm>
          <a:solidFill>
            <a:schemeClr val="tx2">
              <a:lumMod val="40000"/>
              <a:lumOff val="60000"/>
            </a:schemeClr>
          </a:solidFill>
        </p:grpSpPr>
        <p:sp>
          <p:nvSpPr>
            <p:cNvPr id="7" name="Freeform 20">
              <a:extLst>
                <a:ext uri="{FF2B5EF4-FFF2-40B4-BE49-F238E27FC236}">
                  <a16:creationId xmlns:a16="http://schemas.microsoft.com/office/drawing/2014/main" id="{8829603B-26DD-424C-A1D6-F31F382CF804}"/>
                </a:ext>
              </a:extLst>
            </p:cNvPr>
            <p:cNvSpPr/>
            <p:nvPr/>
          </p:nvSpPr>
          <p:spPr>
            <a:xfrm>
              <a:off x="0" y="0"/>
              <a:ext cx="9058379" cy="802602"/>
            </a:xfrm>
            <a:custGeom>
              <a:avLst/>
              <a:gdLst/>
              <a:ahLst/>
              <a:cxnLst/>
              <a:rect l="l" t="t" r="r" b="b"/>
              <a:pathLst>
                <a:path w="9058379" h="802602">
                  <a:moveTo>
                    <a:pt x="8933919" y="802602"/>
                  </a:moveTo>
                  <a:lnTo>
                    <a:pt x="124460" y="802602"/>
                  </a:lnTo>
                  <a:cubicBezTo>
                    <a:pt x="55880" y="802602"/>
                    <a:pt x="0" y="746722"/>
                    <a:pt x="0" y="678142"/>
                  </a:cubicBezTo>
                  <a:lnTo>
                    <a:pt x="0" y="124460"/>
                  </a:lnTo>
                  <a:cubicBezTo>
                    <a:pt x="0" y="55880"/>
                    <a:pt x="55880" y="0"/>
                    <a:pt x="124460" y="0"/>
                  </a:cubicBezTo>
                  <a:lnTo>
                    <a:pt x="8933919" y="0"/>
                  </a:lnTo>
                  <a:cubicBezTo>
                    <a:pt x="9002499" y="0"/>
                    <a:pt x="9058379" y="55880"/>
                    <a:pt x="9058379" y="124460"/>
                  </a:cubicBezTo>
                  <a:lnTo>
                    <a:pt x="9058379" y="678142"/>
                  </a:lnTo>
                  <a:cubicBezTo>
                    <a:pt x="9058379" y="746722"/>
                    <a:pt x="9002499" y="802602"/>
                    <a:pt x="8933919" y="802602"/>
                  </a:cubicBezTo>
                  <a:close/>
                </a:path>
              </a:pathLst>
            </a:custGeom>
            <a:grpFill/>
          </p:spPr>
        </p:sp>
      </p:grpSp>
      <p:sp>
        <p:nvSpPr>
          <p:cNvPr id="8" name="TextBox 26">
            <a:extLst>
              <a:ext uri="{FF2B5EF4-FFF2-40B4-BE49-F238E27FC236}">
                <a16:creationId xmlns:a16="http://schemas.microsoft.com/office/drawing/2014/main" id="{C1CB3D5C-14E6-4A09-84CF-68C46C1168B2}"/>
              </a:ext>
            </a:extLst>
          </p:cNvPr>
          <p:cNvSpPr txBox="1"/>
          <p:nvPr/>
        </p:nvSpPr>
        <p:spPr>
          <a:xfrm>
            <a:off x="1665973" y="1314792"/>
            <a:ext cx="5300287" cy="441916"/>
          </a:xfrm>
          <a:prstGeom prst="rect">
            <a:avLst/>
          </a:prstGeom>
        </p:spPr>
        <p:txBody>
          <a:bodyPr lIns="0" tIns="0" rIns="0" bIns="0" rtlCol="0" anchor="t">
            <a:spAutoFit/>
          </a:bodyPr>
          <a:lstStyle/>
          <a:p>
            <a:pPr>
              <a:lnSpc>
                <a:spcPts val="1820"/>
              </a:lnSpc>
            </a:pPr>
            <a:r>
              <a:rPr lang="lv-LV" sz="1300" spc="38" dirty="0">
                <a:solidFill>
                  <a:srgbClr val="FFFFFF"/>
                </a:solidFill>
                <a:latin typeface="Bebas Neue Bold"/>
              </a:rPr>
              <a:t>Apakšprogramma 07.01.00 „Nodarbinātības valsts aģentūras darbības nodrošināšana”</a:t>
            </a:r>
            <a:r>
              <a:rPr lang="lv-LV" sz="1300" spc="38" dirty="0">
                <a:solidFill>
                  <a:srgbClr val="FFFFFF"/>
                </a:solidFill>
                <a:latin typeface="Arimo Bold"/>
              </a:rPr>
              <a:t> </a:t>
            </a:r>
          </a:p>
        </p:txBody>
      </p:sp>
      <p:grpSp>
        <p:nvGrpSpPr>
          <p:cNvPr id="9" name="Group 5">
            <a:extLst>
              <a:ext uri="{FF2B5EF4-FFF2-40B4-BE49-F238E27FC236}">
                <a16:creationId xmlns:a16="http://schemas.microsoft.com/office/drawing/2014/main" id="{4339F845-1665-44ED-A966-831E43EE9A4C}"/>
              </a:ext>
            </a:extLst>
          </p:cNvPr>
          <p:cNvGrpSpPr/>
          <p:nvPr/>
        </p:nvGrpSpPr>
        <p:grpSpPr>
          <a:xfrm>
            <a:off x="1761742" y="857091"/>
            <a:ext cx="9745419" cy="133509"/>
            <a:chOff x="0" y="0"/>
            <a:chExt cx="32643792" cy="571500"/>
          </a:xfrm>
        </p:grpSpPr>
        <p:sp>
          <p:nvSpPr>
            <p:cNvPr id="10" name="Freeform 6">
              <a:extLst>
                <a:ext uri="{FF2B5EF4-FFF2-40B4-BE49-F238E27FC236}">
                  <a16:creationId xmlns:a16="http://schemas.microsoft.com/office/drawing/2014/main" id="{CFA82DFB-5FE8-4370-B839-0BB2E2E4DBDB}"/>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pSp>
        <p:nvGrpSpPr>
          <p:cNvPr id="12" name="Group 19">
            <a:extLst>
              <a:ext uri="{FF2B5EF4-FFF2-40B4-BE49-F238E27FC236}">
                <a16:creationId xmlns:a16="http://schemas.microsoft.com/office/drawing/2014/main" id="{6E7A0AFA-C490-4878-BEF7-452BC75FA1E2}"/>
              </a:ext>
            </a:extLst>
          </p:cNvPr>
          <p:cNvGrpSpPr/>
          <p:nvPr/>
        </p:nvGrpSpPr>
        <p:grpSpPr>
          <a:xfrm>
            <a:off x="9318265" y="5623412"/>
            <a:ext cx="1393235" cy="494781"/>
            <a:chOff x="0" y="0"/>
            <a:chExt cx="9058379" cy="802602"/>
          </a:xfrm>
          <a:solidFill>
            <a:schemeClr val="tx2">
              <a:lumMod val="40000"/>
              <a:lumOff val="60000"/>
            </a:schemeClr>
          </a:solidFill>
        </p:grpSpPr>
        <p:sp>
          <p:nvSpPr>
            <p:cNvPr id="13" name="Freeform 20">
              <a:extLst>
                <a:ext uri="{FF2B5EF4-FFF2-40B4-BE49-F238E27FC236}">
                  <a16:creationId xmlns:a16="http://schemas.microsoft.com/office/drawing/2014/main" id="{9E07292C-5EAA-4076-985E-91AE0EE5B079}"/>
                </a:ext>
              </a:extLst>
            </p:cNvPr>
            <p:cNvSpPr/>
            <p:nvPr/>
          </p:nvSpPr>
          <p:spPr>
            <a:xfrm>
              <a:off x="0" y="0"/>
              <a:ext cx="9058379" cy="802602"/>
            </a:xfrm>
            <a:custGeom>
              <a:avLst/>
              <a:gdLst/>
              <a:ahLst/>
              <a:cxnLst/>
              <a:rect l="l" t="t" r="r" b="b"/>
              <a:pathLst>
                <a:path w="9058379" h="802602">
                  <a:moveTo>
                    <a:pt x="8933919" y="802602"/>
                  </a:moveTo>
                  <a:lnTo>
                    <a:pt x="124460" y="802602"/>
                  </a:lnTo>
                  <a:cubicBezTo>
                    <a:pt x="55880" y="802602"/>
                    <a:pt x="0" y="746722"/>
                    <a:pt x="0" y="678142"/>
                  </a:cubicBezTo>
                  <a:lnTo>
                    <a:pt x="0" y="124460"/>
                  </a:lnTo>
                  <a:cubicBezTo>
                    <a:pt x="0" y="55880"/>
                    <a:pt x="55880" y="0"/>
                    <a:pt x="124460" y="0"/>
                  </a:cubicBezTo>
                  <a:lnTo>
                    <a:pt x="8933919" y="0"/>
                  </a:lnTo>
                  <a:cubicBezTo>
                    <a:pt x="9002499" y="0"/>
                    <a:pt x="9058379" y="55880"/>
                    <a:pt x="9058379" y="124460"/>
                  </a:cubicBezTo>
                  <a:lnTo>
                    <a:pt x="9058379" y="678142"/>
                  </a:lnTo>
                  <a:cubicBezTo>
                    <a:pt x="9058379" y="746722"/>
                    <a:pt x="9002499" y="802602"/>
                    <a:pt x="8933919" y="802602"/>
                  </a:cubicBezTo>
                  <a:close/>
                </a:path>
              </a:pathLst>
            </a:custGeom>
            <a:grpFill/>
          </p:spPr>
        </p:sp>
      </p:grpSp>
      <p:pic>
        <p:nvPicPr>
          <p:cNvPr id="14" name="Picture 30">
            <a:extLst>
              <a:ext uri="{FF2B5EF4-FFF2-40B4-BE49-F238E27FC236}">
                <a16:creationId xmlns:a16="http://schemas.microsoft.com/office/drawing/2014/main" id="{83228CFC-8028-4CA8-BE56-757588C2F35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287717" y="5765886"/>
            <a:ext cx="292530" cy="264341"/>
          </a:xfrm>
          <a:prstGeom prst="rect">
            <a:avLst/>
          </a:prstGeom>
        </p:spPr>
      </p:pic>
      <p:sp>
        <p:nvSpPr>
          <p:cNvPr id="17" name="TextBox 16">
            <a:extLst>
              <a:ext uri="{FF2B5EF4-FFF2-40B4-BE49-F238E27FC236}">
                <a16:creationId xmlns:a16="http://schemas.microsoft.com/office/drawing/2014/main" id="{C6650341-5E59-474B-A13A-0B1A42E3DCAA}"/>
              </a:ext>
            </a:extLst>
          </p:cNvPr>
          <p:cNvSpPr txBox="1"/>
          <p:nvPr/>
        </p:nvSpPr>
        <p:spPr>
          <a:xfrm>
            <a:off x="1665973" y="1756710"/>
            <a:ext cx="9045527" cy="4308872"/>
          </a:xfrm>
          <a:prstGeom prst="rect">
            <a:avLst/>
          </a:prstGeom>
          <a:noFill/>
        </p:spPr>
        <p:txBody>
          <a:bodyPr wrap="square" rtlCol="0">
            <a:spAutoFit/>
          </a:bodyPr>
          <a:lstStyle/>
          <a:p>
            <a:pPr algn="just"/>
            <a:r>
              <a:rPr lang="lv-LV" sz="2000" dirty="0"/>
              <a:t>-</a:t>
            </a:r>
            <a:r>
              <a:rPr lang="lv-LV" sz="2000" i="1" dirty="0">
                <a:latin typeface="Times New Roman" panose="02020603050405020304" pitchFamily="18" charset="0"/>
                <a:cs typeface="Times New Roman" panose="02020603050405020304" pitchFamily="18" charset="0"/>
              </a:rPr>
              <a:t>Izdevumu palielinājums darbiekārtošanas pakalpojumu sniedzēju uzraudzības funkcijas nodrošināšanai, reorganizējot 1 amata vietu apakšprogrammas ietvaros, vienlaikus palielinot valsts pamatbudžetā prognozējamos ieņēmumus par izsniegtās licences darbiekārtošanas pakalpojumu sniegšanu (23.04.2024 MK sēdes prot. Nr.17 12.§ 4.punkts) (+ 26 179 </a:t>
            </a:r>
            <a:r>
              <a:rPr lang="lv-LV" sz="2000" i="1" dirty="0" err="1">
                <a:latin typeface="Times New Roman" panose="02020603050405020304" pitchFamily="18" charset="0"/>
                <a:cs typeface="Times New Roman" panose="02020603050405020304" pitchFamily="18" charset="0"/>
              </a:rPr>
              <a:t>euro</a:t>
            </a:r>
            <a:r>
              <a:rPr lang="lv-LV" sz="2000" i="1" dirty="0">
                <a:latin typeface="Times New Roman" panose="02020603050405020304" pitchFamily="18" charset="0"/>
                <a:cs typeface="Times New Roman" panose="02020603050405020304" pitchFamily="18" charset="0"/>
              </a:rPr>
              <a:t>)</a:t>
            </a:r>
            <a:endParaRPr lang="lv-LV" sz="2000" dirty="0">
              <a:latin typeface="Times New Roman" panose="02020603050405020304" pitchFamily="18" charset="0"/>
              <a:cs typeface="Times New Roman" panose="02020603050405020304" pitchFamily="18" charset="0"/>
            </a:endParaRPr>
          </a:p>
          <a:p>
            <a:pPr algn="just"/>
            <a:r>
              <a:rPr lang="lv-LV" sz="2000" dirty="0"/>
              <a:t>-</a:t>
            </a:r>
            <a:r>
              <a:rPr lang="lv-LV" sz="2000" i="1" dirty="0">
                <a:latin typeface="Times New Roman" panose="02020603050405020304" pitchFamily="18" charset="0"/>
                <a:cs typeface="Times New Roman" panose="02020603050405020304" pitchFamily="18" charset="0"/>
              </a:rPr>
              <a:t>Izdevumu palielinājums 2024-2026. gada starpnozaru prioritārā pasākuma “Valsts tiešās pārvaldes nodarbināto atalgojuma palielināšana” īstenošanai (MK 26.09.2023. sēdes prot. Nr.47 43.§ 2.punkts) (+80 083 </a:t>
            </a:r>
            <a:r>
              <a:rPr lang="lv-LV" sz="2000" i="1" dirty="0" err="1">
                <a:latin typeface="Times New Roman" panose="02020603050405020304" pitchFamily="18" charset="0"/>
                <a:cs typeface="Times New Roman" panose="02020603050405020304" pitchFamily="18" charset="0"/>
              </a:rPr>
              <a:t>euro</a:t>
            </a:r>
            <a:r>
              <a:rPr lang="lv-LV" sz="2000" i="1" dirty="0">
                <a:latin typeface="Times New Roman" panose="02020603050405020304" pitchFamily="18" charset="0"/>
                <a:cs typeface="Times New Roman" panose="02020603050405020304" pitchFamily="18" charset="0"/>
              </a:rPr>
              <a:t>)</a:t>
            </a:r>
          </a:p>
          <a:p>
            <a:pPr algn="just"/>
            <a:r>
              <a:rPr lang="lv-LV" sz="2000" dirty="0"/>
              <a:t>-</a:t>
            </a:r>
            <a:r>
              <a:rPr lang="lv-LV" sz="2000" i="1" dirty="0">
                <a:latin typeface="Times New Roman" panose="02020603050405020304" pitchFamily="18" charset="0"/>
                <a:cs typeface="Times New Roman" panose="02020603050405020304" pitchFamily="18" charset="0"/>
              </a:rPr>
              <a:t>Izdevumu samazinājums NVA administratīvās darbības nodrošināšanai, lai nodrošinātu papildu finansējumu nozaru ministriju pieteiktajām drošības prioritātēm (MK 27.08.2024. sēdes prot. Nr.33 52.§ 4.punkts, MK 19.09.2024. sēdes prot. Nr.38 2.§ 11.punkts) (- 76 903 </a:t>
            </a:r>
            <a:r>
              <a:rPr lang="lv-LV" sz="2000" i="1" dirty="0" err="1">
                <a:latin typeface="Times New Roman" panose="02020603050405020304" pitchFamily="18" charset="0"/>
                <a:cs typeface="Times New Roman" panose="02020603050405020304" pitchFamily="18" charset="0"/>
              </a:rPr>
              <a:t>euro</a:t>
            </a:r>
            <a:r>
              <a:rPr lang="lv-LV" sz="2000" i="1" dirty="0">
                <a:latin typeface="Times New Roman" panose="02020603050405020304" pitchFamily="18" charset="0"/>
                <a:cs typeface="Times New Roman" panose="02020603050405020304" pitchFamily="18" charset="0"/>
              </a:rPr>
              <a:t>)</a:t>
            </a:r>
          </a:p>
          <a:p>
            <a:endParaRPr lang="lv-LV" dirty="0"/>
          </a:p>
          <a:p>
            <a:endParaRPr lang="lv-LV" dirty="0"/>
          </a:p>
        </p:txBody>
      </p:sp>
      <p:grpSp>
        <p:nvGrpSpPr>
          <p:cNvPr id="18" name="Group 2">
            <a:extLst>
              <a:ext uri="{FF2B5EF4-FFF2-40B4-BE49-F238E27FC236}">
                <a16:creationId xmlns:a16="http://schemas.microsoft.com/office/drawing/2014/main" id="{2E664067-16DB-402E-9682-953CCC7ECFC8}"/>
              </a:ext>
            </a:extLst>
          </p:cNvPr>
          <p:cNvGrpSpPr/>
          <p:nvPr/>
        </p:nvGrpSpPr>
        <p:grpSpPr>
          <a:xfrm>
            <a:off x="990600" y="6206602"/>
            <a:ext cx="11201400" cy="651397"/>
            <a:chOff x="0" y="0"/>
            <a:chExt cx="6137714" cy="469643"/>
          </a:xfrm>
        </p:grpSpPr>
        <p:sp>
          <p:nvSpPr>
            <p:cNvPr id="19" name="Freeform 3">
              <a:extLst>
                <a:ext uri="{FF2B5EF4-FFF2-40B4-BE49-F238E27FC236}">
                  <a16:creationId xmlns:a16="http://schemas.microsoft.com/office/drawing/2014/main" id="{0C313ECC-2BD1-4D87-99AE-4292F2E6E63D}"/>
                </a:ext>
              </a:extLst>
            </p:cNvPr>
            <p:cNvSpPr/>
            <p:nvPr/>
          </p:nvSpPr>
          <p:spPr>
            <a:xfrm>
              <a:off x="0" y="0"/>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20" name="TextBox 12">
            <a:extLst>
              <a:ext uri="{FF2B5EF4-FFF2-40B4-BE49-F238E27FC236}">
                <a16:creationId xmlns:a16="http://schemas.microsoft.com/office/drawing/2014/main" id="{BD6F9714-DEE2-4D7C-B0F6-0AA4F23CFB78}"/>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2" name="TextBox 1">
            <a:extLst>
              <a:ext uri="{FF2B5EF4-FFF2-40B4-BE49-F238E27FC236}">
                <a16:creationId xmlns:a16="http://schemas.microsoft.com/office/drawing/2014/main" id="{88B74759-2A6A-4430-A88F-1AC50425FD2B}"/>
              </a:ext>
            </a:extLst>
          </p:cNvPr>
          <p:cNvSpPr txBox="1"/>
          <p:nvPr/>
        </p:nvSpPr>
        <p:spPr>
          <a:xfrm>
            <a:off x="9318265" y="5674254"/>
            <a:ext cx="838200" cy="307777"/>
          </a:xfrm>
          <a:prstGeom prst="rect">
            <a:avLst/>
          </a:prstGeom>
          <a:noFill/>
        </p:spPr>
        <p:txBody>
          <a:bodyPr wrap="square" rtlCol="0">
            <a:spAutoFit/>
          </a:bodyPr>
          <a:lstStyle/>
          <a:p>
            <a:r>
              <a:rPr lang="lv-LV" sz="1400" b="1" dirty="0">
                <a:solidFill>
                  <a:schemeClr val="bg1"/>
                </a:solidFill>
                <a:latin typeface="Times New Roman" panose="02020603050405020304" pitchFamily="18" charset="0"/>
                <a:cs typeface="Times New Roman" panose="02020603050405020304" pitchFamily="18" charset="0"/>
              </a:rPr>
              <a:t>+ 29 359</a:t>
            </a:r>
          </a:p>
        </p:txBody>
      </p:sp>
    </p:spTree>
    <p:extLst>
      <p:ext uri="{BB962C8B-B14F-4D97-AF65-F5344CB8AC3E}">
        <p14:creationId xmlns:p14="http://schemas.microsoft.com/office/powerpoint/2010/main" val="3402900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47351A-C519-40AF-B35F-AE20DE51150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sp>
        <p:nvSpPr>
          <p:cNvPr id="5" name="TextBox 7">
            <a:extLst>
              <a:ext uri="{FF2B5EF4-FFF2-40B4-BE49-F238E27FC236}">
                <a16:creationId xmlns:a16="http://schemas.microsoft.com/office/drawing/2014/main" id="{E72668CC-8506-41CB-A1C2-66157362E654}"/>
              </a:ext>
            </a:extLst>
          </p:cNvPr>
          <p:cNvSpPr txBox="1"/>
          <p:nvPr/>
        </p:nvSpPr>
        <p:spPr>
          <a:xfrm>
            <a:off x="2054352" y="381000"/>
            <a:ext cx="9144000" cy="218008"/>
          </a:xfrm>
          <a:prstGeom prst="rect">
            <a:avLst/>
          </a:prstGeom>
        </p:spPr>
        <p:txBody>
          <a:bodyPr wrap="square" lIns="0" tIns="0" rIns="0" bIns="0" rtlCol="0" anchor="t">
            <a:spAutoFit/>
          </a:bodyPr>
          <a:lstStyle/>
          <a:p>
            <a:pPr>
              <a:lnSpc>
                <a:spcPts val="1676"/>
              </a:lnSpc>
            </a:pPr>
            <a:r>
              <a:rPr lang="lv-LV" sz="1784" spc="142" dirty="0">
                <a:solidFill>
                  <a:srgbClr val="545454"/>
                </a:solidFill>
                <a:latin typeface="Bebas Neue"/>
              </a:rPr>
              <a:t>Izmaiņas</a:t>
            </a:r>
            <a:r>
              <a:rPr lang="en-US" sz="1784" spc="142" dirty="0">
                <a:solidFill>
                  <a:srgbClr val="545454"/>
                </a:solidFill>
                <a:latin typeface="Bebas Neue"/>
              </a:rPr>
              <a:t> 202</a:t>
            </a:r>
            <a:r>
              <a:rPr lang="lv-LV" sz="1784" spc="142" dirty="0">
                <a:solidFill>
                  <a:srgbClr val="545454"/>
                </a:solidFill>
                <a:latin typeface="Bebas Neue"/>
              </a:rPr>
              <a:t>5</a:t>
            </a:r>
            <a:r>
              <a:rPr lang="en-US" sz="1784" spc="142" dirty="0">
                <a:solidFill>
                  <a:srgbClr val="545454"/>
                </a:solidFill>
                <a:latin typeface="Bebas Neue"/>
              </a:rPr>
              <a:t>. </a:t>
            </a:r>
            <a:r>
              <a:rPr lang="lv-LV" sz="1784" spc="142" dirty="0">
                <a:solidFill>
                  <a:srgbClr val="545454"/>
                </a:solidFill>
                <a:latin typeface="Bebas Neue"/>
              </a:rPr>
              <a:t>gada pamatbudžeta izdevumos salīdzinājumā ar</a:t>
            </a:r>
            <a:r>
              <a:rPr lang="en-US" sz="1784" spc="142" dirty="0">
                <a:solidFill>
                  <a:srgbClr val="545454"/>
                </a:solidFill>
                <a:latin typeface="Bebas Neue"/>
              </a:rPr>
              <a:t> 202</a:t>
            </a:r>
            <a:r>
              <a:rPr lang="lv-LV" sz="1784" spc="142" dirty="0">
                <a:solidFill>
                  <a:srgbClr val="545454"/>
                </a:solidFill>
                <a:latin typeface="Bebas Neue"/>
              </a:rPr>
              <a:t>4</a:t>
            </a:r>
            <a:r>
              <a:rPr lang="en-US" sz="1784" spc="142" dirty="0">
                <a:solidFill>
                  <a:srgbClr val="545454"/>
                </a:solidFill>
                <a:latin typeface="Bebas Neue"/>
              </a:rPr>
              <a:t>. </a:t>
            </a:r>
            <a:r>
              <a:rPr lang="lv-LV" sz="1784" spc="142" dirty="0">
                <a:solidFill>
                  <a:srgbClr val="545454"/>
                </a:solidFill>
                <a:latin typeface="Bebas Neue"/>
              </a:rPr>
              <a:t>gadu</a:t>
            </a:r>
          </a:p>
        </p:txBody>
      </p:sp>
      <p:grpSp>
        <p:nvGrpSpPr>
          <p:cNvPr id="6" name="Group 5">
            <a:extLst>
              <a:ext uri="{FF2B5EF4-FFF2-40B4-BE49-F238E27FC236}">
                <a16:creationId xmlns:a16="http://schemas.microsoft.com/office/drawing/2014/main" id="{20F79AAC-4B65-43AF-A7F3-1AFCF7A75E96}"/>
              </a:ext>
            </a:extLst>
          </p:cNvPr>
          <p:cNvGrpSpPr/>
          <p:nvPr/>
        </p:nvGrpSpPr>
        <p:grpSpPr>
          <a:xfrm>
            <a:off x="2054352" y="599008"/>
            <a:ext cx="8842248" cy="315392"/>
            <a:chOff x="0" y="0"/>
            <a:chExt cx="32643792" cy="571500"/>
          </a:xfrm>
        </p:grpSpPr>
        <p:sp>
          <p:nvSpPr>
            <p:cNvPr id="7" name="Freeform 6">
              <a:extLst>
                <a:ext uri="{FF2B5EF4-FFF2-40B4-BE49-F238E27FC236}">
                  <a16:creationId xmlns:a16="http://schemas.microsoft.com/office/drawing/2014/main" id="{6C5D9E86-3211-42BC-AC44-7AF382BF512D}"/>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pSp>
        <p:nvGrpSpPr>
          <p:cNvPr id="11" name="Group 14">
            <a:extLst>
              <a:ext uri="{FF2B5EF4-FFF2-40B4-BE49-F238E27FC236}">
                <a16:creationId xmlns:a16="http://schemas.microsoft.com/office/drawing/2014/main" id="{47D210CD-0592-45AA-AA10-250DE86E56BE}"/>
              </a:ext>
            </a:extLst>
          </p:cNvPr>
          <p:cNvGrpSpPr/>
          <p:nvPr/>
        </p:nvGrpSpPr>
        <p:grpSpPr>
          <a:xfrm>
            <a:off x="1167590" y="1640222"/>
            <a:ext cx="5584235" cy="456682"/>
            <a:chOff x="0" y="0"/>
            <a:chExt cx="9058379" cy="740800"/>
          </a:xfrm>
          <a:solidFill>
            <a:schemeClr val="accent6">
              <a:lumMod val="60000"/>
              <a:lumOff val="40000"/>
            </a:schemeClr>
          </a:solidFill>
        </p:grpSpPr>
        <p:sp>
          <p:nvSpPr>
            <p:cNvPr id="12" name="Freeform 15">
              <a:extLst>
                <a:ext uri="{FF2B5EF4-FFF2-40B4-BE49-F238E27FC236}">
                  <a16:creationId xmlns:a16="http://schemas.microsoft.com/office/drawing/2014/main" id="{A224B11B-355C-4499-8C89-9BEBF441ABB7}"/>
                </a:ext>
              </a:extLst>
            </p:cNvPr>
            <p:cNvSpPr/>
            <p:nvPr/>
          </p:nvSpPr>
          <p:spPr>
            <a:xfrm>
              <a:off x="0" y="0"/>
              <a:ext cx="9058379" cy="740800"/>
            </a:xfrm>
            <a:custGeom>
              <a:avLst/>
              <a:gdLst/>
              <a:ahLst/>
              <a:cxnLst/>
              <a:rect l="l" t="t" r="r" b="b"/>
              <a:pathLst>
                <a:path w="9058379" h="740800">
                  <a:moveTo>
                    <a:pt x="8933919" y="740800"/>
                  </a:moveTo>
                  <a:lnTo>
                    <a:pt x="124460" y="740800"/>
                  </a:lnTo>
                  <a:cubicBezTo>
                    <a:pt x="55880" y="740800"/>
                    <a:pt x="0" y="684920"/>
                    <a:pt x="0" y="616340"/>
                  </a:cubicBezTo>
                  <a:lnTo>
                    <a:pt x="0" y="124460"/>
                  </a:lnTo>
                  <a:cubicBezTo>
                    <a:pt x="0" y="55880"/>
                    <a:pt x="55880" y="0"/>
                    <a:pt x="124460" y="0"/>
                  </a:cubicBezTo>
                  <a:lnTo>
                    <a:pt x="8933919" y="0"/>
                  </a:lnTo>
                  <a:cubicBezTo>
                    <a:pt x="9002499" y="0"/>
                    <a:pt x="9058379" y="55880"/>
                    <a:pt x="9058379" y="124460"/>
                  </a:cubicBezTo>
                  <a:lnTo>
                    <a:pt x="9058379" y="616340"/>
                  </a:lnTo>
                  <a:cubicBezTo>
                    <a:pt x="9058379" y="684920"/>
                    <a:pt x="9002499" y="740800"/>
                    <a:pt x="8933919" y="740800"/>
                  </a:cubicBezTo>
                  <a:close/>
                </a:path>
              </a:pathLst>
            </a:custGeom>
          </p:spPr>
          <p:style>
            <a:lnRef idx="3">
              <a:schemeClr val="lt1"/>
            </a:lnRef>
            <a:fillRef idx="1">
              <a:schemeClr val="accent2"/>
            </a:fillRef>
            <a:effectRef idx="1">
              <a:schemeClr val="accent2"/>
            </a:effectRef>
            <a:fontRef idx="minor">
              <a:schemeClr val="lt1"/>
            </a:fontRef>
          </p:style>
        </p:sp>
      </p:grpSp>
      <p:sp>
        <p:nvSpPr>
          <p:cNvPr id="13" name="TextBox 24">
            <a:extLst>
              <a:ext uri="{FF2B5EF4-FFF2-40B4-BE49-F238E27FC236}">
                <a16:creationId xmlns:a16="http://schemas.microsoft.com/office/drawing/2014/main" id="{868943AA-7100-407C-9B55-86E06E5AB2EB}"/>
              </a:ext>
            </a:extLst>
          </p:cNvPr>
          <p:cNvSpPr txBox="1"/>
          <p:nvPr/>
        </p:nvSpPr>
        <p:spPr>
          <a:xfrm>
            <a:off x="1501800" y="1782170"/>
            <a:ext cx="5250025" cy="211083"/>
          </a:xfrm>
          <a:prstGeom prst="rect">
            <a:avLst/>
          </a:prstGeom>
        </p:spPr>
        <p:txBody>
          <a:bodyPr wrap="square" lIns="0" tIns="0" rIns="0" bIns="0" rtlCol="0" anchor="t">
            <a:spAutoFit/>
          </a:bodyPr>
          <a:lstStyle/>
          <a:p>
            <a:pPr>
              <a:lnSpc>
                <a:spcPts val="1820"/>
              </a:lnSpc>
            </a:pPr>
            <a:r>
              <a:rPr lang="lv-LV" sz="1300" spc="38" dirty="0">
                <a:solidFill>
                  <a:srgbClr val="FFFFFF"/>
                </a:solidFill>
                <a:latin typeface="Bebas Neue Bold"/>
              </a:rPr>
              <a:t>Programma</a:t>
            </a:r>
            <a:r>
              <a:rPr lang="en-US" sz="1300" spc="38" dirty="0">
                <a:solidFill>
                  <a:srgbClr val="FFFFFF"/>
                </a:solidFill>
                <a:latin typeface="Bebas Neue Bold"/>
              </a:rPr>
              <a:t> 04.00.00 „</a:t>
            </a:r>
            <a:r>
              <a:rPr lang="lv-LV" sz="1300" spc="38" dirty="0">
                <a:solidFill>
                  <a:srgbClr val="FFFFFF"/>
                </a:solidFill>
                <a:latin typeface="Bebas Neue Bold"/>
              </a:rPr>
              <a:t>Valsts</a:t>
            </a:r>
            <a:r>
              <a:rPr lang="en-US" sz="1300" spc="38" dirty="0">
                <a:solidFill>
                  <a:srgbClr val="FFFFFF"/>
                </a:solidFill>
                <a:latin typeface="Bebas Neue Bold"/>
              </a:rPr>
              <a:t> </a:t>
            </a:r>
            <a:r>
              <a:rPr lang="lv-LV" sz="1300" spc="38" dirty="0">
                <a:solidFill>
                  <a:srgbClr val="FFFFFF"/>
                </a:solidFill>
                <a:latin typeface="Bebas Neue Bold"/>
              </a:rPr>
              <a:t>atbalsts</a:t>
            </a:r>
            <a:r>
              <a:rPr lang="en-US" sz="1300" spc="38" dirty="0">
                <a:solidFill>
                  <a:srgbClr val="FFFFFF"/>
                </a:solidFill>
                <a:latin typeface="Bebas Neue Bold"/>
              </a:rPr>
              <a:t> </a:t>
            </a:r>
            <a:r>
              <a:rPr lang="lv-LV" sz="1300" spc="38" dirty="0">
                <a:solidFill>
                  <a:srgbClr val="FFFFFF"/>
                </a:solidFill>
                <a:latin typeface="Bebas Neue Bold"/>
              </a:rPr>
              <a:t>sociālajai</a:t>
            </a:r>
            <a:r>
              <a:rPr lang="en-US" sz="1300" spc="38" dirty="0">
                <a:solidFill>
                  <a:srgbClr val="FFFFFF"/>
                </a:solidFill>
                <a:latin typeface="Bebas Neue Bold"/>
              </a:rPr>
              <a:t> </a:t>
            </a:r>
            <a:r>
              <a:rPr lang="lv-LV" sz="1300" spc="38" dirty="0">
                <a:solidFill>
                  <a:srgbClr val="FFFFFF"/>
                </a:solidFill>
                <a:latin typeface="Bebas Neue Bold"/>
              </a:rPr>
              <a:t>apdrošināšanai</a:t>
            </a:r>
            <a:r>
              <a:rPr lang="en-US" sz="1300" spc="38" dirty="0">
                <a:solidFill>
                  <a:srgbClr val="FFFFFF"/>
                </a:solidFill>
                <a:latin typeface="Bebas Neue Bold"/>
              </a:rPr>
              <a:t>” </a:t>
            </a:r>
          </a:p>
        </p:txBody>
      </p:sp>
      <p:grpSp>
        <p:nvGrpSpPr>
          <p:cNvPr id="15" name="Group 2">
            <a:extLst>
              <a:ext uri="{FF2B5EF4-FFF2-40B4-BE49-F238E27FC236}">
                <a16:creationId xmlns:a16="http://schemas.microsoft.com/office/drawing/2014/main" id="{8F6135EA-42FC-4F76-851F-1198D526B873}"/>
              </a:ext>
            </a:extLst>
          </p:cNvPr>
          <p:cNvGrpSpPr/>
          <p:nvPr/>
        </p:nvGrpSpPr>
        <p:grpSpPr>
          <a:xfrm>
            <a:off x="987551" y="6206602"/>
            <a:ext cx="11201400" cy="651397"/>
            <a:chOff x="0" y="-523142"/>
            <a:chExt cx="6137714" cy="469643"/>
          </a:xfrm>
        </p:grpSpPr>
        <p:sp>
          <p:nvSpPr>
            <p:cNvPr id="16" name="Freeform 3">
              <a:extLst>
                <a:ext uri="{FF2B5EF4-FFF2-40B4-BE49-F238E27FC236}">
                  <a16:creationId xmlns:a16="http://schemas.microsoft.com/office/drawing/2014/main" id="{91875299-927B-4280-B40A-003A5E5710BF}"/>
                </a:ext>
              </a:extLst>
            </p:cNvPr>
            <p:cNvSpPr/>
            <p:nvPr/>
          </p:nvSpPr>
          <p:spPr>
            <a:xfrm>
              <a:off x="0" y="-523142"/>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17" name="TextBox 12">
            <a:extLst>
              <a:ext uri="{FF2B5EF4-FFF2-40B4-BE49-F238E27FC236}">
                <a16:creationId xmlns:a16="http://schemas.microsoft.com/office/drawing/2014/main" id="{5D28EECC-9B83-4488-B142-085978FC9B7C}"/>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18" name="Rectangle 17">
            <a:extLst>
              <a:ext uri="{FF2B5EF4-FFF2-40B4-BE49-F238E27FC236}">
                <a16:creationId xmlns:a16="http://schemas.microsoft.com/office/drawing/2014/main" id="{5E5B1171-CED2-47A3-872E-2CB83E199B22}"/>
              </a:ext>
            </a:extLst>
          </p:cNvPr>
          <p:cNvSpPr/>
          <p:nvPr/>
        </p:nvSpPr>
        <p:spPr>
          <a:xfrm>
            <a:off x="1400824" y="2751707"/>
            <a:ext cx="9876776" cy="1015663"/>
          </a:xfrm>
          <a:prstGeom prst="rect">
            <a:avLst/>
          </a:prstGeom>
        </p:spPr>
        <p:txBody>
          <a:bodyPr wrap="square">
            <a:spAutoFit/>
          </a:bodyPr>
          <a:lstStyle/>
          <a:p>
            <a:pPr algn="just">
              <a:lnSpc>
                <a:spcPts val="1820"/>
              </a:lnSpc>
            </a:pPr>
            <a:r>
              <a:rPr lang="lv-LV" sz="2000" i="1" dirty="0">
                <a:latin typeface="Times New Roman" panose="02020603050405020304" pitchFamily="18" charset="0"/>
                <a:cs typeface="Times New Roman" panose="02020603050405020304" pitchFamily="18" charset="0"/>
              </a:rPr>
              <a:t>Samazinājums valsts iemaksām pensiju apdrošināšanai par personām, kuras veic algotos pagaidu sabiedriskos darbus, saistībā ar personu, par kurām tiek veiktas valsts iemaksas, skaita samazināšanos par 199 personām vidēji mēnesī (no 699 personas līdz 500 personām) </a:t>
            </a:r>
            <a:endParaRPr lang="en-US" sz="2000" i="1" dirty="0">
              <a:latin typeface="Times New Roman" panose="02020603050405020304" pitchFamily="18" charset="0"/>
              <a:cs typeface="Times New Roman" panose="02020603050405020304" pitchFamily="18" charset="0"/>
            </a:endParaRPr>
          </a:p>
          <a:p>
            <a:pPr>
              <a:lnSpc>
                <a:spcPts val="1820"/>
              </a:lnSpc>
            </a:pPr>
            <a:r>
              <a:rPr lang="en-US" sz="2000" spc="38" dirty="0">
                <a:solidFill>
                  <a:srgbClr val="FFFFFF"/>
                </a:solidFill>
                <a:latin typeface="Bebas Neue Bold"/>
              </a:rPr>
              <a:t>„</a:t>
            </a:r>
            <a:r>
              <a:rPr lang="lv-LV" sz="2000" spc="38" dirty="0">
                <a:solidFill>
                  <a:srgbClr val="FFFFFF"/>
                </a:solidFill>
                <a:latin typeface="Bebas Neue Bold"/>
              </a:rPr>
              <a:t>Nodarbinātība</a:t>
            </a:r>
            <a:r>
              <a:rPr lang="en-US" sz="2000" spc="38" dirty="0">
                <a:solidFill>
                  <a:srgbClr val="FFFFFF"/>
                </a:solidFill>
                <a:latin typeface="Bebas Neue Bold"/>
              </a:rPr>
              <a:t>s </a:t>
            </a:r>
            <a:r>
              <a:rPr lang="lv-LV" sz="2000" spc="38" dirty="0">
                <a:solidFill>
                  <a:srgbClr val="FFFFFF"/>
                </a:solidFill>
                <a:latin typeface="Bebas Neue Bold"/>
              </a:rPr>
              <a:t>speciālais budžets</a:t>
            </a:r>
            <a:r>
              <a:rPr lang="en-US" sz="2000" spc="38" dirty="0">
                <a:solidFill>
                  <a:srgbClr val="FFFFFF"/>
                </a:solidFill>
                <a:latin typeface="Bebas Neue Bold"/>
              </a:rPr>
              <a:t>” </a:t>
            </a:r>
          </a:p>
        </p:txBody>
      </p:sp>
      <p:grpSp>
        <p:nvGrpSpPr>
          <p:cNvPr id="19" name="Group 19">
            <a:extLst>
              <a:ext uri="{FF2B5EF4-FFF2-40B4-BE49-F238E27FC236}">
                <a16:creationId xmlns:a16="http://schemas.microsoft.com/office/drawing/2014/main" id="{D78C17A5-9F7B-4403-9C18-CF855341C94E}"/>
              </a:ext>
            </a:extLst>
          </p:cNvPr>
          <p:cNvGrpSpPr/>
          <p:nvPr/>
        </p:nvGrpSpPr>
        <p:grpSpPr>
          <a:xfrm>
            <a:off x="9067800" y="3780461"/>
            <a:ext cx="1393235" cy="494781"/>
            <a:chOff x="-1628446" y="-26642"/>
            <a:chExt cx="9058379" cy="802602"/>
          </a:xfrm>
          <a:solidFill>
            <a:schemeClr val="tx2">
              <a:lumMod val="40000"/>
              <a:lumOff val="60000"/>
            </a:schemeClr>
          </a:solidFill>
        </p:grpSpPr>
        <p:sp>
          <p:nvSpPr>
            <p:cNvPr id="20" name="Freeform 20">
              <a:extLst>
                <a:ext uri="{FF2B5EF4-FFF2-40B4-BE49-F238E27FC236}">
                  <a16:creationId xmlns:a16="http://schemas.microsoft.com/office/drawing/2014/main" id="{A9A11632-F739-47D7-B76E-74D1769DF8C0}"/>
                </a:ext>
              </a:extLst>
            </p:cNvPr>
            <p:cNvSpPr/>
            <p:nvPr/>
          </p:nvSpPr>
          <p:spPr>
            <a:xfrm>
              <a:off x="-1628446" y="-26642"/>
              <a:ext cx="9058379" cy="802602"/>
            </a:xfrm>
            <a:custGeom>
              <a:avLst/>
              <a:gdLst/>
              <a:ahLst/>
              <a:cxnLst/>
              <a:rect l="l" t="t" r="r" b="b"/>
              <a:pathLst>
                <a:path w="9058379" h="802602">
                  <a:moveTo>
                    <a:pt x="8933919" y="802602"/>
                  </a:moveTo>
                  <a:lnTo>
                    <a:pt x="124460" y="802602"/>
                  </a:lnTo>
                  <a:cubicBezTo>
                    <a:pt x="55880" y="802602"/>
                    <a:pt x="0" y="746722"/>
                    <a:pt x="0" y="678142"/>
                  </a:cubicBezTo>
                  <a:lnTo>
                    <a:pt x="0" y="124460"/>
                  </a:lnTo>
                  <a:cubicBezTo>
                    <a:pt x="0" y="55880"/>
                    <a:pt x="55880" y="0"/>
                    <a:pt x="124460" y="0"/>
                  </a:cubicBezTo>
                  <a:lnTo>
                    <a:pt x="8933919" y="0"/>
                  </a:lnTo>
                  <a:cubicBezTo>
                    <a:pt x="9002499" y="0"/>
                    <a:pt x="9058379" y="55880"/>
                    <a:pt x="9058379" y="124460"/>
                  </a:cubicBezTo>
                  <a:lnTo>
                    <a:pt x="9058379" y="678142"/>
                  </a:lnTo>
                  <a:cubicBezTo>
                    <a:pt x="9058379" y="746722"/>
                    <a:pt x="9002499" y="802602"/>
                    <a:pt x="8933919" y="802602"/>
                  </a:cubicBezTo>
                  <a:close/>
                </a:path>
              </a:pathLst>
            </a:custGeom>
          </p:spPr>
          <p:style>
            <a:lnRef idx="3">
              <a:schemeClr val="lt1"/>
            </a:lnRef>
            <a:fillRef idx="1">
              <a:schemeClr val="accent2"/>
            </a:fillRef>
            <a:effectRef idx="1">
              <a:schemeClr val="accent2"/>
            </a:effectRef>
            <a:fontRef idx="minor">
              <a:schemeClr val="lt1"/>
            </a:fontRef>
          </p:style>
          <p:txBody>
            <a:bodyPr/>
            <a:lstStyle/>
            <a:p>
              <a:r>
                <a:rPr lang="lv-LV" sz="1400" b="1" dirty="0">
                  <a:solidFill>
                    <a:schemeClr val="bg1"/>
                  </a:solidFill>
                  <a:latin typeface="Times New Roman" panose="02020603050405020304" pitchFamily="18" charset="0"/>
                  <a:cs typeface="Times New Roman" panose="02020603050405020304" pitchFamily="18" charset="0"/>
                </a:rPr>
                <a:t>    - 23 768</a:t>
              </a:r>
              <a:r>
                <a:rPr lang="lv-LV" sz="1800" b="1" dirty="0">
                  <a:solidFill>
                    <a:schemeClr val="bg1"/>
                  </a:solidFill>
                  <a:latin typeface="Times New Roman" panose="02020603050405020304" pitchFamily="18" charset="0"/>
                  <a:cs typeface="Times New Roman" panose="02020603050405020304" pitchFamily="18" charset="0"/>
                </a:rPr>
                <a:t> </a:t>
              </a:r>
            </a:p>
          </p:txBody>
        </p:sp>
      </p:grpSp>
      <p:pic>
        <p:nvPicPr>
          <p:cNvPr id="23" name="Picture 30">
            <a:extLst>
              <a:ext uri="{FF2B5EF4-FFF2-40B4-BE49-F238E27FC236}">
                <a16:creationId xmlns:a16="http://schemas.microsoft.com/office/drawing/2014/main" id="{23A856E8-D847-4D1E-B1F3-7DF00B5AB2B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0058400" y="3991209"/>
            <a:ext cx="292530" cy="264341"/>
          </a:xfrm>
          <a:prstGeom prst="rect">
            <a:avLst/>
          </a:prstGeom>
        </p:spPr>
      </p:pic>
    </p:spTree>
    <p:extLst>
      <p:ext uri="{BB962C8B-B14F-4D97-AF65-F5344CB8AC3E}">
        <p14:creationId xmlns:p14="http://schemas.microsoft.com/office/powerpoint/2010/main" val="3972228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A40ADEE1-6EF8-43CE-9B4A-5C541E017549}"/>
              </a:ext>
            </a:extLst>
          </p:cNvPr>
          <p:cNvGraphicFramePr>
            <a:graphicFrameLocks noGrp="1"/>
          </p:cNvGraphicFramePr>
          <p:nvPr>
            <p:ph idx="1"/>
            <p:extLst>
              <p:ext uri="{D42A27DB-BD31-4B8C-83A1-F6EECF244321}">
                <p14:modId xmlns:p14="http://schemas.microsoft.com/office/powerpoint/2010/main" val="2583420610"/>
              </p:ext>
            </p:extLst>
          </p:nvPr>
        </p:nvGraphicFramePr>
        <p:xfrm>
          <a:off x="1981200" y="1219199"/>
          <a:ext cx="9448800" cy="3500720"/>
        </p:xfrm>
        <a:graphic>
          <a:graphicData uri="http://schemas.openxmlformats.org/drawingml/2006/table">
            <a:tbl>
              <a:tblPr firstRow="1" bandRow="1">
                <a:tableStyleId>{5C22544A-7EE6-4342-B048-85BDC9FD1C3A}</a:tableStyleId>
              </a:tblPr>
              <a:tblGrid>
                <a:gridCol w="3141472">
                  <a:extLst>
                    <a:ext uri="{9D8B030D-6E8A-4147-A177-3AD203B41FA5}">
                      <a16:colId xmlns:a16="http://schemas.microsoft.com/office/drawing/2014/main" val="2771323375"/>
                    </a:ext>
                  </a:extLst>
                </a:gridCol>
                <a:gridCol w="4854014">
                  <a:extLst>
                    <a:ext uri="{9D8B030D-6E8A-4147-A177-3AD203B41FA5}">
                      <a16:colId xmlns:a16="http://schemas.microsoft.com/office/drawing/2014/main" val="1507934770"/>
                    </a:ext>
                  </a:extLst>
                </a:gridCol>
                <a:gridCol w="1453314">
                  <a:extLst>
                    <a:ext uri="{9D8B030D-6E8A-4147-A177-3AD203B41FA5}">
                      <a16:colId xmlns:a16="http://schemas.microsoft.com/office/drawing/2014/main" val="176042860"/>
                    </a:ext>
                  </a:extLst>
                </a:gridCol>
              </a:tblGrid>
              <a:tr h="726142">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BUDŽETA PROGRAMMAS/APAKŠPROGRAMMAS NOSAUKUMS</a:t>
                      </a:r>
                    </a:p>
                    <a:p>
                      <a:endParaRPr lang="lv-LV" dirty="0"/>
                    </a:p>
                  </a:txBody>
                  <a:tcPr/>
                </a:tc>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REZULTATĪVĀ RĀDĪTĀJA NOSAUKUMS</a:t>
                      </a:r>
                    </a:p>
                  </a:txBody>
                  <a:tcPr/>
                </a:tc>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PLĀNOTĀ VĒRTĪBA 2025. GADĀ</a:t>
                      </a:r>
                    </a:p>
                  </a:txBody>
                  <a:tcPr/>
                </a:tc>
                <a:extLst>
                  <a:ext uri="{0D108BD9-81ED-4DB2-BD59-A6C34878D82A}">
                    <a16:rowId xmlns:a16="http://schemas.microsoft.com/office/drawing/2014/main" val="2864615478"/>
                  </a:ext>
                </a:extLst>
              </a:tr>
              <a:tr h="392654">
                <a:tc>
                  <a:txBody>
                    <a:bodyPr/>
                    <a:lstStyle/>
                    <a:p>
                      <a:r>
                        <a:rPr lang="lv-LV" sz="1100" kern="1200" spc="26" dirty="0">
                          <a:solidFill>
                            <a:srgbClr val="545454"/>
                          </a:solidFill>
                          <a:latin typeface="Montserrat Classic"/>
                          <a:ea typeface="+mn-ea"/>
                          <a:cs typeface="+mn-cs"/>
                        </a:rPr>
                        <a:t>04.00.00 Valsts atbalsts sociālajai apdrošināšanai</a:t>
                      </a:r>
                    </a:p>
                  </a:txBody>
                  <a:tcPr/>
                </a:tc>
                <a:tc>
                  <a:txBody>
                    <a:bodyPr/>
                    <a:lstStyle/>
                    <a:p>
                      <a:r>
                        <a:rPr lang="lv-LV" sz="1100" kern="1200" spc="26" dirty="0">
                          <a:solidFill>
                            <a:srgbClr val="545454"/>
                          </a:solidFill>
                          <a:latin typeface="Montserrat Classic"/>
                          <a:ea typeface="+mn-ea"/>
                          <a:cs typeface="+mn-cs"/>
                        </a:rPr>
                        <a:t>Personas, kuras veic algotos pagaidu sabiedriskos darbus (skaits vidēji mēnesī)</a:t>
                      </a:r>
                    </a:p>
                  </a:txBody>
                  <a:tcPr/>
                </a:tc>
                <a:tc>
                  <a:txBody>
                    <a:bodyPr/>
                    <a:lstStyle/>
                    <a:p>
                      <a:r>
                        <a:rPr lang="lv-LV" sz="1100" kern="1200" spc="26" dirty="0">
                          <a:solidFill>
                            <a:srgbClr val="545454"/>
                          </a:solidFill>
                          <a:latin typeface="Montserrat Classic"/>
                          <a:ea typeface="+mn-ea"/>
                          <a:cs typeface="+mn-cs"/>
                        </a:rPr>
                        <a:t>500</a:t>
                      </a:r>
                    </a:p>
                  </a:txBody>
                  <a:tcPr/>
                </a:tc>
                <a:extLst>
                  <a:ext uri="{0D108BD9-81ED-4DB2-BD59-A6C34878D82A}">
                    <a16:rowId xmlns:a16="http://schemas.microsoft.com/office/drawing/2014/main" val="37488119"/>
                  </a:ext>
                </a:extLst>
              </a:tr>
              <a:tr h="435685">
                <a:tc>
                  <a:txBody>
                    <a:bodyPr/>
                    <a:lstStyle/>
                    <a:p>
                      <a:r>
                        <a:rPr lang="lv-LV" sz="1100" kern="1200" spc="26" dirty="0">
                          <a:solidFill>
                            <a:srgbClr val="545454"/>
                          </a:solidFill>
                          <a:latin typeface="Montserrat Classic"/>
                          <a:ea typeface="+mn-ea"/>
                          <a:cs typeface="+mn-cs"/>
                        </a:rPr>
                        <a:t>07.01.00 Nodarbinātības valsts aģentūras darbības (NVA) nodrošināšana</a:t>
                      </a:r>
                    </a:p>
                  </a:txBody>
                  <a:tcPr/>
                </a:tc>
                <a:tc>
                  <a:txBody>
                    <a:bodyPr/>
                    <a:lstStyle/>
                    <a:p>
                      <a:pPr algn="l"/>
                      <a:r>
                        <a:rPr lang="lv-LV" sz="1100" kern="1200" spc="26" dirty="0">
                          <a:solidFill>
                            <a:srgbClr val="545454"/>
                          </a:solidFill>
                          <a:latin typeface="Montserrat Classic"/>
                          <a:ea typeface="+mn-ea"/>
                          <a:cs typeface="+mn-cs"/>
                        </a:rPr>
                        <a:t>Klātienē apkalpotie Nodarbinātības valsts aģentūras klienti (skaits vidēji mēnesī)</a:t>
                      </a:r>
                      <a:r>
                        <a:rPr lang="lv-LV" sz="1100" kern="1200" spc="0" baseline="30000" dirty="0">
                          <a:solidFill>
                            <a:srgbClr val="545454"/>
                          </a:solidFill>
                          <a:latin typeface="Montserrat Classic"/>
                          <a:ea typeface="+mn-ea"/>
                          <a:cs typeface="+mn-cs"/>
                        </a:rPr>
                        <a:t>2</a:t>
                      </a:r>
                    </a:p>
                  </a:txBody>
                  <a:tcPr/>
                </a:tc>
                <a:tc>
                  <a:txBody>
                    <a:bodyPr/>
                    <a:lstStyle/>
                    <a:p>
                      <a:r>
                        <a:rPr lang="lv-LV" sz="1100" kern="1200" spc="26" dirty="0">
                          <a:solidFill>
                            <a:srgbClr val="545454"/>
                          </a:solidFill>
                          <a:latin typeface="Montserrat Classic"/>
                          <a:ea typeface="+mn-ea"/>
                          <a:cs typeface="+mn-cs"/>
                        </a:rPr>
                        <a:t>37 494</a:t>
                      </a:r>
                    </a:p>
                  </a:txBody>
                  <a:tcPr/>
                </a:tc>
                <a:extLst>
                  <a:ext uri="{0D108BD9-81ED-4DB2-BD59-A6C34878D82A}">
                    <a16:rowId xmlns:a16="http://schemas.microsoft.com/office/drawing/2014/main" val="3333197699"/>
                  </a:ext>
                </a:extLst>
              </a:tr>
              <a:tr h="435685">
                <a:tc>
                  <a:txBody>
                    <a:bodyPr/>
                    <a:lstStyle/>
                    <a:p>
                      <a:r>
                        <a:rPr lang="lv-LV" sz="1100" kern="1200" spc="26" dirty="0">
                          <a:solidFill>
                            <a:srgbClr val="545454"/>
                          </a:solidFill>
                          <a:latin typeface="Montserrat Classic"/>
                          <a:ea typeface="+mn-ea"/>
                          <a:cs typeface="+mn-cs"/>
                        </a:rPr>
                        <a:t>07.01.00 NVA darbības nodrošināšana</a:t>
                      </a:r>
                    </a:p>
                    <a:p>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Apkalpotie klienti uz vienu klientu apkalpošanā nodarbināto (skaits vidēji mēnesī) </a:t>
                      </a:r>
                    </a:p>
                  </a:txBody>
                  <a:tcPr/>
                </a:tc>
                <a:tc>
                  <a:txBody>
                    <a:bodyPr/>
                    <a:lstStyle/>
                    <a:p>
                      <a:r>
                        <a:rPr lang="lv-LV" sz="1100" kern="1200" spc="26" dirty="0">
                          <a:solidFill>
                            <a:srgbClr val="545454"/>
                          </a:solidFill>
                          <a:latin typeface="Montserrat Classic"/>
                          <a:ea typeface="+mn-ea"/>
                          <a:cs typeface="+mn-cs"/>
                        </a:rPr>
                        <a:t>398</a:t>
                      </a:r>
                    </a:p>
                  </a:txBody>
                  <a:tcPr/>
                </a:tc>
                <a:extLst>
                  <a:ext uri="{0D108BD9-81ED-4DB2-BD59-A6C34878D82A}">
                    <a16:rowId xmlns:a16="http://schemas.microsoft.com/office/drawing/2014/main" val="2621123314"/>
                  </a:ext>
                </a:extLst>
              </a:tr>
              <a:tr h="605118">
                <a:tc>
                  <a:txBody>
                    <a:bodyPr/>
                    <a:lstStyle/>
                    <a:p>
                      <a:r>
                        <a:rPr lang="lv-LV" sz="1100" kern="1200" spc="26" dirty="0">
                          <a:solidFill>
                            <a:srgbClr val="545454"/>
                          </a:solidFill>
                          <a:latin typeface="Montserrat Classic"/>
                          <a:ea typeface="+mn-ea"/>
                          <a:cs typeface="+mn-cs"/>
                        </a:rPr>
                        <a:t>07.01.00 NVA darbības nodrošināšana</a:t>
                      </a:r>
                    </a:p>
                    <a:p>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Bezdarbnieku un darba meklētāju īpatsvars, kuri sešu mēnešu laikā pēc bezdarbnieka vai darba meklētāja statusa iegūšanas iesaistīti aktīvajos nodarbinātības pasākumos vai iekārtojušies darbā, (%)</a:t>
                      </a:r>
                    </a:p>
                  </a:txBody>
                  <a:tcPr/>
                </a:tc>
                <a:tc>
                  <a:txBody>
                    <a:bodyPr/>
                    <a:lstStyle/>
                    <a:p>
                      <a:r>
                        <a:rPr lang="lv-LV" sz="1100" kern="1200" spc="26" dirty="0">
                          <a:solidFill>
                            <a:srgbClr val="545454"/>
                          </a:solidFill>
                          <a:latin typeface="Montserrat Classic"/>
                          <a:ea typeface="+mn-ea"/>
                          <a:cs typeface="+mn-cs"/>
                        </a:rPr>
                        <a:t>50.0</a:t>
                      </a:r>
                    </a:p>
                  </a:txBody>
                  <a:tcPr/>
                </a:tc>
                <a:extLst>
                  <a:ext uri="{0D108BD9-81ED-4DB2-BD59-A6C34878D82A}">
                    <a16:rowId xmlns:a16="http://schemas.microsoft.com/office/drawing/2014/main" val="2021440344"/>
                  </a:ext>
                </a:extLst>
              </a:tr>
              <a:tr h="435685">
                <a:tc>
                  <a:txBody>
                    <a:bodyPr/>
                    <a:lstStyle/>
                    <a:p>
                      <a:r>
                        <a:rPr lang="lv-LV" sz="1100" kern="1200" spc="26" dirty="0">
                          <a:solidFill>
                            <a:srgbClr val="545454"/>
                          </a:solidFill>
                          <a:latin typeface="Montserrat Classic"/>
                          <a:ea typeface="+mn-ea"/>
                          <a:cs typeface="+mn-cs"/>
                        </a:rPr>
                        <a:t>07.01.00 NVA darbības nodrošināšana</a:t>
                      </a:r>
                    </a:p>
                    <a:p>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Attālināti apkalpotie klienti (skaits vidēji mēnesī) </a:t>
                      </a:r>
                      <a:r>
                        <a:rPr lang="lv-LV" sz="1100" kern="1200" spc="26" baseline="30000" dirty="0">
                          <a:solidFill>
                            <a:srgbClr val="545454"/>
                          </a:solidFill>
                          <a:latin typeface="Montserrat Classic"/>
                          <a:ea typeface="+mn-ea"/>
                          <a:cs typeface="+mn-cs"/>
                        </a:rPr>
                        <a:t>3</a:t>
                      </a:r>
                    </a:p>
                    <a:p>
                      <a:r>
                        <a:rPr lang="lv-LV" sz="1100" kern="1200" spc="26" dirty="0">
                          <a:solidFill>
                            <a:srgbClr val="545454"/>
                          </a:solidFill>
                          <a:latin typeface="Montserrat Classic"/>
                          <a:ea typeface="+mn-ea"/>
                          <a:cs typeface="+mn-cs"/>
                        </a:rPr>
                        <a:t>NVA zvanu centra apkalpotie klienti (skaits vidēji mēnesī) </a:t>
                      </a:r>
                    </a:p>
                  </a:txBody>
                  <a:tcPr/>
                </a:tc>
                <a:tc>
                  <a:txBody>
                    <a:bodyPr/>
                    <a:lstStyle/>
                    <a:p>
                      <a:r>
                        <a:rPr lang="lv-LV" sz="1100" kern="1200" spc="26" dirty="0">
                          <a:solidFill>
                            <a:srgbClr val="545454"/>
                          </a:solidFill>
                          <a:latin typeface="Montserrat Classic"/>
                          <a:ea typeface="+mn-ea"/>
                          <a:cs typeface="+mn-cs"/>
                        </a:rPr>
                        <a:t>103 180</a:t>
                      </a:r>
                    </a:p>
                  </a:txBody>
                  <a:tcPr/>
                </a:tc>
                <a:extLst>
                  <a:ext uri="{0D108BD9-81ED-4DB2-BD59-A6C34878D82A}">
                    <a16:rowId xmlns:a16="http://schemas.microsoft.com/office/drawing/2014/main" val="1842855656"/>
                  </a:ext>
                </a:extLst>
              </a:tr>
              <a:tr h="435685">
                <a:tc>
                  <a:txBody>
                    <a:bodyPr/>
                    <a:lstStyle/>
                    <a:p>
                      <a:r>
                        <a:rPr lang="lv-LV" sz="1100" kern="1200" spc="26" dirty="0">
                          <a:solidFill>
                            <a:srgbClr val="545454"/>
                          </a:solidFill>
                          <a:latin typeface="Montserrat Classic"/>
                          <a:ea typeface="+mn-ea"/>
                          <a:cs typeface="+mn-cs"/>
                        </a:rPr>
                        <a:t>07.01.00 NVA darbības nodrošināšana</a:t>
                      </a:r>
                    </a:p>
                    <a:p>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Bezdarbnieki un darba meklētāji uz vienu klientu apkalpošanā nodarbināto (perioda beigās)(skaits)</a:t>
                      </a:r>
                    </a:p>
                  </a:txBody>
                  <a:tcPr/>
                </a:tc>
                <a:tc>
                  <a:txBody>
                    <a:bodyPr/>
                    <a:lstStyle/>
                    <a:p>
                      <a:r>
                        <a:rPr lang="lv-LV" sz="1100" kern="1200" spc="26" dirty="0">
                          <a:solidFill>
                            <a:srgbClr val="545454"/>
                          </a:solidFill>
                          <a:latin typeface="Montserrat Classic"/>
                          <a:ea typeface="+mn-ea"/>
                          <a:cs typeface="+mn-cs"/>
                        </a:rPr>
                        <a:t>365</a:t>
                      </a:r>
                    </a:p>
                  </a:txBody>
                  <a:tcPr/>
                </a:tc>
                <a:extLst>
                  <a:ext uri="{0D108BD9-81ED-4DB2-BD59-A6C34878D82A}">
                    <a16:rowId xmlns:a16="http://schemas.microsoft.com/office/drawing/2014/main" val="4254704895"/>
                  </a:ext>
                </a:extLst>
              </a:tr>
            </a:tbl>
          </a:graphicData>
        </a:graphic>
      </p:graphicFrame>
      <p:sp>
        <p:nvSpPr>
          <p:cNvPr id="4" name="TextBox 30">
            <a:extLst>
              <a:ext uri="{FF2B5EF4-FFF2-40B4-BE49-F238E27FC236}">
                <a16:creationId xmlns:a16="http://schemas.microsoft.com/office/drawing/2014/main" id="{E53E4D5A-9A20-4418-A0EB-08DEF4EFA0E7}"/>
              </a:ext>
            </a:extLst>
          </p:cNvPr>
          <p:cNvSpPr txBox="1"/>
          <p:nvPr/>
        </p:nvSpPr>
        <p:spPr>
          <a:xfrm>
            <a:off x="1981200" y="506307"/>
            <a:ext cx="8705090" cy="436017"/>
          </a:xfrm>
          <a:prstGeom prst="rect">
            <a:avLst/>
          </a:prstGeom>
        </p:spPr>
        <p:txBody>
          <a:bodyPr wrap="square" lIns="0" tIns="0" rIns="0" bIns="0" rtlCol="0" anchor="t">
            <a:spAutoFit/>
          </a:bodyPr>
          <a:lstStyle/>
          <a:p>
            <a:pPr>
              <a:lnSpc>
                <a:spcPts val="1691"/>
              </a:lnSpc>
            </a:pPr>
            <a:r>
              <a:rPr lang="lv-LV" sz="1784" spc="142" dirty="0">
                <a:solidFill>
                  <a:srgbClr val="545454"/>
                </a:solidFill>
                <a:latin typeface="Bebas Neue"/>
              </a:rPr>
              <a:t>Budžeta</a:t>
            </a:r>
            <a:r>
              <a:rPr lang="en-US" sz="1784" spc="142" dirty="0">
                <a:solidFill>
                  <a:srgbClr val="545454"/>
                </a:solidFill>
                <a:latin typeface="Bebas Neue"/>
              </a:rPr>
              <a:t> </a:t>
            </a:r>
            <a:r>
              <a:rPr lang="lv-LV" sz="1784" spc="142" dirty="0">
                <a:solidFill>
                  <a:srgbClr val="545454"/>
                </a:solidFill>
                <a:latin typeface="Bebas Neue"/>
              </a:rPr>
              <a:t>paskaidrojumā</a:t>
            </a:r>
            <a:r>
              <a:rPr lang="en-US" sz="1784" spc="142" dirty="0">
                <a:solidFill>
                  <a:srgbClr val="545454"/>
                </a:solidFill>
                <a:latin typeface="Bebas Neue"/>
              </a:rPr>
              <a:t> </a:t>
            </a:r>
            <a:r>
              <a:rPr lang="lv-LV" sz="1784" spc="142" dirty="0">
                <a:solidFill>
                  <a:srgbClr val="545454"/>
                </a:solidFill>
                <a:latin typeface="Bebas Neue"/>
              </a:rPr>
              <a:t>noteiktie</a:t>
            </a:r>
            <a:r>
              <a:rPr lang="en-US" sz="1784" spc="142" dirty="0">
                <a:solidFill>
                  <a:srgbClr val="545454"/>
                </a:solidFill>
                <a:latin typeface="Bebas Neue"/>
              </a:rPr>
              <a:t> </a:t>
            </a:r>
            <a:r>
              <a:rPr lang="lv-LV" sz="1784" spc="142" dirty="0">
                <a:solidFill>
                  <a:srgbClr val="545454"/>
                </a:solidFill>
                <a:latin typeface="Bebas Neue"/>
              </a:rPr>
              <a:t>darbības</a:t>
            </a:r>
            <a:r>
              <a:rPr lang="en-US" sz="1784" spc="142" dirty="0">
                <a:solidFill>
                  <a:srgbClr val="545454"/>
                </a:solidFill>
                <a:latin typeface="Bebas Neue"/>
              </a:rPr>
              <a:t> </a:t>
            </a:r>
            <a:r>
              <a:rPr lang="lv-LV" sz="1784" spc="142" dirty="0">
                <a:solidFill>
                  <a:srgbClr val="545454"/>
                </a:solidFill>
                <a:latin typeface="Bebas Neue"/>
              </a:rPr>
              <a:t>rezultāti</a:t>
            </a:r>
            <a:r>
              <a:rPr lang="en-US" sz="1784" spc="142" dirty="0">
                <a:solidFill>
                  <a:srgbClr val="545454"/>
                </a:solidFill>
                <a:latin typeface="Bebas Neue"/>
              </a:rPr>
              <a:t> un to  </a:t>
            </a:r>
            <a:r>
              <a:rPr lang="lv-LV" sz="1784" spc="142" dirty="0">
                <a:solidFill>
                  <a:srgbClr val="545454"/>
                </a:solidFill>
                <a:latin typeface="Bebas Neue"/>
              </a:rPr>
              <a:t>rezultatīvie</a:t>
            </a:r>
            <a:r>
              <a:rPr lang="en-US" sz="1784" spc="142" dirty="0">
                <a:solidFill>
                  <a:srgbClr val="545454"/>
                </a:solidFill>
                <a:latin typeface="Bebas Neue"/>
              </a:rPr>
              <a:t> </a:t>
            </a:r>
            <a:r>
              <a:rPr lang="lv-LV" sz="1784" spc="142" dirty="0">
                <a:solidFill>
                  <a:srgbClr val="545454"/>
                </a:solidFill>
                <a:latin typeface="Bebas Neue"/>
              </a:rPr>
              <a:t>rādītāji</a:t>
            </a:r>
            <a:r>
              <a:rPr lang="en-US" sz="1784" spc="142" dirty="0">
                <a:solidFill>
                  <a:srgbClr val="545454"/>
                </a:solidFill>
                <a:latin typeface="Bebas Neue"/>
              </a:rPr>
              <a:t> 202</a:t>
            </a:r>
            <a:r>
              <a:rPr lang="lv-LV" sz="1784" spc="142" dirty="0">
                <a:solidFill>
                  <a:srgbClr val="545454"/>
                </a:solidFill>
                <a:latin typeface="Bebas Neue"/>
              </a:rPr>
              <a:t>5</a:t>
            </a:r>
            <a:r>
              <a:rPr lang="en-US" sz="1784" spc="142" dirty="0">
                <a:solidFill>
                  <a:srgbClr val="545454"/>
                </a:solidFill>
                <a:latin typeface="Bebas Neue"/>
              </a:rPr>
              <a:t>. </a:t>
            </a:r>
            <a:r>
              <a:rPr lang="en-US" sz="1784" spc="142" dirty="0" err="1">
                <a:solidFill>
                  <a:srgbClr val="545454"/>
                </a:solidFill>
                <a:latin typeface="Bebas Neue"/>
              </a:rPr>
              <a:t>gadā</a:t>
            </a:r>
            <a:endParaRPr lang="en-US" sz="1784" spc="142" dirty="0">
              <a:solidFill>
                <a:srgbClr val="545454"/>
              </a:solidFill>
              <a:latin typeface="Bebas Neue"/>
            </a:endParaRPr>
          </a:p>
        </p:txBody>
      </p:sp>
      <p:pic>
        <p:nvPicPr>
          <p:cNvPr id="5" name="Picture 4">
            <a:extLst>
              <a:ext uri="{FF2B5EF4-FFF2-40B4-BE49-F238E27FC236}">
                <a16:creationId xmlns:a16="http://schemas.microsoft.com/office/drawing/2014/main" id="{E7A20598-8AEA-4819-895A-9C6453F823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grpSp>
        <p:nvGrpSpPr>
          <p:cNvPr id="6" name="Group 6">
            <a:extLst>
              <a:ext uri="{FF2B5EF4-FFF2-40B4-BE49-F238E27FC236}">
                <a16:creationId xmlns:a16="http://schemas.microsoft.com/office/drawing/2014/main" id="{66C55A6D-8D5B-47CC-8D5F-B078D9EE13CF}"/>
              </a:ext>
            </a:extLst>
          </p:cNvPr>
          <p:cNvGrpSpPr/>
          <p:nvPr/>
        </p:nvGrpSpPr>
        <p:grpSpPr>
          <a:xfrm>
            <a:off x="1981200" y="942324"/>
            <a:ext cx="9372600" cy="241423"/>
            <a:chOff x="0" y="0"/>
            <a:chExt cx="32643792" cy="571500"/>
          </a:xfrm>
        </p:grpSpPr>
        <p:sp>
          <p:nvSpPr>
            <p:cNvPr id="7" name="Freeform 7">
              <a:extLst>
                <a:ext uri="{FF2B5EF4-FFF2-40B4-BE49-F238E27FC236}">
                  <a16:creationId xmlns:a16="http://schemas.microsoft.com/office/drawing/2014/main" id="{1EC657E6-6BA5-4C73-97E7-B35A5375401E}"/>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pSp>
        <p:nvGrpSpPr>
          <p:cNvPr id="9" name="Group 2">
            <a:extLst>
              <a:ext uri="{FF2B5EF4-FFF2-40B4-BE49-F238E27FC236}">
                <a16:creationId xmlns:a16="http://schemas.microsoft.com/office/drawing/2014/main" id="{95A04335-2A5C-40A0-AB16-08CFBFA9300A}"/>
              </a:ext>
            </a:extLst>
          </p:cNvPr>
          <p:cNvGrpSpPr/>
          <p:nvPr/>
        </p:nvGrpSpPr>
        <p:grpSpPr>
          <a:xfrm>
            <a:off x="987551" y="6206602"/>
            <a:ext cx="11201400" cy="651397"/>
            <a:chOff x="0" y="-523142"/>
            <a:chExt cx="6137714" cy="469643"/>
          </a:xfrm>
        </p:grpSpPr>
        <p:sp>
          <p:nvSpPr>
            <p:cNvPr id="10" name="Freeform 3">
              <a:extLst>
                <a:ext uri="{FF2B5EF4-FFF2-40B4-BE49-F238E27FC236}">
                  <a16:creationId xmlns:a16="http://schemas.microsoft.com/office/drawing/2014/main" id="{8C8DD441-BAF5-44FE-A67C-1BC75ECC8A87}"/>
                </a:ext>
              </a:extLst>
            </p:cNvPr>
            <p:cNvSpPr/>
            <p:nvPr/>
          </p:nvSpPr>
          <p:spPr>
            <a:xfrm>
              <a:off x="0" y="-523142"/>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13" name="TextBox 12">
            <a:extLst>
              <a:ext uri="{FF2B5EF4-FFF2-40B4-BE49-F238E27FC236}">
                <a16:creationId xmlns:a16="http://schemas.microsoft.com/office/drawing/2014/main" id="{E48E6EA1-B65E-4CBD-A373-09E89A7CE426}"/>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2" name="TextBox 1">
            <a:extLst>
              <a:ext uri="{FF2B5EF4-FFF2-40B4-BE49-F238E27FC236}">
                <a16:creationId xmlns:a16="http://schemas.microsoft.com/office/drawing/2014/main" id="{441ABAE6-FF1A-4CF8-BA9C-9C0D22069826}"/>
              </a:ext>
            </a:extLst>
          </p:cNvPr>
          <p:cNvSpPr txBox="1"/>
          <p:nvPr/>
        </p:nvSpPr>
        <p:spPr>
          <a:xfrm>
            <a:off x="1679449" y="4823198"/>
            <a:ext cx="9525000" cy="1646605"/>
          </a:xfrm>
          <a:prstGeom prst="rect">
            <a:avLst/>
          </a:prstGeom>
          <a:noFill/>
        </p:spPr>
        <p:txBody>
          <a:bodyPr wrap="square" rtlCol="0">
            <a:spAutoFit/>
          </a:bodyPr>
          <a:lstStyle/>
          <a:p>
            <a:r>
              <a:rPr lang="lv-LV" sz="1050" baseline="30000" dirty="0">
                <a:latin typeface="Times New Roman" panose="02020603050405020304" pitchFamily="18" charset="0"/>
                <a:cs typeface="Times New Roman" panose="02020603050405020304" pitchFamily="18" charset="0"/>
              </a:rPr>
              <a:t>2</a:t>
            </a:r>
            <a:r>
              <a:rPr lang="lv-LV" sz="1050" dirty="0">
                <a:latin typeface="Times New Roman" panose="02020603050405020304" pitchFamily="18" charset="0"/>
                <a:cs typeface="Times New Roman" panose="02020603050405020304" pitchFamily="18" charset="0"/>
              </a:rPr>
              <a:t>Uzskaita klātienes vizīšu un konsultāciju skaitu NVA klientiem, t.sk. iesaisti NVA pasākumos, kā arī uzskaita sadarbību ar darba devējiem un NVA organizēto atlašu skaitu vakanču aizpildīšanai.</a:t>
            </a:r>
          </a:p>
          <a:p>
            <a:r>
              <a:rPr lang="lv-LV" sz="1050" baseline="30000" dirty="0">
                <a:latin typeface="Times New Roman" panose="02020603050405020304" pitchFamily="18" charset="0"/>
                <a:cs typeface="Times New Roman" panose="02020603050405020304" pitchFamily="18" charset="0"/>
              </a:rPr>
              <a:t>3</a:t>
            </a:r>
            <a:r>
              <a:rPr lang="lv-LV" sz="1050" dirty="0">
                <a:latin typeface="Times New Roman" panose="02020603050405020304" pitchFamily="18" charset="0"/>
                <a:cs typeface="Times New Roman" panose="02020603050405020304" pitchFamily="18" charset="0"/>
              </a:rPr>
              <a:t> Līdz 2023.gadam rādītājs tika plānots divos rādītājos - “NVA zvanu centra apkalpotie klienti vidēji mēnesī (skaits)” un “Attālināti apkalpotie klienti vidēji mēnesī (skaits)”, ar 2024. gadu tika apvienoti vienā rādītājā “Attālināti apkalpotie klienti vidēji mēnesī (skaits)”, jo NVA zvanu centra apkalpotie klienti uzskaitāmi kā attālināti apkalpotie klienti. Klienti, kas izmanto šādus NVA nodrošinātos e-pakalpojumus vai tiek apkalpoti attālināti: apstrādā e–iesniegumus (statusa piešķiršana/zaudēšana), uzskaita CV reģistrēšanu CV un vakanču portālā, darba tirgus īstermiņa prognozēšanas rīka izmantošanu, darbinieku apstrādātās CVVP vakances, kuras reģistrējuši darba devēji, klientu e-pieteikumus portālā uz aktīvajiem nodarbinātības pasākumiem, ienākošos un izejošos telefona zvanus un e-pastus, karjeras konsultācijas tiešsaistē un bezdarbnieku kārtējā apmeklējuma konsultācijas tiešsaistē, kā arī tiek atspoguļoti NVA zvanu centra atbildētie zvani.</a:t>
            </a:r>
          </a:p>
          <a:p>
            <a:endParaRPr lang="lv-LV" dirty="0"/>
          </a:p>
        </p:txBody>
      </p:sp>
    </p:spTree>
    <p:extLst>
      <p:ext uri="{BB962C8B-B14F-4D97-AF65-F5344CB8AC3E}">
        <p14:creationId xmlns:p14="http://schemas.microsoft.com/office/powerpoint/2010/main" val="1334893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FA6BD2E-8A97-48ED-869E-794A507483E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761743" cy="1957799"/>
          </a:xfrm>
          <a:prstGeom prst="rect">
            <a:avLst/>
          </a:prstGeom>
        </p:spPr>
      </p:pic>
      <p:grpSp>
        <p:nvGrpSpPr>
          <p:cNvPr id="5" name="Group 2">
            <a:extLst>
              <a:ext uri="{FF2B5EF4-FFF2-40B4-BE49-F238E27FC236}">
                <a16:creationId xmlns:a16="http://schemas.microsoft.com/office/drawing/2014/main" id="{CD62B340-05B9-4ACF-AD62-2B27AFC05373}"/>
              </a:ext>
            </a:extLst>
          </p:cNvPr>
          <p:cNvGrpSpPr/>
          <p:nvPr/>
        </p:nvGrpSpPr>
        <p:grpSpPr>
          <a:xfrm>
            <a:off x="987551" y="6206602"/>
            <a:ext cx="11201400" cy="651397"/>
            <a:chOff x="0" y="-523142"/>
            <a:chExt cx="6137714" cy="469643"/>
          </a:xfrm>
        </p:grpSpPr>
        <p:sp>
          <p:nvSpPr>
            <p:cNvPr id="6" name="Freeform 3">
              <a:extLst>
                <a:ext uri="{FF2B5EF4-FFF2-40B4-BE49-F238E27FC236}">
                  <a16:creationId xmlns:a16="http://schemas.microsoft.com/office/drawing/2014/main" id="{A419F28E-75EF-48A8-AA4A-529BE08279BD}"/>
                </a:ext>
              </a:extLst>
            </p:cNvPr>
            <p:cNvSpPr/>
            <p:nvPr/>
          </p:nvSpPr>
          <p:spPr>
            <a:xfrm>
              <a:off x="0" y="-523142"/>
              <a:ext cx="6137714" cy="469643"/>
            </a:xfrm>
            <a:custGeom>
              <a:avLst/>
              <a:gdLst/>
              <a:ahLst/>
              <a:cxnLst/>
              <a:rect l="l" t="t" r="r" b="b"/>
              <a:pathLst>
                <a:path w="6137714" h="469643">
                  <a:moveTo>
                    <a:pt x="0" y="0"/>
                  </a:moveTo>
                  <a:lnTo>
                    <a:pt x="6137714" y="0"/>
                  </a:lnTo>
                  <a:lnTo>
                    <a:pt x="6137714" y="469643"/>
                  </a:lnTo>
                  <a:lnTo>
                    <a:pt x="0" y="469643"/>
                  </a:lnTo>
                  <a:close/>
                </a:path>
              </a:pathLst>
            </a:custGeom>
            <a:solidFill>
              <a:srgbClr val="669933"/>
            </a:solidFill>
          </p:spPr>
          <p:txBody>
            <a:bodyPr/>
            <a:lstStyle/>
            <a:p>
              <a:endParaRPr lang="lv-LV" dirty="0"/>
            </a:p>
          </p:txBody>
        </p:sp>
      </p:grpSp>
      <p:sp>
        <p:nvSpPr>
          <p:cNvPr id="7" name="TextBox 6">
            <a:extLst>
              <a:ext uri="{FF2B5EF4-FFF2-40B4-BE49-F238E27FC236}">
                <a16:creationId xmlns:a16="http://schemas.microsoft.com/office/drawing/2014/main" id="{F9E99387-FF1D-4088-8E8F-DFD77A22AB9B}"/>
              </a:ext>
            </a:extLst>
          </p:cNvPr>
          <p:cNvSpPr txBox="1"/>
          <p:nvPr/>
        </p:nvSpPr>
        <p:spPr>
          <a:xfrm>
            <a:off x="1143000" y="6242055"/>
            <a:ext cx="6119211" cy="651397"/>
          </a:xfrm>
          <a:prstGeom prst="rect">
            <a:avLst/>
          </a:prstGeom>
        </p:spPr>
        <p:txBody>
          <a:bodyPr lIns="0" tIns="0" rIns="0" bIns="0" rtlCol="0" anchor="t">
            <a:spAutoFit/>
          </a:bodyPr>
          <a:lstStyle/>
          <a:p>
            <a:pPr>
              <a:lnSpc>
                <a:spcPts val="1260"/>
              </a:lnSpc>
            </a:pPr>
            <a:endParaRPr dirty="0"/>
          </a:p>
          <a:p>
            <a:pPr>
              <a:lnSpc>
                <a:spcPts val="1260"/>
              </a:lnSpc>
            </a:pPr>
            <a:r>
              <a:rPr lang="lv-LV" sz="900" spc="126" dirty="0">
                <a:solidFill>
                  <a:srgbClr val="FFFFFF"/>
                </a:solidFill>
                <a:latin typeface="Arimo Bold"/>
              </a:rPr>
              <a:t>Nodarbinātības</a:t>
            </a:r>
            <a:r>
              <a:rPr lang="en-US" sz="900" spc="126" dirty="0">
                <a:solidFill>
                  <a:srgbClr val="FFFFFF"/>
                </a:solidFill>
                <a:latin typeface="Arimo Bold"/>
              </a:rPr>
              <a:t> </a:t>
            </a:r>
            <a:r>
              <a:rPr lang="lv-LV" sz="900" spc="126" dirty="0">
                <a:solidFill>
                  <a:srgbClr val="FFFFFF"/>
                </a:solidFill>
                <a:latin typeface="Arimo Bold"/>
              </a:rPr>
              <a:t>valsts</a:t>
            </a:r>
            <a:r>
              <a:rPr lang="en-US" sz="900" spc="126" dirty="0">
                <a:solidFill>
                  <a:srgbClr val="FFFFFF"/>
                </a:solidFill>
                <a:latin typeface="Arimo Bold"/>
              </a:rPr>
              <a:t> </a:t>
            </a:r>
            <a:r>
              <a:rPr lang="lv-LV" sz="900" spc="126" dirty="0">
                <a:solidFill>
                  <a:srgbClr val="FFFFFF"/>
                </a:solidFill>
                <a:latin typeface="Arimo Bold"/>
              </a:rPr>
              <a:t>aģentūras</a:t>
            </a:r>
            <a:r>
              <a:rPr lang="en-US" sz="900" spc="126" dirty="0">
                <a:solidFill>
                  <a:srgbClr val="FFFFFF"/>
                </a:solidFill>
                <a:latin typeface="Arimo Bold"/>
              </a:rPr>
              <a:t> </a:t>
            </a:r>
            <a:r>
              <a:rPr lang="lv-LV" sz="900" spc="126" dirty="0">
                <a:solidFill>
                  <a:srgbClr val="FFFFFF"/>
                </a:solidFill>
                <a:latin typeface="Arimo Bold"/>
              </a:rPr>
              <a:t>budžets</a:t>
            </a:r>
            <a:r>
              <a:rPr lang="en-US" sz="900" spc="126" dirty="0">
                <a:solidFill>
                  <a:srgbClr val="FFFFFF"/>
                </a:solidFill>
                <a:latin typeface="Arimo Bold"/>
              </a:rPr>
              <a:t> 202</a:t>
            </a:r>
            <a:r>
              <a:rPr lang="lv-LV" sz="900" spc="126" dirty="0">
                <a:solidFill>
                  <a:srgbClr val="FFFFFF"/>
                </a:solidFill>
                <a:latin typeface="Arimo Bold"/>
              </a:rPr>
              <a:t>5</a:t>
            </a:r>
            <a:r>
              <a:rPr lang="en-US" sz="900" spc="126" dirty="0">
                <a:solidFill>
                  <a:srgbClr val="FFFFFF"/>
                </a:solidFill>
                <a:latin typeface="Arimo Bold"/>
              </a:rPr>
              <a:t>. </a:t>
            </a:r>
            <a:r>
              <a:rPr lang="lv-LV" sz="900" spc="126" dirty="0">
                <a:solidFill>
                  <a:srgbClr val="FFFFFF"/>
                </a:solidFill>
                <a:latin typeface="Arimo Bold"/>
              </a:rPr>
              <a:t>gadam</a:t>
            </a:r>
          </a:p>
          <a:p>
            <a:pPr>
              <a:lnSpc>
                <a:spcPts val="1260"/>
              </a:lnSpc>
            </a:pPr>
            <a:r>
              <a:rPr lang="lv-LV" sz="900" spc="126" dirty="0">
                <a:solidFill>
                  <a:srgbClr val="FFFFFF"/>
                </a:solidFill>
                <a:latin typeface="Arimo Bold"/>
              </a:rPr>
              <a:t>www.nva.gov.lv</a:t>
            </a:r>
          </a:p>
          <a:p>
            <a:pPr>
              <a:lnSpc>
                <a:spcPts val="1260"/>
              </a:lnSpc>
            </a:pPr>
            <a:endParaRPr lang="en-US" sz="900" spc="126" dirty="0">
              <a:solidFill>
                <a:srgbClr val="FFFFFF"/>
              </a:solidFill>
              <a:latin typeface="Arimo Bold"/>
            </a:endParaRPr>
          </a:p>
        </p:txBody>
      </p:sp>
      <p:sp>
        <p:nvSpPr>
          <p:cNvPr id="8" name="TextBox 30">
            <a:extLst>
              <a:ext uri="{FF2B5EF4-FFF2-40B4-BE49-F238E27FC236}">
                <a16:creationId xmlns:a16="http://schemas.microsoft.com/office/drawing/2014/main" id="{641E0A3B-1334-4026-AEB6-FDAE61AB778A}"/>
              </a:ext>
            </a:extLst>
          </p:cNvPr>
          <p:cNvSpPr txBox="1"/>
          <p:nvPr/>
        </p:nvSpPr>
        <p:spPr>
          <a:xfrm>
            <a:off x="2057400" y="381000"/>
            <a:ext cx="8938070" cy="436017"/>
          </a:xfrm>
          <a:prstGeom prst="rect">
            <a:avLst/>
          </a:prstGeom>
        </p:spPr>
        <p:txBody>
          <a:bodyPr lIns="0" tIns="0" rIns="0" bIns="0" rtlCol="0" anchor="t">
            <a:spAutoFit/>
          </a:bodyPr>
          <a:lstStyle/>
          <a:p>
            <a:pPr>
              <a:lnSpc>
                <a:spcPts val="1691"/>
              </a:lnSpc>
            </a:pPr>
            <a:r>
              <a:rPr lang="lv-LV" sz="1800" spc="144" dirty="0">
                <a:solidFill>
                  <a:srgbClr val="545454"/>
                </a:solidFill>
                <a:latin typeface="Bebas Neue"/>
              </a:rPr>
              <a:t>Budžeta paskaidrojumā noteiktie darbības rezultāti </a:t>
            </a:r>
            <a:r>
              <a:rPr lang="en-US" sz="1800" spc="144" dirty="0">
                <a:solidFill>
                  <a:srgbClr val="545454"/>
                </a:solidFill>
                <a:latin typeface="Bebas Neue"/>
              </a:rPr>
              <a:t>un to  </a:t>
            </a:r>
            <a:r>
              <a:rPr lang="lv-LV" sz="1800" spc="144" dirty="0">
                <a:solidFill>
                  <a:srgbClr val="545454"/>
                </a:solidFill>
                <a:latin typeface="Bebas Neue"/>
              </a:rPr>
              <a:t>rezultatīvie</a:t>
            </a:r>
            <a:r>
              <a:rPr lang="en-US" sz="1800" spc="144" dirty="0">
                <a:solidFill>
                  <a:srgbClr val="545454"/>
                </a:solidFill>
                <a:latin typeface="Bebas Neue"/>
              </a:rPr>
              <a:t> </a:t>
            </a:r>
            <a:r>
              <a:rPr lang="lv-LV" sz="1800" spc="144" dirty="0">
                <a:solidFill>
                  <a:srgbClr val="545454"/>
                </a:solidFill>
                <a:latin typeface="Bebas Neue"/>
              </a:rPr>
              <a:t>rādītāji</a:t>
            </a:r>
            <a:r>
              <a:rPr lang="en-US" sz="1800" spc="144" dirty="0">
                <a:solidFill>
                  <a:srgbClr val="545454"/>
                </a:solidFill>
                <a:latin typeface="Bebas Neue"/>
              </a:rPr>
              <a:t> 202</a:t>
            </a:r>
            <a:r>
              <a:rPr lang="lv-LV" sz="1800" spc="144" dirty="0">
                <a:solidFill>
                  <a:srgbClr val="545454"/>
                </a:solidFill>
                <a:latin typeface="Bebas Neue"/>
              </a:rPr>
              <a:t>5</a:t>
            </a:r>
            <a:r>
              <a:rPr lang="en-US" sz="1800" spc="144" dirty="0">
                <a:solidFill>
                  <a:srgbClr val="545454"/>
                </a:solidFill>
                <a:latin typeface="Bebas Neue"/>
              </a:rPr>
              <a:t>. </a:t>
            </a:r>
            <a:r>
              <a:rPr lang="lv-LV" sz="1800" spc="144" dirty="0">
                <a:solidFill>
                  <a:srgbClr val="545454"/>
                </a:solidFill>
                <a:latin typeface="Bebas Neue"/>
              </a:rPr>
              <a:t>gadā</a:t>
            </a:r>
          </a:p>
        </p:txBody>
      </p:sp>
      <p:grpSp>
        <p:nvGrpSpPr>
          <p:cNvPr id="10" name="Group 6">
            <a:extLst>
              <a:ext uri="{FF2B5EF4-FFF2-40B4-BE49-F238E27FC236}">
                <a16:creationId xmlns:a16="http://schemas.microsoft.com/office/drawing/2014/main" id="{8BA47C83-E65D-4A54-B34E-CE568305A007}"/>
              </a:ext>
            </a:extLst>
          </p:cNvPr>
          <p:cNvGrpSpPr/>
          <p:nvPr/>
        </p:nvGrpSpPr>
        <p:grpSpPr>
          <a:xfrm>
            <a:off x="2057400" y="817016"/>
            <a:ext cx="8763000" cy="173583"/>
            <a:chOff x="0" y="0"/>
            <a:chExt cx="32643792" cy="571500"/>
          </a:xfrm>
        </p:grpSpPr>
        <p:sp>
          <p:nvSpPr>
            <p:cNvPr id="11" name="Freeform 7">
              <a:extLst>
                <a:ext uri="{FF2B5EF4-FFF2-40B4-BE49-F238E27FC236}">
                  <a16:creationId xmlns:a16="http://schemas.microsoft.com/office/drawing/2014/main" id="{A3DC56A3-E79E-4AF7-AE1B-478F744380D6}"/>
                </a:ext>
              </a:extLst>
            </p:cNvPr>
            <p:cNvSpPr/>
            <p:nvPr/>
          </p:nvSpPr>
          <p:spPr>
            <a:xfrm>
              <a:off x="0" y="255270"/>
              <a:ext cx="32643790" cy="69850"/>
            </a:xfrm>
            <a:custGeom>
              <a:avLst/>
              <a:gdLst/>
              <a:ahLst/>
              <a:cxnLst/>
              <a:rect l="l" t="t" r="r" b="b"/>
              <a:pathLst>
                <a:path w="32643790" h="69850">
                  <a:moveTo>
                    <a:pt x="32352962" y="0"/>
                  </a:moveTo>
                  <a:lnTo>
                    <a:pt x="0" y="0"/>
                  </a:lnTo>
                  <a:lnTo>
                    <a:pt x="0" y="69850"/>
                  </a:lnTo>
                  <a:lnTo>
                    <a:pt x="32643790" y="69850"/>
                  </a:lnTo>
                  <a:lnTo>
                    <a:pt x="32643790" y="0"/>
                  </a:lnTo>
                  <a:close/>
                </a:path>
              </a:pathLst>
            </a:custGeom>
            <a:solidFill>
              <a:srgbClr val="669933"/>
            </a:solidFill>
          </p:spPr>
        </p:sp>
      </p:grpSp>
      <p:graphicFrame>
        <p:nvGraphicFramePr>
          <p:cNvPr id="2" name="Table 1">
            <a:extLst>
              <a:ext uri="{FF2B5EF4-FFF2-40B4-BE49-F238E27FC236}">
                <a16:creationId xmlns:a16="http://schemas.microsoft.com/office/drawing/2014/main" id="{507306F9-32AF-41DB-A4DE-698E267C9494}"/>
              </a:ext>
            </a:extLst>
          </p:cNvPr>
          <p:cNvGraphicFramePr>
            <a:graphicFrameLocks noGrp="1"/>
          </p:cNvGraphicFramePr>
          <p:nvPr>
            <p:extLst>
              <p:ext uri="{D42A27DB-BD31-4B8C-83A1-F6EECF244321}">
                <p14:modId xmlns:p14="http://schemas.microsoft.com/office/powerpoint/2010/main" val="2059440645"/>
              </p:ext>
            </p:extLst>
          </p:nvPr>
        </p:nvGraphicFramePr>
        <p:xfrm>
          <a:off x="1371599" y="975319"/>
          <a:ext cx="10134600" cy="5227320"/>
        </p:xfrm>
        <a:graphic>
          <a:graphicData uri="http://schemas.openxmlformats.org/drawingml/2006/table">
            <a:tbl>
              <a:tblPr firstRow="1" bandRow="1">
                <a:tableStyleId>{F5AB1C69-6EDB-4FF4-983F-18BD219EF322}</a:tableStyleId>
              </a:tblPr>
              <a:tblGrid>
                <a:gridCol w="2469127">
                  <a:extLst>
                    <a:ext uri="{9D8B030D-6E8A-4147-A177-3AD203B41FA5}">
                      <a16:colId xmlns:a16="http://schemas.microsoft.com/office/drawing/2014/main" val="2255425604"/>
                    </a:ext>
                  </a:extLst>
                </a:gridCol>
                <a:gridCol w="5956629">
                  <a:extLst>
                    <a:ext uri="{9D8B030D-6E8A-4147-A177-3AD203B41FA5}">
                      <a16:colId xmlns:a16="http://schemas.microsoft.com/office/drawing/2014/main" val="756691658"/>
                    </a:ext>
                  </a:extLst>
                </a:gridCol>
                <a:gridCol w="1708844">
                  <a:extLst>
                    <a:ext uri="{9D8B030D-6E8A-4147-A177-3AD203B41FA5}">
                      <a16:colId xmlns:a16="http://schemas.microsoft.com/office/drawing/2014/main" val="510128956"/>
                    </a:ext>
                  </a:extLst>
                </a:gridCol>
              </a:tblGrid>
              <a:tr h="383099">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BUDŽETA PROGRAMMAS / APAKŠPROGRAMMAS NOSAUKUMS</a:t>
                      </a:r>
                    </a:p>
                  </a:txBody>
                  <a:tcPr/>
                </a:tc>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REZULTATĪVĀ RĀDĪTĀJA NOSAUKUMS</a:t>
                      </a:r>
                    </a:p>
                  </a:txBody>
                  <a:tcPr/>
                </a:tc>
                <a:tc>
                  <a:txBody>
                    <a:bodyPr/>
                    <a:lstStyle/>
                    <a:p>
                      <a:r>
                        <a:rPr lang="lv-LV" sz="1100" b="1" kern="1200" dirty="0">
                          <a:solidFill>
                            <a:schemeClr val="lt1"/>
                          </a:solidFill>
                          <a:latin typeface="Arial Nova Cond Light" panose="020B0306020202020204" pitchFamily="34" charset="0"/>
                          <a:ea typeface="+mn-ea"/>
                          <a:cs typeface="Times New Roman" panose="02020603050405020304" pitchFamily="18" charset="0"/>
                        </a:rPr>
                        <a:t>PLĀNOTĀ VĒRTĪBA 2025. GADĀ</a:t>
                      </a:r>
                    </a:p>
                  </a:txBody>
                  <a:tcPr/>
                </a:tc>
                <a:extLst>
                  <a:ext uri="{0D108BD9-81ED-4DB2-BD59-A6C34878D82A}">
                    <a16:rowId xmlns:a16="http://schemas.microsoft.com/office/drawing/2014/main" val="1260239411"/>
                  </a:ext>
                </a:extLst>
              </a:tr>
              <a:tr h="410463">
                <a:tc rowSpan="10">
                  <a:txBody>
                    <a:bodyPr/>
                    <a:lstStyle/>
                    <a:p>
                      <a:pPr algn="ctr"/>
                      <a:endParaRPr lang="lv-LV" sz="1200" dirty="0"/>
                    </a:p>
                    <a:p>
                      <a:pPr algn="ctr"/>
                      <a:endParaRPr lang="lv-LV" sz="1200" dirty="0"/>
                    </a:p>
                    <a:p>
                      <a:pPr algn="ctr"/>
                      <a:endParaRPr lang="lv-LV" sz="1200" dirty="0"/>
                    </a:p>
                    <a:p>
                      <a:pPr algn="ctr"/>
                      <a:endParaRPr lang="lv-LV" sz="1200" dirty="0"/>
                    </a:p>
                    <a:p>
                      <a:pPr algn="ctr"/>
                      <a:endParaRPr lang="lv-LV" sz="1200" dirty="0"/>
                    </a:p>
                    <a:p>
                      <a:pPr algn="ctr"/>
                      <a:endParaRPr lang="lv-LV" sz="1200" dirty="0"/>
                    </a:p>
                    <a:p>
                      <a:pPr algn="ctr"/>
                      <a:endParaRPr lang="lv-LV" sz="1200" dirty="0"/>
                    </a:p>
                    <a:p>
                      <a:pPr algn="ctr"/>
                      <a:endParaRPr lang="lv-LV" sz="1200" dirty="0"/>
                    </a:p>
                    <a:p>
                      <a:pPr algn="ctr"/>
                      <a:r>
                        <a:rPr lang="lv-LV" sz="1200" dirty="0">
                          <a:latin typeface="Times New Roman" panose="02020603050405020304" pitchFamily="18" charset="0"/>
                          <a:cs typeface="Times New Roman" panose="02020603050405020304" pitchFamily="18" charset="0"/>
                        </a:rPr>
                        <a:t>04.02.00 Nodarbinātības speciālais budžets</a:t>
                      </a:r>
                    </a:p>
                  </a:txBody>
                  <a:tcPr/>
                </a:tc>
                <a:tc>
                  <a:txBody>
                    <a:bodyPr/>
                    <a:lstStyle/>
                    <a:p>
                      <a:r>
                        <a:rPr lang="lv-LV" sz="1200" dirty="0">
                          <a:latin typeface="Times New Roman" panose="02020603050405020304" pitchFamily="18" charset="0"/>
                          <a:cs typeface="Times New Roman" panose="02020603050405020304" pitchFamily="18" charset="0"/>
                        </a:rPr>
                        <a:t>Aktīvajos darba tirgus politikas pasākumos atbalstīto bezdarbnieku un darba meklētāju skaits ,tai skaitā pa pasākumiem:</a:t>
                      </a:r>
                    </a:p>
                  </a:txBody>
                  <a:tcPr/>
                </a:tc>
                <a:tc>
                  <a:txBody>
                    <a:bodyPr/>
                    <a:lstStyle/>
                    <a:p>
                      <a:r>
                        <a:rPr lang="lv-LV" sz="1200" dirty="0">
                          <a:latin typeface="Times New Roman" panose="02020603050405020304" pitchFamily="18" charset="0"/>
                          <a:cs typeface="Times New Roman" panose="02020603050405020304" pitchFamily="18" charset="0"/>
                        </a:rPr>
                        <a:t>14 201</a:t>
                      </a:r>
                    </a:p>
                  </a:txBody>
                  <a:tcPr/>
                </a:tc>
                <a:extLst>
                  <a:ext uri="{0D108BD9-81ED-4DB2-BD59-A6C34878D82A}">
                    <a16:rowId xmlns:a16="http://schemas.microsoft.com/office/drawing/2014/main" val="1777817426"/>
                  </a:ext>
                </a:extLst>
              </a:tr>
              <a:tr h="232596">
                <a:tc vMerge="1">
                  <a:txBody>
                    <a:bodyPr/>
                    <a:lstStyle/>
                    <a:p>
                      <a:endParaRPr lang="lv-LV" dirty="0"/>
                    </a:p>
                  </a:txBody>
                  <a:tcPr/>
                </a:tc>
                <a:tc>
                  <a:txBody>
                    <a:bodyPr/>
                    <a:lstStyle/>
                    <a:p>
                      <a:pPr marL="0" marR="0" lvl="0" indent="0" algn="r" defTabSz="939575" rtl="0" eaLnBrk="1" fontAlgn="auto" latinLnBrk="0" hangingPunct="1">
                        <a:lnSpc>
                          <a:spcPct val="100000"/>
                        </a:lnSpc>
                        <a:spcBef>
                          <a:spcPts val="0"/>
                        </a:spcBef>
                        <a:spcAft>
                          <a:spcPts val="0"/>
                        </a:spcAft>
                        <a:buClrTx/>
                        <a:buSzTx/>
                        <a:buFontTx/>
                        <a:buNone/>
                        <a:tabLst/>
                        <a:defRPr/>
                      </a:pPr>
                      <a:r>
                        <a:rPr lang="lv-LV" sz="1100" kern="1200" spc="26" dirty="0">
                          <a:solidFill>
                            <a:srgbClr val="545454"/>
                          </a:solidFill>
                          <a:latin typeface="Montserrat Classic"/>
                          <a:ea typeface="+mn-ea"/>
                          <a:cs typeface="+mn-cs"/>
                        </a:rPr>
                        <a:t>Pasākumi komercdarbības vai </a:t>
                      </a:r>
                      <a:r>
                        <a:rPr lang="lv-LV" sz="1100" kern="1200" spc="26" dirty="0" err="1">
                          <a:solidFill>
                            <a:srgbClr val="545454"/>
                          </a:solidFill>
                          <a:latin typeface="Montserrat Classic"/>
                          <a:ea typeface="+mn-ea"/>
                          <a:cs typeface="+mn-cs"/>
                        </a:rPr>
                        <a:t>pašnodarbinātības</a:t>
                      </a:r>
                      <a:r>
                        <a:rPr lang="lv-LV" sz="1100" kern="1200" spc="26" dirty="0">
                          <a:solidFill>
                            <a:srgbClr val="545454"/>
                          </a:solidFill>
                          <a:latin typeface="Montserrat Classic"/>
                          <a:ea typeface="+mn-ea"/>
                          <a:cs typeface="+mn-cs"/>
                        </a:rPr>
                        <a:t> uzsākšanai</a:t>
                      </a:r>
                    </a:p>
                  </a:txBody>
                  <a:tcPr/>
                </a:tc>
                <a:tc>
                  <a:txBody>
                    <a:bodyPr/>
                    <a:lstStyle/>
                    <a:p>
                      <a:r>
                        <a:rPr lang="lv-LV" sz="1100" kern="1200" spc="26" dirty="0">
                          <a:solidFill>
                            <a:srgbClr val="545454"/>
                          </a:solidFill>
                          <a:latin typeface="Montserrat Classic"/>
                          <a:ea typeface="+mn-ea"/>
                          <a:cs typeface="+mn-cs"/>
                        </a:rPr>
                        <a:t>300</a:t>
                      </a:r>
                    </a:p>
                  </a:txBody>
                  <a:tcPr/>
                </a:tc>
                <a:extLst>
                  <a:ext uri="{0D108BD9-81ED-4DB2-BD59-A6C34878D82A}">
                    <a16:rowId xmlns:a16="http://schemas.microsoft.com/office/drawing/2014/main" val="1443964125"/>
                  </a:ext>
                </a:extLst>
              </a:tr>
              <a:tr h="533602">
                <a:tc vMerge="1">
                  <a:txBody>
                    <a:bodyPr/>
                    <a:lstStyle/>
                    <a:p>
                      <a:endParaRPr lang="lv-LV" dirty="0"/>
                    </a:p>
                  </a:txBody>
                  <a:tcPr/>
                </a:tc>
                <a:tc>
                  <a:txBody>
                    <a:bodyPr/>
                    <a:lstStyle/>
                    <a:p>
                      <a:pPr algn="r"/>
                      <a:r>
                        <a:rPr lang="lv-LV" sz="1100" kern="1200" spc="26" dirty="0">
                          <a:solidFill>
                            <a:srgbClr val="545454"/>
                          </a:solidFill>
                          <a:latin typeface="Montserrat Classic"/>
                          <a:ea typeface="+mn-ea"/>
                          <a:cs typeface="+mn-cs"/>
                        </a:rPr>
                        <a:t>Pasākums noteiktām personu grupām bezdarbnieku ar invaliditāti nodarbināšanai uz nenoteiktu laiku</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10</a:t>
                      </a:r>
                    </a:p>
                  </a:txBody>
                  <a:tcPr/>
                </a:tc>
                <a:extLst>
                  <a:ext uri="{0D108BD9-81ED-4DB2-BD59-A6C34878D82A}">
                    <a16:rowId xmlns:a16="http://schemas.microsoft.com/office/drawing/2014/main" val="91379232"/>
                  </a:ext>
                </a:extLst>
              </a:tr>
              <a:tr h="533602">
                <a:tc vMerge="1">
                  <a:txBody>
                    <a:bodyPr/>
                    <a:lstStyle/>
                    <a:p>
                      <a:endParaRPr lang="lv-LV" dirty="0"/>
                    </a:p>
                  </a:txBody>
                  <a:tcPr/>
                </a:tc>
                <a:tc>
                  <a:txBody>
                    <a:bodyPr/>
                    <a:lstStyle/>
                    <a:p>
                      <a:pPr algn="r"/>
                      <a:r>
                        <a:rPr lang="lv-LV" sz="1100" kern="1200" spc="26" dirty="0">
                          <a:solidFill>
                            <a:srgbClr val="545454"/>
                          </a:solidFill>
                          <a:latin typeface="Montserrat Classic"/>
                          <a:ea typeface="+mn-ea"/>
                          <a:cs typeface="+mn-cs"/>
                        </a:rPr>
                        <a:t>Pasākumi noteiktām personu grupām (2024. gada līgumi, kuru apmaksa plānota saskaņā ar </a:t>
                      </a:r>
                      <a:r>
                        <a:rPr lang="lv-LV" sz="1100" kern="1200" spc="26" dirty="0" err="1">
                          <a:solidFill>
                            <a:srgbClr val="545454"/>
                          </a:solidFill>
                          <a:latin typeface="Montserrat Classic"/>
                          <a:ea typeface="+mn-ea"/>
                          <a:cs typeface="+mn-cs"/>
                        </a:rPr>
                        <a:t>de</a:t>
                      </a:r>
                      <a:r>
                        <a:rPr lang="lv-LV" sz="1100" kern="1200" spc="26" dirty="0">
                          <a:solidFill>
                            <a:srgbClr val="545454"/>
                          </a:solidFill>
                          <a:latin typeface="Montserrat Classic"/>
                          <a:ea typeface="+mn-ea"/>
                          <a:cs typeface="+mn-cs"/>
                        </a:rPr>
                        <a:t> </a:t>
                      </a:r>
                      <a:r>
                        <a:rPr lang="lv-LV" sz="1100" kern="1200" spc="26" dirty="0" err="1">
                          <a:solidFill>
                            <a:srgbClr val="545454"/>
                          </a:solidFill>
                          <a:latin typeface="Montserrat Classic"/>
                          <a:ea typeface="+mn-ea"/>
                          <a:cs typeface="+mn-cs"/>
                        </a:rPr>
                        <a:t>minimis</a:t>
                      </a:r>
                      <a:r>
                        <a:rPr lang="lv-LV" sz="1100" kern="1200" spc="26" dirty="0">
                          <a:solidFill>
                            <a:srgbClr val="545454"/>
                          </a:solidFill>
                          <a:latin typeface="Montserrat Classic"/>
                          <a:ea typeface="+mn-ea"/>
                          <a:cs typeface="+mn-cs"/>
                        </a:rPr>
                        <a:t> regulu Nr. 1408/2013)</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0</a:t>
                      </a:r>
                    </a:p>
                    <a:p>
                      <a:endParaRPr lang="lv-LV" sz="1100" kern="1200" spc="26" dirty="0">
                        <a:solidFill>
                          <a:srgbClr val="545454"/>
                        </a:solidFill>
                        <a:latin typeface="Montserrat Classic"/>
                        <a:ea typeface="+mn-ea"/>
                        <a:cs typeface="+mn-cs"/>
                      </a:endParaRPr>
                    </a:p>
                    <a:p>
                      <a:endParaRPr lang="lv-LV" sz="1100" kern="1200" spc="26" dirty="0">
                        <a:solidFill>
                          <a:srgbClr val="545454"/>
                        </a:solidFill>
                        <a:latin typeface="Montserrat Classic"/>
                        <a:ea typeface="+mn-ea"/>
                        <a:cs typeface="+mn-cs"/>
                      </a:endParaRPr>
                    </a:p>
                  </a:txBody>
                  <a:tcPr/>
                </a:tc>
                <a:extLst>
                  <a:ext uri="{0D108BD9-81ED-4DB2-BD59-A6C34878D82A}">
                    <a16:rowId xmlns:a16="http://schemas.microsoft.com/office/drawing/2014/main" val="4215836385"/>
                  </a:ext>
                </a:extLst>
              </a:tr>
              <a:tr h="383099">
                <a:tc vMerge="1">
                  <a:txBody>
                    <a:bodyPr/>
                    <a:lstStyle/>
                    <a:p>
                      <a:endParaRPr lang="lv-LV" dirty="0"/>
                    </a:p>
                  </a:txBody>
                  <a:tcPr/>
                </a:tc>
                <a:tc>
                  <a:txBody>
                    <a:bodyPr/>
                    <a:lstStyle/>
                    <a:p>
                      <a:pPr algn="r"/>
                      <a:r>
                        <a:rPr lang="lv-LV" sz="1100" kern="1200" spc="26" dirty="0">
                          <a:solidFill>
                            <a:srgbClr val="545454"/>
                          </a:solidFill>
                          <a:latin typeface="Montserrat Classic"/>
                          <a:ea typeface="+mn-ea"/>
                          <a:cs typeface="+mn-cs"/>
                        </a:rPr>
                        <a:t>Nodarbināto personu reģionālās mobilitātes veicināšana</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1 500</a:t>
                      </a:r>
                    </a:p>
                  </a:txBody>
                  <a:tcPr/>
                </a:tc>
                <a:extLst>
                  <a:ext uri="{0D108BD9-81ED-4DB2-BD59-A6C34878D82A}">
                    <a16:rowId xmlns:a16="http://schemas.microsoft.com/office/drawing/2014/main" val="558973165"/>
                  </a:ext>
                </a:extLst>
              </a:tr>
              <a:tr h="383099">
                <a:tc vMerge="1">
                  <a:txBody>
                    <a:bodyPr/>
                    <a:lstStyle/>
                    <a:p>
                      <a:endParaRPr lang="lv-LV" dirty="0"/>
                    </a:p>
                  </a:txBody>
                  <a:tcPr/>
                </a:tc>
                <a:tc>
                  <a:txBody>
                    <a:bodyPr/>
                    <a:lstStyle/>
                    <a:p>
                      <a:pPr marL="0" marR="0" lvl="0" indent="0" algn="r" defTabSz="939575" rtl="0" eaLnBrk="1" fontAlgn="auto" latinLnBrk="0" hangingPunct="1">
                        <a:lnSpc>
                          <a:spcPct val="100000"/>
                        </a:lnSpc>
                        <a:spcBef>
                          <a:spcPts val="0"/>
                        </a:spcBef>
                        <a:spcAft>
                          <a:spcPts val="0"/>
                        </a:spcAft>
                        <a:buClrTx/>
                        <a:buSzTx/>
                        <a:buFontTx/>
                        <a:buNone/>
                        <a:tabLst/>
                        <a:defRPr/>
                      </a:pPr>
                      <a:r>
                        <a:rPr lang="pt-BR" sz="1100" kern="1200" spc="26" dirty="0">
                          <a:solidFill>
                            <a:srgbClr val="545454"/>
                          </a:solidFill>
                          <a:latin typeface="Montserrat Classic"/>
                          <a:ea typeface="+mn-ea"/>
                          <a:cs typeface="+mn-cs"/>
                        </a:rPr>
                        <a:t>Atbalsts reģionālajai mobilitātei darba devējam</a:t>
                      </a:r>
                      <a:endParaRPr lang="lv-LV" sz="1100" kern="1200" spc="26" dirty="0">
                        <a:solidFill>
                          <a:srgbClr val="545454"/>
                        </a:solidFill>
                        <a:latin typeface="Montserrat Classic"/>
                        <a:ea typeface="+mn-ea"/>
                        <a:cs typeface="+mn-cs"/>
                      </a:endParaRP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15</a:t>
                      </a:r>
                    </a:p>
                  </a:txBody>
                  <a:tcPr/>
                </a:tc>
                <a:extLst>
                  <a:ext uri="{0D108BD9-81ED-4DB2-BD59-A6C34878D82A}">
                    <a16:rowId xmlns:a16="http://schemas.microsoft.com/office/drawing/2014/main" val="854355743"/>
                  </a:ext>
                </a:extLst>
              </a:tr>
              <a:tr h="533602">
                <a:tc vMerge="1">
                  <a:txBody>
                    <a:bodyPr/>
                    <a:lstStyle/>
                    <a:p>
                      <a:endParaRPr lang="lv-LV" dirty="0"/>
                    </a:p>
                  </a:txBody>
                  <a:tcPr/>
                </a:tc>
                <a:tc>
                  <a:txBody>
                    <a:bodyPr/>
                    <a:lstStyle/>
                    <a:p>
                      <a:pPr marL="0" marR="0" lvl="0" indent="0" algn="r" defTabSz="939575" rtl="0" eaLnBrk="1" fontAlgn="auto" latinLnBrk="0" hangingPunct="1">
                        <a:lnSpc>
                          <a:spcPct val="100000"/>
                        </a:lnSpc>
                        <a:spcBef>
                          <a:spcPts val="0"/>
                        </a:spcBef>
                        <a:spcAft>
                          <a:spcPts val="0"/>
                        </a:spcAft>
                        <a:buClrTx/>
                        <a:buSzTx/>
                        <a:buFontTx/>
                        <a:buNone/>
                        <a:tabLst/>
                        <a:defRPr/>
                      </a:pPr>
                      <a:r>
                        <a:rPr lang="lv-LV" sz="1100" kern="1200" spc="26" dirty="0">
                          <a:solidFill>
                            <a:srgbClr val="545454"/>
                          </a:solidFill>
                          <a:latin typeface="Montserrat Classic"/>
                          <a:ea typeface="+mn-ea"/>
                          <a:cs typeface="+mn-cs"/>
                        </a:rPr>
                        <a:t>Nodarbinātības pasākumi vasaras brīvlaikā personām, kuras iegūst izglītību vispārējās, speciālās vai profesionālās izglītības iestādēs</a:t>
                      </a:r>
                    </a:p>
                    <a:p>
                      <a:pPr marL="0" marR="0" lvl="0" indent="0" algn="r" defTabSz="939575" rtl="0" eaLnBrk="1" fontAlgn="auto" latinLnBrk="0" hangingPunct="1">
                        <a:lnSpc>
                          <a:spcPct val="100000"/>
                        </a:lnSpc>
                        <a:spcBef>
                          <a:spcPts val="0"/>
                        </a:spcBef>
                        <a:spcAft>
                          <a:spcPts val="0"/>
                        </a:spcAft>
                        <a:buClrTx/>
                        <a:buSzTx/>
                        <a:buFontTx/>
                        <a:buNone/>
                        <a:tabLst/>
                        <a:defRPr/>
                      </a:pP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10 501</a:t>
                      </a:r>
                    </a:p>
                  </a:txBody>
                  <a:tcPr/>
                </a:tc>
                <a:extLst>
                  <a:ext uri="{0D108BD9-81ED-4DB2-BD59-A6C34878D82A}">
                    <a16:rowId xmlns:a16="http://schemas.microsoft.com/office/drawing/2014/main" val="1163872558"/>
                  </a:ext>
                </a:extLst>
              </a:tr>
              <a:tr h="533602">
                <a:tc vMerge="1">
                  <a:txBody>
                    <a:bodyPr/>
                    <a:lstStyle/>
                    <a:p>
                      <a:endParaRPr lang="lv-LV" dirty="0"/>
                    </a:p>
                  </a:txBody>
                  <a:tcPr/>
                </a:tc>
                <a:tc>
                  <a:txBody>
                    <a:bodyPr/>
                    <a:lstStyle/>
                    <a:p>
                      <a:pPr algn="r"/>
                      <a:r>
                        <a:rPr lang="lv-LV" sz="1100" kern="1200" spc="26" dirty="0">
                          <a:solidFill>
                            <a:srgbClr val="545454"/>
                          </a:solidFill>
                          <a:latin typeface="Montserrat Classic"/>
                          <a:ea typeface="+mn-ea"/>
                          <a:cs typeface="+mn-cs"/>
                        </a:rPr>
                        <a:t>Latviešu valodas </a:t>
                      </a:r>
                      <a:r>
                        <a:rPr lang="lv-LV" sz="1100" kern="1200" spc="26" dirty="0" err="1">
                          <a:solidFill>
                            <a:srgbClr val="545454"/>
                          </a:solidFill>
                          <a:latin typeface="Montserrat Classic"/>
                          <a:ea typeface="+mn-ea"/>
                          <a:cs typeface="+mn-cs"/>
                        </a:rPr>
                        <a:t>mentora</a:t>
                      </a:r>
                      <a:r>
                        <a:rPr lang="lv-LV" sz="1100" kern="1200" spc="26" dirty="0">
                          <a:solidFill>
                            <a:srgbClr val="545454"/>
                          </a:solidFill>
                          <a:latin typeface="Montserrat Classic"/>
                          <a:ea typeface="+mn-ea"/>
                          <a:cs typeface="+mn-cs"/>
                        </a:rPr>
                        <a:t> pakalpojums  nodarbinātajiem bēgļiem un personām ar alternatīvo statusu</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5</a:t>
                      </a:r>
                    </a:p>
                  </a:txBody>
                  <a:tcPr/>
                </a:tc>
                <a:extLst>
                  <a:ext uri="{0D108BD9-81ED-4DB2-BD59-A6C34878D82A}">
                    <a16:rowId xmlns:a16="http://schemas.microsoft.com/office/drawing/2014/main" val="2993519055"/>
                  </a:ext>
                </a:extLst>
              </a:tr>
              <a:tr h="383099">
                <a:tc vMerge="1">
                  <a:txBody>
                    <a:bodyPr/>
                    <a:lstStyle/>
                    <a:p>
                      <a:endParaRPr lang="lv-LV" dirty="0"/>
                    </a:p>
                  </a:txBody>
                  <a:tcPr/>
                </a:tc>
                <a:tc>
                  <a:txBody>
                    <a:bodyPr/>
                    <a:lstStyle/>
                    <a:p>
                      <a:pPr marL="0" marR="0" lvl="0" indent="0" algn="r" defTabSz="939575" rtl="0" eaLnBrk="1" fontAlgn="auto" latinLnBrk="0" hangingPunct="1">
                        <a:lnSpc>
                          <a:spcPct val="100000"/>
                        </a:lnSpc>
                        <a:spcBef>
                          <a:spcPts val="0"/>
                        </a:spcBef>
                        <a:spcAft>
                          <a:spcPts val="0"/>
                        </a:spcAft>
                        <a:buClrTx/>
                        <a:buSzTx/>
                        <a:buFontTx/>
                        <a:buNone/>
                        <a:tabLst/>
                        <a:defRPr/>
                      </a:pPr>
                      <a:r>
                        <a:rPr lang="lv-LV" sz="1100" kern="1200" spc="26" dirty="0">
                          <a:solidFill>
                            <a:srgbClr val="545454"/>
                          </a:solidFill>
                          <a:latin typeface="Montserrat Classic"/>
                          <a:ea typeface="+mn-ea"/>
                          <a:cs typeface="+mn-cs"/>
                        </a:rPr>
                        <a:t>Algoti pagaidu sabiedriskie darbi</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1 850</a:t>
                      </a:r>
                    </a:p>
                  </a:txBody>
                  <a:tcPr/>
                </a:tc>
                <a:extLst>
                  <a:ext uri="{0D108BD9-81ED-4DB2-BD59-A6C34878D82A}">
                    <a16:rowId xmlns:a16="http://schemas.microsoft.com/office/drawing/2014/main" val="236507908"/>
                  </a:ext>
                </a:extLst>
              </a:tr>
              <a:tr h="383099">
                <a:tc vMerge="1">
                  <a:txBody>
                    <a:bodyPr/>
                    <a:lstStyle/>
                    <a:p>
                      <a:endParaRPr lang="lv-LV" dirty="0"/>
                    </a:p>
                  </a:txBody>
                  <a:tcPr/>
                </a:tc>
                <a:tc>
                  <a:txBody>
                    <a:bodyPr/>
                    <a:lstStyle/>
                    <a:p>
                      <a:pPr marL="0" marR="0" lvl="0" indent="0" algn="r" defTabSz="939575" rtl="0" eaLnBrk="1" fontAlgn="auto" latinLnBrk="0" hangingPunct="1">
                        <a:lnSpc>
                          <a:spcPct val="100000"/>
                        </a:lnSpc>
                        <a:spcBef>
                          <a:spcPts val="0"/>
                        </a:spcBef>
                        <a:spcAft>
                          <a:spcPts val="0"/>
                        </a:spcAft>
                        <a:buClrTx/>
                        <a:buSzTx/>
                        <a:buFontTx/>
                        <a:buNone/>
                        <a:tabLst/>
                        <a:defRPr/>
                      </a:pPr>
                      <a:r>
                        <a:rPr lang="lv-LV" sz="1100" kern="1200" spc="26" dirty="0">
                          <a:solidFill>
                            <a:srgbClr val="545454"/>
                          </a:solidFill>
                          <a:latin typeface="Montserrat Classic"/>
                          <a:ea typeface="+mn-ea"/>
                          <a:cs typeface="+mn-cs"/>
                        </a:rPr>
                        <a:t>Valsts valodas apguve bez starpniekvalodas</a:t>
                      </a:r>
                    </a:p>
                    <a:p>
                      <a:pPr algn="r"/>
                      <a:endParaRPr lang="lv-LV" sz="1100" kern="1200" spc="26" dirty="0">
                        <a:solidFill>
                          <a:srgbClr val="545454"/>
                        </a:solidFill>
                        <a:latin typeface="Montserrat Classic"/>
                        <a:ea typeface="+mn-ea"/>
                        <a:cs typeface="+mn-cs"/>
                      </a:endParaRPr>
                    </a:p>
                  </a:txBody>
                  <a:tcPr/>
                </a:tc>
                <a:tc>
                  <a:txBody>
                    <a:bodyPr/>
                    <a:lstStyle/>
                    <a:p>
                      <a:r>
                        <a:rPr lang="lv-LV" sz="1100" kern="1200" spc="26" dirty="0">
                          <a:solidFill>
                            <a:srgbClr val="545454"/>
                          </a:solidFill>
                          <a:latin typeface="Montserrat Classic"/>
                          <a:ea typeface="+mn-ea"/>
                          <a:cs typeface="+mn-cs"/>
                        </a:rPr>
                        <a:t>20</a:t>
                      </a:r>
                    </a:p>
                  </a:txBody>
                  <a:tcPr/>
                </a:tc>
                <a:extLst>
                  <a:ext uri="{0D108BD9-81ED-4DB2-BD59-A6C34878D82A}">
                    <a16:rowId xmlns:a16="http://schemas.microsoft.com/office/drawing/2014/main" val="3357521510"/>
                  </a:ext>
                </a:extLst>
              </a:tr>
            </a:tbl>
          </a:graphicData>
        </a:graphic>
      </p:graphicFrame>
    </p:spTree>
    <p:extLst>
      <p:ext uri="{BB962C8B-B14F-4D97-AF65-F5344CB8AC3E}">
        <p14:creationId xmlns:p14="http://schemas.microsoft.com/office/powerpoint/2010/main" val="1764163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1521</TotalTime>
  <Words>1546</Words>
  <Application>Microsoft Office PowerPoint</Application>
  <PresentationFormat>Widescreen</PresentationFormat>
  <Paragraphs>318</Paragraphs>
  <Slides>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Arial</vt:lpstr>
      <vt:lpstr>Arial Nova Cond Light</vt:lpstr>
      <vt:lpstr>Arimo</vt:lpstr>
      <vt:lpstr>Arimo Bold</vt:lpstr>
      <vt:lpstr>Bahnschrift</vt:lpstr>
      <vt:lpstr>Bebas Neue</vt:lpstr>
      <vt:lpstr>Bebas Neue Bold</vt:lpstr>
      <vt:lpstr>Calibri</vt:lpstr>
      <vt:lpstr>Montserrat Classic</vt:lpstr>
      <vt:lpstr>Times New Roman</vt:lpstr>
      <vt:lpstr>Office Theme</vt:lpstr>
      <vt:lpstr>Nodarbinātības valsts aģentūras Budžeta izdevumi 2024. – 2025. gada | Likums par kārtējā gada budžetu </vt:lpstr>
      <vt:lpstr>NVA Budžeta programmu/apakšprogrammu mērķi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Dagnija</dc:creator>
  <cp:lastModifiedBy>Kristīne Lore</cp:lastModifiedBy>
  <cp:revision>120</cp:revision>
  <dcterms:created xsi:type="dcterms:W3CDTF">2006-08-16T00:00:00Z</dcterms:created>
  <dcterms:modified xsi:type="dcterms:W3CDTF">2025-01-24T13:48:01Z</dcterms:modified>
</cp:coreProperties>
</file>