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59" r:id="rId6"/>
    <p:sldId id="260" r:id="rId7"/>
    <p:sldId id="264" r:id="rId8"/>
    <p:sldId id="262" r:id="rId9"/>
    <p:sldId id="266" r:id="rId10"/>
  </p:sldIdLst>
  <p:sldSz cx="10693400" cy="7556500"/>
  <p:notesSz cx="6858000" cy="9144000"/>
  <p:embeddedFontLst>
    <p:embeddedFont>
      <p:font typeface="Arimo" panose="020B0604020202020204" charset="0"/>
      <p:regular r:id="rId11"/>
    </p:embeddedFont>
    <p:embeddedFont>
      <p:font typeface="Arimo Bold" panose="020B0604020202020204" charset="0"/>
      <p:regular r:id="rId12"/>
    </p:embeddedFont>
    <p:embeddedFont>
      <p:font typeface="Bebas Neue" panose="020B0604020202020204" charset="-70"/>
      <p:regular r:id="rId13"/>
    </p:embeddedFont>
    <p:embeddedFont>
      <p:font typeface="Bebas Neue Bold" panose="020B0604020202020204" charset="-70"/>
      <p:regular r:id="rId14"/>
    </p:embeddedFont>
    <p:embeddedFont>
      <p:font typeface="Calibri" panose="020F0502020204030204" pitchFamily="34" charset="0"/>
      <p:regular r:id="rId15"/>
      <p:bold r:id="rId16"/>
      <p:italic r:id="rId17"/>
      <p:boldItalic r:id="rId18"/>
    </p:embeddedFont>
    <p:embeddedFont>
      <p:font typeface="Montserrat Classic" panose="020B0604020202020204" charset="-7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Liepina" initials="IL" lastIdx="1" clrIdx="0">
    <p:extLst>
      <p:ext uri="{19B8F6BF-5375-455C-9EA6-DF929625EA0E}">
        <p15:presenceInfo xmlns:p15="http://schemas.microsoft.com/office/powerpoint/2012/main" userId="S-1-5-21-738795142-1242532775-405837587-4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8" d="100"/>
          <a:sy n="98"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64549514802844"/>
          <c:y val="3.0938460187337726E-2"/>
          <c:w val="0.55592300261982575"/>
          <c:h val="0.69536930134953856"/>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82DD-4136-8883-F1A050748435}"/>
              </c:ext>
            </c:extLst>
          </c:dPt>
          <c:dPt>
            <c:idx val="1"/>
            <c:bubble3D val="0"/>
            <c:spPr>
              <a:solidFill>
                <a:srgbClr val="4DADC7"/>
              </a:solidFill>
              <a:ln w="19050">
                <a:solidFill>
                  <a:schemeClr val="lt1"/>
                </a:solidFill>
              </a:ln>
              <a:effectLst/>
            </c:spPr>
            <c:extLst>
              <c:ext xmlns:c16="http://schemas.microsoft.com/office/drawing/2014/chart" uri="{C3380CC4-5D6E-409C-BE32-E72D297353CC}">
                <c16:uniqueId val="{00000001-82DD-4136-8883-F1A0507484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FC-4BDF-99BC-3D92668BDE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FC-4BDF-99BC-3D92668BDE45}"/>
              </c:ext>
            </c:extLst>
          </c:dPt>
          <c:cat>
            <c:strRef>
              <c:f>Sheet1!$A$2:$A$5</c:f>
              <c:strCache>
                <c:ptCount val="4"/>
                <c:pt idx="0">
                  <c:v>ESF</c:v>
                </c:pt>
                <c:pt idx="1">
                  <c:v>07.01.</c:v>
                </c:pt>
                <c:pt idx="2">
                  <c:v>SB</c:v>
                </c:pt>
                <c:pt idx="3">
                  <c:v>04.00.</c:v>
                </c:pt>
              </c:strCache>
            </c:strRef>
          </c:cat>
          <c:val>
            <c:numRef>
              <c:f>Sheet1!$B$2:$B$5</c:f>
              <c:numCache>
                <c:formatCode>General</c:formatCode>
                <c:ptCount val="4"/>
                <c:pt idx="0">
                  <c:v>24203572</c:v>
                </c:pt>
                <c:pt idx="1">
                  <c:v>9708860</c:v>
                </c:pt>
                <c:pt idx="2">
                  <c:v>9265959</c:v>
                </c:pt>
                <c:pt idx="3">
                  <c:v>154083</c:v>
                </c:pt>
              </c:numCache>
            </c:numRef>
          </c:val>
          <c:extLst>
            <c:ext xmlns:c16="http://schemas.microsoft.com/office/drawing/2014/chart" uri="{C3380CC4-5D6E-409C-BE32-E72D297353CC}">
              <c16:uniqueId val="{00000000-82DD-4136-8883-F1A050748435}"/>
            </c:ext>
          </c:extLst>
        </c:ser>
        <c:dLbls>
          <c:showLegendKey val="0"/>
          <c:showVal val="0"/>
          <c:showCatName val="0"/>
          <c:showSerName val="0"/>
          <c:showPercent val="0"/>
          <c:showBubbleSize val="0"/>
          <c:showLeaderLines val="1"/>
        </c:dLbls>
        <c:firstSliceAng val="16"/>
        <c:holeSize val="55"/>
      </c:doughnutChart>
      <c:spPr>
        <a:noFill/>
        <a:ln>
          <a:noFill/>
        </a:ln>
        <a:effectLst>
          <a:glow>
            <a:schemeClr val="accent1">
              <a:alpha val="40000"/>
            </a:schemeClr>
          </a:glo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07.01.</cx:pt>
          <cx:pt idx="1">04.00.</cx:pt>
          <cx:pt idx="2">SB</cx:pt>
          <cx:pt idx="3">ANM</cx:pt>
          <cx:pt idx="4">ESF</cx:pt>
        </cx:lvl>
      </cx:strDim>
      <cx:numDim type="size">
        <cx:f>Sheet1!$B$2:$B$6</cx:f>
        <cx:lvl ptCount="5" formatCode="General">
          <cx:pt idx="0">8627342</cx:pt>
          <cx:pt idx="1">83583</cx:pt>
          <cx:pt idx="2">9236892</cx:pt>
          <cx:pt idx="3">13057524</cx:pt>
          <cx:pt idx="4">0</cx:pt>
        </cx:lvl>
      </cx:numDim>
    </cx:data>
  </cx:chartData>
  <cx:chart>
    <cx:plotArea>
      <cx:plotAreaRegion>
        <cx:plotSurface>
          <cx:spPr>
            <a:noFill/>
            <a:ln>
              <a:noFill/>
            </a:ln>
          </cx:spPr>
        </cx:plotSurface>
        <cx:series layoutId="sunburst" uniqueId="{43C63A2B-213C-4F2C-A94A-B6E2598E0B73}">
          <cx:tx>
            <cx:txData>
              <cx:f>Sheet1!$B$1</cx:f>
              <cx:v>Sales</cx:v>
            </cx:txData>
          </cx:tx>
          <cx:spPr>
            <a:effectLst>
              <a:glow>
                <a:schemeClr val="tx2">
                  <a:lumMod val="60000"/>
                  <a:lumOff val="40000"/>
                  <a:alpha val="40000"/>
                </a:schemeClr>
              </a:glow>
              <a:outerShdw sx="1000" sy="1000" algn="ctr" rotWithShape="0">
                <a:srgbClr val="000000"/>
              </a:outerShdw>
            </a:effectLst>
          </cx:spPr>
          <cx:dataPt idx="0">
            <cx:spPr>
              <a:solidFill>
                <a:srgbClr val="4DADC7"/>
              </a:solidFill>
            </cx:spPr>
          </cx:dataPt>
          <cx:dataPt idx="3">
            <cx:spPr>
              <a:solidFill>
                <a:srgbClr val="4F81BD">
                  <a:lumMod val="75000"/>
                </a:srgbClr>
              </a:solidFill>
            </cx:spPr>
          </cx:dataPt>
          <cx:dataId val="0"/>
        </cx:series>
      </cx:plotAreaRegion>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14/relationships/chartEx" Target="../charts/chartEx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5A76347-3656-4920-A766-C774251002C8}"/>
              </a:ext>
            </a:extLst>
          </p:cNvPr>
          <p:cNvGraphicFramePr/>
          <p:nvPr>
            <p:extLst>
              <p:ext uri="{D42A27DB-BD31-4B8C-83A1-F6EECF244321}">
                <p14:modId xmlns:p14="http://schemas.microsoft.com/office/powerpoint/2010/main" val="215026704"/>
              </p:ext>
            </p:extLst>
          </p:nvPr>
        </p:nvGraphicFramePr>
        <p:xfrm>
          <a:off x="528550" y="3326434"/>
          <a:ext cx="4758760" cy="375040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grpSp>
        <p:nvGrpSpPr>
          <p:cNvPr id="3" name="Group 3"/>
          <p:cNvGrpSpPr/>
          <p:nvPr/>
        </p:nvGrpSpPr>
        <p:grpSpPr>
          <a:xfrm>
            <a:off x="0" y="-144000"/>
            <a:ext cx="10743820" cy="979510"/>
            <a:chOff x="0" y="0"/>
            <a:chExt cx="7102041" cy="647491"/>
          </a:xfrm>
        </p:grpSpPr>
        <p:sp>
          <p:nvSpPr>
            <p:cNvPr id="4" name="Freeform 4"/>
            <p:cNvSpPr/>
            <p:nvPr/>
          </p:nvSpPr>
          <p:spPr>
            <a:xfrm>
              <a:off x="0" y="0"/>
              <a:ext cx="7102041" cy="647490"/>
            </a:xfrm>
            <a:custGeom>
              <a:avLst/>
              <a:gdLst/>
              <a:ahLst/>
              <a:cxnLst/>
              <a:rect l="l" t="t" r="r" b="b"/>
              <a:pathLst>
                <a:path w="7102041" h="647490">
                  <a:moveTo>
                    <a:pt x="0" y="0"/>
                  </a:moveTo>
                  <a:lnTo>
                    <a:pt x="7102041" y="0"/>
                  </a:lnTo>
                  <a:lnTo>
                    <a:pt x="7102041" y="647490"/>
                  </a:lnTo>
                  <a:lnTo>
                    <a:pt x="0" y="647490"/>
                  </a:lnTo>
                  <a:close/>
                </a:path>
              </a:pathLst>
            </a:custGeom>
            <a:solidFill>
              <a:srgbClr val="669933"/>
            </a:solidFill>
          </p:spPr>
        </p:sp>
      </p:grpSp>
      <p:sp>
        <p:nvSpPr>
          <p:cNvPr id="19" name="TextBox 19"/>
          <p:cNvSpPr txBox="1"/>
          <p:nvPr/>
        </p:nvSpPr>
        <p:spPr>
          <a:xfrm>
            <a:off x="756000" y="1079982"/>
            <a:ext cx="9503283" cy="205184"/>
          </a:xfrm>
          <a:prstGeom prst="rect">
            <a:avLst/>
          </a:prstGeom>
        </p:spPr>
        <p:txBody>
          <a:bodyPr lIns="0" tIns="0" rIns="0" bIns="0" rtlCol="0" anchor="t">
            <a:spAutoFit/>
          </a:bodyPr>
          <a:lstStyle/>
          <a:p>
            <a:pPr>
              <a:lnSpc>
                <a:spcPts val="1597"/>
              </a:lnSpc>
            </a:pPr>
            <a:r>
              <a:rPr lang="lv-LV" sz="1700" spc="136" dirty="0">
                <a:solidFill>
                  <a:srgbClr val="545454"/>
                </a:solidFill>
                <a:latin typeface="Bebas Neue"/>
              </a:rPr>
              <a:t>Nodarbinātības</a:t>
            </a:r>
            <a:r>
              <a:rPr lang="en-US" sz="1700" spc="136" dirty="0">
                <a:solidFill>
                  <a:srgbClr val="545454"/>
                </a:solidFill>
                <a:latin typeface="Bebas Neue"/>
              </a:rPr>
              <a:t> </a:t>
            </a:r>
            <a:r>
              <a:rPr lang="lv-LV" sz="1700" spc="136" dirty="0">
                <a:solidFill>
                  <a:srgbClr val="545454"/>
                </a:solidFill>
                <a:latin typeface="Bebas Neue"/>
              </a:rPr>
              <a:t>valsts</a:t>
            </a:r>
            <a:r>
              <a:rPr lang="en-US" sz="1700" spc="136" dirty="0">
                <a:solidFill>
                  <a:srgbClr val="545454"/>
                </a:solidFill>
                <a:latin typeface="Bebas Neue"/>
              </a:rPr>
              <a:t> </a:t>
            </a:r>
            <a:r>
              <a:rPr lang="lv-LV" sz="1700" spc="136" dirty="0">
                <a:solidFill>
                  <a:srgbClr val="545454"/>
                </a:solidFill>
                <a:latin typeface="Bebas Neue"/>
              </a:rPr>
              <a:t>aģentūras</a:t>
            </a:r>
            <a:r>
              <a:rPr lang="en-US" sz="1700" spc="136" dirty="0">
                <a:solidFill>
                  <a:srgbClr val="545454"/>
                </a:solidFill>
                <a:latin typeface="Bebas Neue"/>
              </a:rPr>
              <a:t> </a:t>
            </a:r>
            <a:r>
              <a:rPr lang="lv-LV" sz="1700" spc="136" dirty="0">
                <a:solidFill>
                  <a:srgbClr val="545454"/>
                </a:solidFill>
                <a:latin typeface="Bebas Neue"/>
              </a:rPr>
              <a:t>budžeta</a:t>
            </a:r>
            <a:r>
              <a:rPr lang="en-US" sz="1700" spc="136" dirty="0">
                <a:solidFill>
                  <a:srgbClr val="545454"/>
                </a:solidFill>
                <a:latin typeface="Bebas Neue"/>
              </a:rPr>
              <a:t> </a:t>
            </a:r>
            <a:r>
              <a:rPr lang="lv-LV" sz="1700" spc="136" dirty="0">
                <a:solidFill>
                  <a:srgbClr val="545454"/>
                </a:solidFill>
                <a:latin typeface="Bebas Neue"/>
              </a:rPr>
              <a:t>izdevumi</a:t>
            </a:r>
            <a:r>
              <a:rPr lang="en-US" sz="1700" spc="136" dirty="0">
                <a:solidFill>
                  <a:srgbClr val="545454"/>
                </a:solidFill>
                <a:latin typeface="Bebas Neue"/>
              </a:rPr>
              <a:t> 202</a:t>
            </a:r>
            <a:r>
              <a:rPr lang="lv-LV" sz="1700" spc="136" dirty="0">
                <a:solidFill>
                  <a:srgbClr val="545454"/>
                </a:solidFill>
                <a:latin typeface="Bebas Neue"/>
              </a:rPr>
              <a:t>3</a:t>
            </a:r>
            <a:r>
              <a:rPr lang="en-US" sz="1700" spc="136" dirty="0">
                <a:solidFill>
                  <a:srgbClr val="545454"/>
                </a:solidFill>
                <a:latin typeface="Bebas Neue"/>
              </a:rPr>
              <a:t>.-202</a:t>
            </a:r>
            <a:r>
              <a:rPr lang="lv-LV" sz="1700" spc="136" dirty="0">
                <a:solidFill>
                  <a:srgbClr val="545454"/>
                </a:solidFill>
                <a:latin typeface="Bebas Neue"/>
              </a:rPr>
              <a:t>4</a:t>
            </a:r>
            <a:r>
              <a:rPr lang="en-US" sz="1700" spc="136" dirty="0">
                <a:solidFill>
                  <a:srgbClr val="545454"/>
                </a:solidFill>
                <a:latin typeface="Bebas Neue"/>
              </a:rPr>
              <a:t>.</a:t>
            </a:r>
            <a:r>
              <a:rPr lang="lv-LV" sz="1700" spc="136" dirty="0">
                <a:solidFill>
                  <a:srgbClr val="545454"/>
                </a:solidFill>
                <a:latin typeface="Bebas Neue"/>
              </a:rPr>
              <a:t>gadā</a:t>
            </a:r>
            <a:r>
              <a:rPr lang="en-US" sz="1700" spc="136" dirty="0">
                <a:solidFill>
                  <a:srgbClr val="545454"/>
                </a:solidFill>
                <a:latin typeface="Bebas Neue"/>
              </a:rPr>
              <a:t> |</a:t>
            </a:r>
            <a:r>
              <a:rPr lang="lv-LV" sz="1700" spc="136" dirty="0">
                <a:solidFill>
                  <a:srgbClr val="545454"/>
                </a:solidFill>
                <a:latin typeface="Bebas Neue"/>
              </a:rPr>
              <a:t> </a:t>
            </a:r>
            <a:r>
              <a:rPr lang="lv-LV" sz="1700" spc="136" dirty="0">
                <a:solidFill>
                  <a:srgbClr val="669933"/>
                </a:solidFill>
                <a:latin typeface="Bebas Neue"/>
              </a:rPr>
              <a:t>Likums </a:t>
            </a:r>
            <a:r>
              <a:rPr lang="en-US" sz="1700" spc="136" dirty="0">
                <a:solidFill>
                  <a:srgbClr val="669933"/>
                </a:solidFill>
                <a:latin typeface="Bebas Neue"/>
              </a:rPr>
              <a:t>par </a:t>
            </a:r>
            <a:r>
              <a:rPr lang="lv-LV" sz="1700" spc="136" dirty="0">
                <a:solidFill>
                  <a:srgbClr val="669933"/>
                </a:solidFill>
                <a:latin typeface="Bebas Neue"/>
              </a:rPr>
              <a:t>kārtējā</a:t>
            </a:r>
            <a:r>
              <a:rPr lang="en-US" sz="1700" spc="136" dirty="0">
                <a:solidFill>
                  <a:srgbClr val="669933"/>
                </a:solidFill>
                <a:latin typeface="Bebas Neue"/>
              </a:rPr>
              <a:t> </a:t>
            </a:r>
            <a:r>
              <a:rPr lang="lv-LV" sz="1700" spc="136" dirty="0">
                <a:solidFill>
                  <a:srgbClr val="669933"/>
                </a:solidFill>
                <a:latin typeface="Bebas Neue"/>
              </a:rPr>
              <a:t>gada budžetu </a:t>
            </a:r>
          </a:p>
        </p:txBody>
      </p:sp>
      <p:sp>
        <p:nvSpPr>
          <p:cNvPr id="20" name="TextBox 20"/>
          <p:cNvSpPr txBox="1"/>
          <p:nvPr/>
        </p:nvSpPr>
        <p:spPr>
          <a:xfrm>
            <a:off x="413139" y="-8990"/>
            <a:ext cx="9680867" cy="952500"/>
          </a:xfrm>
          <a:prstGeom prst="rect">
            <a:avLst/>
          </a:prstGeom>
        </p:spPr>
        <p:txBody>
          <a:bodyPr lIns="0" tIns="0" rIns="0" bIns="0" rtlCol="0" anchor="t">
            <a:spAutoFit/>
          </a:bodyPr>
          <a:lstStyle/>
          <a:p>
            <a:pPr algn="ctr">
              <a:lnSpc>
                <a:spcPts val="2520"/>
              </a:lnSpc>
            </a:pPr>
            <a:endParaRPr dirty="0"/>
          </a:p>
          <a:p>
            <a:pPr algn="ctr">
              <a:lnSpc>
                <a:spcPts val="2520"/>
              </a:lnSpc>
            </a:pPr>
            <a:r>
              <a:rPr lang="lv-LV" sz="1800" spc="252" dirty="0">
                <a:solidFill>
                  <a:srgbClr val="FFFFFF"/>
                </a:solidFill>
                <a:latin typeface="Arimo Bold"/>
              </a:rPr>
              <a:t>Nodarbinātības</a:t>
            </a:r>
            <a:r>
              <a:rPr lang="en-US" sz="1800" spc="252" dirty="0">
                <a:solidFill>
                  <a:srgbClr val="FFFFFF"/>
                </a:solidFill>
                <a:latin typeface="Arimo Bold"/>
              </a:rPr>
              <a:t> </a:t>
            </a:r>
            <a:r>
              <a:rPr lang="lv-LV" sz="1800" spc="252" dirty="0">
                <a:solidFill>
                  <a:srgbClr val="FFFFFF"/>
                </a:solidFill>
                <a:latin typeface="Arimo Bold"/>
              </a:rPr>
              <a:t>valsts</a:t>
            </a:r>
            <a:r>
              <a:rPr lang="en-US" sz="1800" spc="252" dirty="0">
                <a:solidFill>
                  <a:srgbClr val="FFFFFF"/>
                </a:solidFill>
                <a:latin typeface="Arimo Bold"/>
              </a:rPr>
              <a:t> </a:t>
            </a:r>
            <a:r>
              <a:rPr lang="lv-LV" sz="1800" spc="252" dirty="0">
                <a:solidFill>
                  <a:srgbClr val="FFFFFF"/>
                </a:solidFill>
                <a:latin typeface="Arimo Bold"/>
              </a:rPr>
              <a:t>aģentūras</a:t>
            </a:r>
            <a:r>
              <a:rPr lang="en-US" sz="1800" spc="252" dirty="0">
                <a:solidFill>
                  <a:srgbClr val="FFFFFF"/>
                </a:solidFill>
                <a:latin typeface="Arimo Bold"/>
              </a:rPr>
              <a:t> </a:t>
            </a:r>
            <a:r>
              <a:rPr lang="lv-LV" sz="1800" spc="252" dirty="0">
                <a:solidFill>
                  <a:srgbClr val="FFFFFF"/>
                </a:solidFill>
                <a:latin typeface="Arimo Bold"/>
              </a:rPr>
              <a:t>budžets</a:t>
            </a:r>
            <a:r>
              <a:rPr lang="en-US" sz="1800" spc="252" dirty="0">
                <a:solidFill>
                  <a:srgbClr val="FFFFFF"/>
                </a:solidFill>
                <a:latin typeface="Arimo Bold"/>
              </a:rPr>
              <a:t> 202</a:t>
            </a:r>
            <a:r>
              <a:rPr lang="lv-LV" sz="1800" spc="252" dirty="0">
                <a:solidFill>
                  <a:srgbClr val="FFFFFF"/>
                </a:solidFill>
                <a:latin typeface="Arimo Bold"/>
              </a:rPr>
              <a:t>4</a:t>
            </a:r>
            <a:r>
              <a:rPr lang="en-US" sz="1800" spc="252" dirty="0">
                <a:solidFill>
                  <a:srgbClr val="FFFFFF"/>
                </a:solidFill>
                <a:latin typeface="Arimo Bold"/>
              </a:rPr>
              <a:t>. </a:t>
            </a:r>
            <a:r>
              <a:rPr lang="lv-LV" sz="1800" spc="252" dirty="0">
                <a:solidFill>
                  <a:srgbClr val="FFFFFF"/>
                </a:solidFill>
                <a:latin typeface="Arimo Bold"/>
              </a:rPr>
              <a:t>gadam</a:t>
            </a:r>
          </a:p>
          <a:p>
            <a:pPr algn="ctr">
              <a:lnSpc>
                <a:spcPts val="2520"/>
              </a:lnSpc>
            </a:pPr>
            <a:endParaRPr lang="en-US" sz="1800" spc="252" dirty="0">
              <a:solidFill>
                <a:srgbClr val="FFFFFF"/>
              </a:solidFill>
              <a:latin typeface="Arimo Bold"/>
            </a:endParaRPr>
          </a:p>
        </p:txBody>
      </p:sp>
      <p:sp>
        <p:nvSpPr>
          <p:cNvPr id="27" name="TextBox 27"/>
          <p:cNvSpPr txBox="1"/>
          <p:nvPr/>
        </p:nvSpPr>
        <p:spPr>
          <a:xfrm>
            <a:off x="1285615" y="1612085"/>
            <a:ext cx="3028085" cy="159531"/>
          </a:xfrm>
          <a:prstGeom prst="rect">
            <a:avLst/>
          </a:prstGeom>
        </p:spPr>
        <p:txBody>
          <a:bodyPr lIns="0" tIns="0" rIns="0" bIns="0" rtlCol="0" anchor="t">
            <a:spAutoFit/>
          </a:bodyPr>
          <a:lstStyle/>
          <a:p>
            <a:pPr>
              <a:lnSpc>
                <a:spcPts val="1400"/>
              </a:lnSpc>
            </a:pPr>
            <a:r>
              <a:rPr lang="en-US" sz="1000" spc="140" dirty="0">
                <a:solidFill>
                  <a:srgbClr val="FFFFFF"/>
                </a:solidFill>
                <a:latin typeface="Montserrat Classic"/>
              </a:rPr>
              <a:t>202</a:t>
            </a:r>
            <a:r>
              <a:rPr lang="lv-LV" sz="1000" spc="140" dirty="0">
                <a:solidFill>
                  <a:srgbClr val="FFFFFF"/>
                </a:solidFill>
                <a:latin typeface="Montserrat Classic"/>
              </a:rPr>
              <a:t>2</a:t>
            </a:r>
            <a:r>
              <a:rPr lang="en-US" sz="1000" spc="140" dirty="0">
                <a:solidFill>
                  <a:srgbClr val="FFFFFF"/>
                </a:solidFill>
                <a:latin typeface="Montserrat Classic"/>
              </a:rPr>
              <a:t>.GADA PLĀNS </a:t>
            </a:r>
            <a:r>
              <a:rPr lang="lv-LV" sz="1000" spc="140" dirty="0">
                <a:solidFill>
                  <a:srgbClr val="FFFFFF"/>
                </a:solidFill>
                <a:latin typeface="Montserrat Classic"/>
              </a:rPr>
              <a:t>37,18</a:t>
            </a:r>
            <a:r>
              <a:rPr lang="en-US" sz="1000" spc="140" dirty="0">
                <a:solidFill>
                  <a:srgbClr val="FFFFFF"/>
                </a:solidFill>
                <a:latin typeface="Montserrat Classic"/>
              </a:rPr>
              <a:t> MILJ. EURO</a:t>
            </a:r>
          </a:p>
        </p:txBody>
      </p:sp>
      <p:grpSp>
        <p:nvGrpSpPr>
          <p:cNvPr id="64" name="Group 64"/>
          <p:cNvGrpSpPr/>
          <p:nvPr/>
        </p:nvGrpSpPr>
        <p:grpSpPr>
          <a:xfrm>
            <a:off x="451234" y="1513413"/>
            <a:ext cx="4650454" cy="479130"/>
            <a:chOff x="0" y="0"/>
            <a:chExt cx="3074113" cy="397286"/>
          </a:xfrm>
        </p:grpSpPr>
        <p:sp>
          <p:nvSpPr>
            <p:cNvPr id="65" name="Freeform 65"/>
            <p:cNvSpPr/>
            <p:nvPr/>
          </p:nvSpPr>
          <p:spPr>
            <a:xfrm>
              <a:off x="0" y="0"/>
              <a:ext cx="3074113" cy="397286"/>
            </a:xfrm>
            <a:custGeom>
              <a:avLst/>
              <a:gdLst/>
              <a:ahLst/>
              <a:cxnLst/>
              <a:rect l="l" t="t" r="r" b="b"/>
              <a:pathLst>
                <a:path w="3074113" h="397286">
                  <a:moveTo>
                    <a:pt x="0" y="0"/>
                  </a:moveTo>
                  <a:lnTo>
                    <a:pt x="3074113" y="0"/>
                  </a:lnTo>
                  <a:lnTo>
                    <a:pt x="3074113" y="397286"/>
                  </a:lnTo>
                  <a:lnTo>
                    <a:pt x="0" y="397286"/>
                  </a:lnTo>
                  <a:close/>
                </a:path>
              </a:pathLst>
            </a:custGeom>
            <a:solidFill>
              <a:srgbClr val="669933"/>
            </a:solidFill>
          </p:spPr>
        </p:sp>
      </p:grpSp>
      <p:sp>
        <p:nvSpPr>
          <p:cNvPr id="66" name="TextBox 66"/>
          <p:cNvSpPr txBox="1"/>
          <p:nvPr/>
        </p:nvSpPr>
        <p:spPr>
          <a:xfrm>
            <a:off x="621918" y="1653476"/>
            <a:ext cx="4414202" cy="339067"/>
          </a:xfrm>
          <a:prstGeom prst="rect">
            <a:avLst/>
          </a:prstGeom>
        </p:spPr>
        <p:txBody>
          <a:bodyPr lIns="0" tIns="0" rIns="0" bIns="0" rtlCol="0" anchor="t">
            <a:spAutoFit/>
          </a:bodyPr>
          <a:lstStyle/>
          <a:p>
            <a:pPr algn="ctr">
              <a:lnSpc>
                <a:spcPts val="1400"/>
              </a:lnSpc>
            </a:pPr>
            <a:r>
              <a:rPr lang="en-US" sz="1000" spc="140" dirty="0">
                <a:solidFill>
                  <a:srgbClr val="FFFFFF"/>
                </a:solidFill>
                <a:latin typeface="Montserrat Classic"/>
              </a:rPr>
              <a:t>202</a:t>
            </a:r>
            <a:r>
              <a:rPr lang="lv-LV" sz="1000" spc="140" dirty="0">
                <a:solidFill>
                  <a:srgbClr val="FFFFFF"/>
                </a:solidFill>
                <a:latin typeface="Montserrat Classic"/>
              </a:rPr>
              <a:t>3</a:t>
            </a:r>
            <a:r>
              <a:rPr lang="en-US" sz="1000" spc="140" dirty="0">
                <a:solidFill>
                  <a:srgbClr val="FFFFFF"/>
                </a:solidFill>
                <a:latin typeface="Montserrat Classic"/>
              </a:rPr>
              <a:t>.GADA PLĀNS </a:t>
            </a:r>
            <a:r>
              <a:rPr lang="lv-LV" sz="1000" spc="140" dirty="0">
                <a:solidFill>
                  <a:srgbClr val="FFFFFF"/>
                </a:solidFill>
                <a:latin typeface="Montserrat Classic"/>
              </a:rPr>
              <a:t>43,33 </a:t>
            </a:r>
            <a:r>
              <a:rPr lang="en-US" sz="1000" spc="140" dirty="0">
                <a:solidFill>
                  <a:srgbClr val="FFFFFF"/>
                </a:solidFill>
                <a:latin typeface="Montserrat Classic"/>
              </a:rPr>
              <a:t>MILJ. EURO </a:t>
            </a:r>
          </a:p>
          <a:p>
            <a:pPr algn="ctr">
              <a:lnSpc>
                <a:spcPts val="1400"/>
              </a:lnSpc>
            </a:pPr>
            <a:endParaRPr lang="en-US" sz="1000" spc="140" dirty="0">
              <a:solidFill>
                <a:srgbClr val="FFFFFF"/>
              </a:solidFill>
              <a:latin typeface="Montserrat Classic"/>
            </a:endParaRPr>
          </a:p>
        </p:txBody>
      </p:sp>
      <p:sp>
        <p:nvSpPr>
          <p:cNvPr id="152" name="TextBox 152"/>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1</a:t>
            </a:r>
          </a:p>
        </p:txBody>
      </p:sp>
      <p:sp>
        <p:nvSpPr>
          <p:cNvPr id="154" name="TextBox 154"/>
          <p:cNvSpPr txBox="1"/>
          <p:nvPr/>
        </p:nvSpPr>
        <p:spPr>
          <a:xfrm>
            <a:off x="1166523" y="7129427"/>
            <a:ext cx="3690255" cy="170909"/>
          </a:xfrm>
          <a:prstGeom prst="rect">
            <a:avLst/>
          </a:prstGeom>
        </p:spPr>
        <p:txBody>
          <a:bodyPr lIns="0" tIns="0" rIns="0" bIns="0" rtlCol="0" anchor="t">
            <a:spAutoFit/>
          </a:bodyPr>
          <a:lstStyle/>
          <a:p>
            <a:pPr>
              <a:lnSpc>
                <a:spcPts val="1394"/>
              </a:lnSpc>
            </a:pPr>
            <a:r>
              <a:rPr lang="en-US" sz="996" spc="139">
                <a:solidFill>
                  <a:srgbClr val="669933"/>
                </a:solidFill>
                <a:latin typeface="Montserrat Classic"/>
              </a:rPr>
              <a:t>www.nva.gov.lv</a:t>
            </a:r>
          </a:p>
        </p:txBody>
      </p:sp>
      <p:sp>
        <p:nvSpPr>
          <p:cNvPr id="167" name="AutoShape 167"/>
          <p:cNvSpPr/>
          <p:nvPr/>
        </p:nvSpPr>
        <p:spPr>
          <a:xfrm rot="5400000">
            <a:off x="2597289" y="4272383"/>
            <a:ext cx="5489661" cy="0"/>
          </a:xfrm>
          <a:prstGeom prst="line">
            <a:avLst/>
          </a:prstGeom>
          <a:ln w="19050" cap="rnd">
            <a:solidFill>
              <a:srgbClr val="669933"/>
            </a:solidFill>
            <a:prstDash val="sysDot"/>
            <a:headEnd type="none" w="sm" len="sm"/>
            <a:tailEnd type="none" w="sm" len="sm"/>
          </a:ln>
        </p:spPr>
      </p:sp>
      <p:sp>
        <p:nvSpPr>
          <p:cNvPr id="11" name="Rectangle 10">
            <a:extLst>
              <a:ext uri="{FF2B5EF4-FFF2-40B4-BE49-F238E27FC236}">
                <a16:creationId xmlns:a16="http://schemas.microsoft.com/office/drawing/2014/main" id="{7B455599-375A-4E72-9353-91A2A51C98E3}"/>
              </a:ext>
            </a:extLst>
          </p:cNvPr>
          <p:cNvSpPr/>
          <p:nvPr/>
        </p:nvSpPr>
        <p:spPr>
          <a:xfrm>
            <a:off x="4159837" y="5396359"/>
            <a:ext cx="978473" cy="461408"/>
          </a:xfrm>
          <a:prstGeom prst="rect">
            <a:avLst/>
          </a:prstGeom>
        </p:spPr>
        <p:txBody>
          <a:bodyPr wrap="none">
            <a:spAutoFit/>
          </a:bodyPr>
          <a:lstStyle/>
          <a:p>
            <a:r>
              <a:rPr lang="lv-LV" sz="1199" spc="95" dirty="0">
                <a:solidFill>
                  <a:srgbClr val="545454"/>
                </a:solidFill>
                <a:latin typeface="Bebas Neue Bold"/>
              </a:rPr>
              <a:t>ESF projektu</a:t>
            </a:r>
          </a:p>
          <a:p>
            <a:r>
              <a:rPr lang="lv-LV" sz="1199" spc="95" dirty="0">
                <a:solidFill>
                  <a:srgbClr val="545454"/>
                </a:solidFill>
                <a:latin typeface="Bebas Neue Bold"/>
              </a:rPr>
              <a:t>īstenošana</a:t>
            </a:r>
          </a:p>
        </p:txBody>
      </p:sp>
      <p:grpSp>
        <p:nvGrpSpPr>
          <p:cNvPr id="46" name="Group 87">
            <a:extLst>
              <a:ext uri="{FF2B5EF4-FFF2-40B4-BE49-F238E27FC236}">
                <a16:creationId xmlns:a16="http://schemas.microsoft.com/office/drawing/2014/main" id="{82C42D6F-9F58-43B9-943C-8B47763B4564}"/>
              </a:ext>
            </a:extLst>
          </p:cNvPr>
          <p:cNvGrpSpPr/>
          <p:nvPr/>
        </p:nvGrpSpPr>
        <p:grpSpPr>
          <a:xfrm>
            <a:off x="4001613" y="5818946"/>
            <a:ext cx="1194725" cy="312300"/>
            <a:chOff x="0" y="0"/>
            <a:chExt cx="592500" cy="154879"/>
          </a:xfrm>
        </p:grpSpPr>
        <p:sp>
          <p:nvSpPr>
            <p:cNvPr id="47" name="Freeform 88">
              <a:extLst>
                <a:ext uri="{FF2B5EF4-FFF2-40B4-BE49-F238E27FC236}">
                  <a16:creationId xmlns:a16="http://schemas.microsoft.com/office/drawing/2014/main" id="{0004C44B-9F14-4C71-BEB2-18745EC41444}"/>
                </a:ext>
              </a:extLst>
            </p:cNvPr>
            <p:cNvSpPr/>
            <p:nvPr/>
          </p:nvSpPr>
          <p:spPr>
            <a:xfrm>
              <a:off x="0" y="0"/>
              <a:ext cx="592500" cy="154879"/>
            </a:xfrm>
            <a:custGeom>
              <a:avLst/>
              <a:gdLst/>
              <a:ahLst/>
              <a:cxnLst/>
              <a:rect l="l" t="t" r="r" b="b"/>
              <a:pathLst>
                <a:path w="592500" h="154879">
                  <a:moveTo>
                    <a:pt x="0" y="0"/>
                  </a:moveTo>
                  <a:lnTo>
                    <a:pt x="592500" y="0"/>
                  </a:lnTo>
                  <a:lnTo>
                    <a:pt x="592500" y="154879"/>
                  </a:lnTo>
                  <a:lnTo>
                    <a:pt x="0" y="154879"/>
                  </a:lnTo>
                  <a:close/>
                </a:path>
              </a:pathLst>
            </a:custGeom>
          </p:spPr>
          <p:style>
            <a:lnRef idx="1">
              <a:schemeClr val="accent1"/>
            </a:lnRef>
            <a:fillRef idx="3">
              <a:schemeClr val="accent1"/>
            </a:fillRef>
            <a:effectRef idx="2">
              <a:schemeClr val="accent1"/>
            </a:effectRef>
            <a:fontRef idx="minor">
              <a:schemeClr val="lt1"/>
            </a:fontRef>
          </p:style>
        </p:sp>
      </p:grpSp>
      <p:sp>
        <p:nvSpPr>
          <p:cNvPr id="12" name="TextBox 11">
            <a:extLst>
              <a:ext uri="{FF2B5EF4-FFF2-40B4-BE49-F238E27FC236}">
                <a16:creationId xmlns:a16="http://schemas.microsoft.com/office/drawing/2014/main" id="{AE65FF91-15A1-4A42-8E5B-650BF6124D7D}"/>
              </a:ext>
            </a:extLst>
          </p:cNvPr>
          <p:cNvSpPr txBox="1"/>
          <p:nvPr/>
        </p:nvSpPr>
        <p:spPr>
          <a:xfrm>
            <a:off x="4121604" y="5822077"/>
            <a:ext cx="1167872" cy="276871"/>
          </a:xfrm>
          <a:prstGeom prst="rect">
            <a:avLst/>
          </a:prstGeom>
          <a:noFill/>
        </p:spPr>
        <p:txBody>
          <a:bodyPr wrap="square" rtlCol="0">
            <a:spAutoFit/>
          </a:bodyPr>
          <a:lstStyle/>
          <a:p>
            <a:r>
              <a:rPr lang="lv-LV" sz="1199" spc="95" dirty="0">
                <a:latin typeface="Bebas Neue Bold"/>
              </a:rPr>
              <a:t>24,20 MILJ.EURO</a:t>
            </a:r>
          </a:p>
        </p:txBody>
      </p:sp>
      <p:sp>
        <p:nvSpPr>
          <p:cNvPr id="23" name="TextBox 22">
            <a:extLst>
              <a:ext uri="{FF2B5EF4-FFF2-40B4-BE49-F238E27FC236}">
                <a16:creationId xmlns:a16="http://schemas.microsoft.com/office/drawing/2014/main" id="{EA384CCE-F868-4186-B1A1-53A0074904C8}"/>
              </a:ext>
            </a:extLst>
          </p:cNvPr>
          <p:cNvSpPr txBox="1"/>
          <p:nvPr/>
        </p:nvSpPr>
        <p:spPr>
          <a:xfrm>
            <a:off x="441563" y="2961720"/>
            <a:ext cx="1233217" cy="461408"/>
          </a:xfrm>
          <a:prstGeom prst="rect">
            <a:avLst/>
          </a:prstGeom>
          <a:noFill/>
        </p:spPr>
        <p:txBody>
          <a:bodyPr wrap="square" rtlCol="0">
            <a:spAutoFit/>
          </a:bodyPr>
          <a:lstStyle/>
          <a:p>
            <a:r>
              <a:rPr lang="lv-LV" sz="1199" spc="95" dirty="0">
                <a:solidFill>
                  <a:srgbClr val="545454"/>
                </a:solidFill>
                <a:latin typeface="Bebas Neue Bold"/>
              </a:rPr>
              <a:t>NVA Speciālais budžets</a:t>
            </a:r>
          </a:p>
        </p:txBody>
      </p:sp>
      <p:grpSp>
        <p:nvGrpSpPr>
          <p:cNvPr id="61" name="Group 99">
            <a:extLst>
              <a:ext uri="{FF2B5EF4-FFF2-40B4-BE49-F238E27FC236}">
                <a16:creationId xmlns:a16="http://schemas.microsoft.com/office/drawing/2014/main" id="{FF638E9E-6340-4138-9D89-E2CF7D7D5802}"/>
              </a:ext>
            </a:extLst>
          </p:cNvPr>
          <p:cNvGrpSpPr/>
          <p:nvPr/>
        </p:nvGrpSpPr>
        <p:grpSpPr>
          <a:xfrm>
            <a:off x="517180" y="3386791"/>
            <a:ext cx="1194725" cy="308587"/>
            <a:chOff x="0" y="0"/>
            <a:chExt cx="592500" cy="153038"/>
          </a:xfrm>
        </p:grpSpPr>
        <p:sp>
          <p:nvSpPr>
            <p:cNvPr id="62" name="Freeform 100">
              <a:extLst>
                <a:ext uri="{FF2B5EF4-FFF2-40B4-BE49-F238E27FC236}">
                  <a16:creationId xmlns:a16="http://schemas.microsoft.com/office/drawing/2014/main" id="{1903B7DA-9662-4FBE-BCB8-DFD6E9DA3801}"/>
                </a:ext>
              </a:extLst>
            </p:cNvPr>
            <p:cNvSpPr/>
            <p:nvPr/>
          </p:nvSpPr>
          <p:spPr>
            <a:xfrm>
              <a:off x="0" y="0"/>
              <a:ext cx="592500" cy="153038"/>
            </a:xfrm>
            <a:custGeom>
              <a:avLst/>
              <a:gdLst/>
              <a:ahLst/>
              <a:cxnLst/>
              <a:rect l="l" t="t" r="r" b="b"/>
              <a:pathLst>
                <a:path w="592500" h="153038">
                  <a:moveTo>
                    <a:pt x="0" y="0"/>
                  </a:moveTo>
                  <a:lnTo>
                    <a:pt x="592500" y="0"/>
                  </a:lnTo>
                  <a:lnTo>
                    <a:pt x="592500" y="153038"/>
                  </a:lnTo>
                  <a:lnTo>
                    <a:pt x="0" y="153038"/>
                  </a:lnTo>
                  <a:close/>
                </a:path>
              </a:pathLst>
            </a:custGeom>
          </p:spPr>
          <p:style>
            <a:lnRef idx="1">
              <a:schemeClr val="accent3"/>
            </a:lnRef>
            <a:fillRef idx="3">
              <a:schemeClr val="accent3"/>
            </a:fillRef>
            <a:effectRef idx="2">
              <a:schemeClr val="accent3"/>
            </a:effectRef>
            <a:fontRef idx="minor">
              <a:schemeClr val="lt1"/>
            </a:fontRef>
          </p:style>
          <p:txBody>
            <a:bodyPr/>
            <a:lstStyle/>
            <a:p>
              <a:r>
                <a:rPr lang="lv-LV" sz="1199" spc="95" dirty="0">
                  <a:solidFill>
                    <a:schemeClr val="tx1"/>
                  </a:solidFill>
                  <a:latin typeface="Bebas Neue Bold"/>
                </a:rPr>
                <a:t>9.27 MILJ EURO</a:t>
              </a:r>
            </a:p>
          </p:txBody>
        </p:sp>
      </p:grpSp>
      <p:cxnSp>
        <p:nvCxnSpPr>
          <p:cNvPr id="26" name="Straight Connector 25">
            <a:extLst>
              <a:ext uri="{FF2B5EF4-FFF2-40B4-BE49-F238E27FC236}">
                <a16:creationId xmlns:a16="http://schemas.microsoft.com/office/drawing/2014/main" id="{70C3670F-25E9-46DC-860B-7429064A2F4A}"/>
              </a:ext>
            </a:extLst>
          </p:cNvPr>
          <p:cNvCxnSpPr>
            <a:cxnSpLocks/>
          </p:cNvCxnSpPr>
          <p:nvPr/>
        </p:nvCxnSpPr>
        <p:spPr>
          <a:xfrm flipH="1">
            <a:off x="1711905" y="3688332"/>
            <a:ext cx="434395"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67" name="Group 133">
            <a:extLst>
              <a:ext uri="{FF2B5EF4-FFF2-40B4-BE49-F238E27FC236}">
                <a16:creationId xmlns:a16="http://schemas.microsoft.com/office/drawing/2014/main" id="{1637FB56-868F-426D-96F4-46528A33F503}"/>
              </a:ext>
            </a:extLst>
          </p:cNvPr>
          <p:cNvGrpSpPr/>
          <p:nvPr/>
        </p:nvGrpSpPr>
        <p:grpSpPr>
          <a:xfrm>
            <a:off x="489152" y="5515761"/>
            <a:ext cx="1185628" cy="342006"/>
            <a:chOff x="0" y="0"/>
            <a:chExt cx="587989" cy="169611"/>
          </a:xfrm>
        </p:grpSpPr>
        <p:sp>
          <p:nvSpPr>
            <p:cNvPr id="68" name="Freeform 134">
              <a:extLst>
                <a:ext uri="{FF2B5EF4-FFF2-40B4-BE49-F238E27FC236}">
                  <a16:creationId xmlns:a16="http://schemas.microsoft.com/office/drawing/2014/main" id="{762EF85F-11B7-4BB3-A430-7A995953DA4E}"/>
                </a:ext>
              </a:extLst>
            </p:cNvPr>
            <p:cNvSpPr/>
            <p:nvPr/>
          </p:nvSpPr>
          <p:spPr>
            <a:xfrm>
              <a:off x="0" y="0"/>
              <a:ext cx="587989" cy="169611"/>
            </a:xfrm>
            <a:custGeom>
              <a:avLst/>
              <a:gdLst/>
              <a:ahLst/>
              <a:cxnLst/>
              <a:rect l="l" t="t" r="r" b="b"/>
              <a:pathLst>
                <a:path w="587989" h="169611">
                  <a:moveTo>
                    <a:pt x="0" y="0"/>
                  </a:moveTo>
                  <a:lnTo>
                    <a:pt x="587989" y="0"/>
                  </a:lnTo>
                  <a:lnTo>
                    <a:pt x="587989" y="169611"/>
                  </a:lnTo>
                  <a:lnTo>
                    <a:pt x="0" y="169611"/>
                  </a:lnTo>
                  <a:close/>
                </a:path>
              </a:pathLst>
            </a:custGeom>
          </p:spPr>
          <p:style>
            <a:lnRef idx="1">
              <a:schemeClr val="accent5"/>
            </a:lnRef>
            <a:fillRef idx="3">
              <a:schemeClr val="accent5"/>
            </a:fillRef>
            <a:effectRef idx="2">
              <a:schemeClr val="accent5"/>
            </a:effectRef>
            <a:fontRef idx="minor">
              <a:schemeClr val="lt1"/>
            </a:fontRef>
          </p:style>
        </p:sp>
      </p:grpSp>
      <p:sp>
        <p:nvSpPr>
          <p:cNvPr id="29" name="TextBox 28">
            <a:extLst>
              <a:ext uri="{FF2B5EF4-FFF2-40B4-BE49-F238E27FC236}">
                <a16:creationId xmlns:a16="http://schemas.microsoft.com/office/drawing/2014/main" id="{AD7F15F4-FFA7-47FE-B4EB-8E30531B66CA}"/>
              </a:ext>
            </a:extLst>
          </p:cNvPr>
          <p:cNvSpPr txBox="1"/>
          <p:nvPr/>
        </p:nvSpPr>
        <p:spPr>
          <a:xfrm>
            <a:off x="537671" y="5525450"/>
            <a:ext cx="1128101" cy="276999"/>
          </a:xfrm>
          <a:prstGeom prst="rect">
            <a:avLst/>
          </a:prstGeom>
          <a:noFill/>
        </p:spPr>
        <p:txBody>
          <a:bodyPr wrap="square" rtlCol="0">
            <a:spAutoFit/>
          </a:bodyPr>
          <a:lstStyle/>
          <a:p>
            <a:r>
              <a:rPr lang="lv-LV" sz="1200" spc="96" dirty="0">
                <a:solidFill>
                  <a:srgbClr val="000000"/>
                </a:solidFill>
                <a:latin typeface="Bebas Neue Bold"/>
              </a:rPr>
              <a:t>9.71 MILJ.EURO</a:t>
            </a:r>
          </a:p>
        </p:txBody>
      </p:sp>
      <p:sp>
        <p:nvSpPr>
          <p:cNvPr id="30" name="TextBox 29">
            <a:extLst>
              <a:ext uri="{FF2B5EF4-FFF2-40B4-BE49-F238E27FC236}">
                <a16:creationId xmlns:a16="http://schemas.microsoft.com/office/drawing/2014/main" id="{3CA39005-CCA6-4335-A4C4-C8EB94B55A49}"/>
              </a:ext>
            </a:extLst>
          </p:cNvPr>
          <p:cNvSpPr txBox="1"/>
          <p:nvPr/>
        </p:nvSpPr>
        <p:spPr>
          <a:xfrm>
            <a:off x="342707" y="4962828"/>
            <a:ext cx="1324080" cy="461408"/>
          </a:xfrm>
          <a:prstGeom prst="rect">
            <a:avLst/>
          </a:prstGeom>
          <a:noFill/>
        </p:spPr>
        <p:txBody>
          <a:bodyPr wrap="square" rtlCol="0">
            <a:spAutoFit/>
          </a:bodyPr>
          <a:lstStyle/>
          <a:p>
            <a:r>
              <a:rPr lang="lv-LV" sz="1199" spc="95" dirty="0">
                <a:solidFill>
                  <a:srgbClr val="545454"/>
                </a:solidFill>
                <a:latin typeface="Bebas Neue Bold"/>
              </a:rPr>
              <a:t>NVA DARBĪBAS NODROŠINĀŠANA</a:t>
            </a:r>
          </a:p>
        </p:txBody>
      </p:sp>
      <p:cxnSp>
        <p:nvCxnSpPr>
          <p:cNvPr id="36" name="Straight Connector 35">
            <a:extLst>
              <a:ext uri="{FF2B5EF4-FFF2-40B4-BE49-F238E27FC236}">
                <a16:creationId xmlns:a16="http://schemas.microsoft.com/office/drawing/2014/main" id="{B4B2DD55-7708-4580-A986-3D6546A45E16}"/>
              </a:ext>
            </a:extLst>
          </p:cNvPr>
          <p:cNvCxnSpPr>
            <a:cxnSpLocks/>
          </p:cNvCxnSpPr>
          <p:nvPr/>
        </p:nvCxnSpPr>
        <p:spPr>
          <a:xfrm flipH="1">
            <a:off x="1665772" y="5637913"/>
            <a:ext cx="306022"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 117">
            <a:extLst>
              <a:ext uri="{FF2B5EF4-FFF2-40B4-BE49-F238E27FC236}">
                <a16:creationId xmlns:a16="http://schemas.microsoft.com/office/drawing/2014/main" id="{2C1BF9F0-3EA3-43DB-AF73-DB53782C8979}"/>
              </a:ext>
            </a:extLst>
          </p:cNvPr>
          <p:cNvGrpSpPr/>
          <p:nvPr/>
        </p:nvGrpSpPr>
        <p:grpSpPr>
          <a:xfrm>
            <a:off x="3781630" y="3292037"/>
            <a:ext cx="1194725" cy="333487"/>
            <a:chOff x="0" y="0"/>
            <a:chExt cx="592500" cy="165387"/>
          </a:xfrm>
          <a:solidFill>
            <a:schemeClr val="accent6">
              <a:lumMod val="20000"/>
              <a:lumOff val="80000"/>
            </a:schemeClr>
          </a:solidFill>
        </p:grpSpPr>
        <p:sp>
          <p:nvSpPr>
            <p:cNvPr id="80" name="Freeform 118">
              <a:extLst>
                <a:ext uri="{FF2B5EF4-FFF2-40B4-BE49-F238E27FC236}">
                  <a16:creationId xmlns:a16="http://schemas.microsoft.com/office/drawing/2014/main" id="{D50B5D81-5A24-44FD-9722-76C8E4705649}"/>
                </a:ext>
              </a:extLst>
            </p:cNvPr>
            <p:cNvSpPr/>
            <p:nvPr/>
          </p:nvSpPr>
          <p:spPr>
            <a:xfrm>
              <a:off x="0" y="0"/>
              <a:ext cx="592500" cy="165387"/>
            </a:xfrm>
            <a:custGeom>
              <a:avLst/>
              <a:gdLst/>
              <a:ahLst/>
              <a:cxnLst/>
              <a:rect l="l" t="t" r="r" b="b"/>
              <a:pathLst>
                <a:path w="592500" h="165387">
                  <a:moveTo>
                    <a:pt x="0" y="0"/>
                  </a:moveTo>
                  <a:lnTo>
                    <a:pt x="592500" y="0"/>
                  </a:lnTo>
                  <a:lnTo>
                    <a:pt x="592500" y="165387"/>
                  </a:lnTo>
                  <a:lnTo>
                    <a:pt x="0" y="165387"/>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a:lstStyle/>
            <a:p>
              <a:endParaRPr lang="lv-LV" dirty="0"/>
            </a:p>
          </p:txBody>
        </p:sp>
      </p:grpSp>
      <p:sp>
        <p:nvSpPr>
          <p:cNvPr id="38" name="TextBox 37">
            <a:extLst>
              <a:ext uri="{FF2B5EF4-FFF2-40B4-BE49-F238E27FC236}">
                <a16:creationId xmlns:a16="http://schemas.microsoft.com/office/drawing/2014/main" id="{8942EEA7-20E5-4B6C-B1BA-DF4BA4E17A9D}"/>
              </a:ext>
            </a:extLst>
          </p:cNvPr>
          <p:cNvSpPr txBox="1"/>
          <p:nvPr/>
        </p:nvSpPr>
        <p:spPr>
          <a:xfrm>
            <a:off x="3815515" y="3299609"/>
            <a:ext cx="1237953" cy="276871"/>
          </a:xfrm>
          <a:prstGeom prst="rect">
            <a:avLst/>
          </a:prstGeom>
          <a:noFill/>
        </p:spPr>
        <p:txBody>
          <a:bodyPr wrap="square" rtlCol="0">
            <a:spAutoFit/>
          </a:bodyPr>
          <a:lstStyle/>
          <a:p>
            <a:r>
              <a:rPr lang="lv-LV" sz="1199" spc="95" dirty="0">
                <a:latin typeface="Bebas Neue Bold"/>
              </a:rPr>
              <a:t>0.15 MILJ EURO</a:t>
            </a:r>
          </a:p>
        </p:txBody>
      </p:sp>
      <p:sp>
        <p:nvSpPr>
          <p:cNvPr id="41" name="TextBox 40">
            <a:extLst>
              <a:ext uri="{FF2B5EF4-FFF2-40B4-BE49-F238E27FC236}">
                <a16:creationId xmlns:a16="http://schemas.microsoft.com/office/drawing/2014/main" id="{9FCEC8D5-CB3C-4C1D-87BA-6C85293446C4}"/>
              </a:ext>
            </a:extLst>
          </p:cNvPr>
          <p:cNvSpPr txBox="1"/>
          <p:nvPr/>
        </p:nvSpPr>
        <p:spPr>
          <a:xfrm>
            <a:off x="3595046" y="2370516"/>
            <a:ext cx="1613757" cy="938719"/>
          </a:xfrm>
          <a:prstGeom prst="rect">
            <a:avLst/>
          </a:prstGeom>
          <a:noFill/>
        </p:spPr>
        <p:txBody>
          <a:bodyPr wrap="square" rtlCol="0">
            <a:spAutoFit/>
          </a:bodyPr>
          <a:lstStyle/>
          <a:p>
            <a:pPr>
              <a:lnSpc>
                <a:spcPts val="1128"/>
              </a:lnSpc>
            </a:pPr>
            <a:r>
              <a:rPr lang="lv-LV" sz="1199" spc="95" dirty="0">
                <a:solidFill>
                  <a:srgbClr val="545454"/>
                </a:solidFill>
                <a:latin typeface="Bebas Neue Bold"/>
              </a:rPr>
              <a:t>Iemaksām</a:t>
            </a:r>
            <a:r>
              <a:rPr lang="en-US" sz="1199" spc="95" dirty="0">
                <a:solidFill>
                  <a:srgbClr val="545454"/>
                </a:solidFill>
                <a:latin typeface="Bebas Neue Bold"/>
              </a:rPr>
              <a:t> </a:t>
            </a:r>
            <a:r>
              <a:rPr lang="lv-LV" sz="1199" spc="95" dirty="0">
                <a:solidFill>
                  <a:srgbClr val="545454"/>
                </a:solidFill>
                <a:latin typeface="Bebas Neue Bold"/>
              </a:rPr>
              <a:t>valsts</a:t>
            </a:r>
            <a:r>
              <a:rPr lang="en-US" sz="1199" spc="95" dirty="0">
                <a:solidFill>
                  <a:srgbClr val="545454"/>
                </a:solidFill>
                <a:latin typeface="Bebas Neue Bold"/>
              </a:rPr>
              <a:t> </a:t>
            </a:r>
            <a:r>
              <a:rPr lang="lv-LV" sz="1199" spc="95" dirty="0">
                <a:solidFill>
                  <a:srgbClr val="545454"/>
                </a:solidFill>
                <a:latin typeface="Bebas Neue Bold"/>
              </a:rPr>
              <a:t>pensiju</a:t>
            </a:r>
            <a:r>
              <a:rPr lang="en-US" sz="1199" spc="95" dirty="0">
                <a:solidFill>
                  <a:srgbClr val="545454"/>
                </a:solidFill>
                <a:latin typeface="Bebas Neue Bold"/>
              </a:rPr>
              <a:t> </a:t>
            </a:r>
            <a:r>
              <a:rPr lang="lv-LV" sz="1199" spc="95" dirty="0">
                <a:solidFill>
                  <a:srgbClr val="545454"/>
                </a:solidFill>
                <a:latin typeface="Bebas Neue Bold"/>
              </a:rPr>
              <a:t>apdrošināšanai</a:t>
            </a:r>
          </a:p>
          <a:p>
            <a:pPr>
              <a:lnSpc>
                <a:spcPts val="1128"/>
              </a:lnSpc>
            </a:pPr>
            <a:r>
              <a:rPr lang="en-US" sz="1199" spc="95" dirty="0">
                <a:solidFill>
                  <a:srgbClr val="545454"/>
                </a:solidFill>
                <a:latin typeface="Bebas Neue Bold"/>
              </a:rPr>
              <a:t>par </a:t>
            </a:r>
            <a:r>
              <a:rPr lang="lv-LV" sz="1199" spc="95" dirty="0">
                <a:solidFill>
                  <a:srgbClr val="545454"/>
                </a:solidFill>
                <a:latin typeface="Bebas Neue Bold"/>
              </a:rPr>
              <a:t>personām</a:t>
            </a:r>
            <a:r>
              <a:rPr lang="en-US" sz="1199" spc="95" dirty="0">
                <a:solidFill>
                  <a:srgbClr val="545454"/>
                </a:solidFill>
                <a:latin typeface="Bebas Neue Bold"/>
              </a:rPr>
              <a:t>, </a:t>
            </a:r>
            <a:r>
              <a:rPr lang="lv-LV" sz="1199" spc="95" dirty="0">
                <a:solidFill>
                  <a:srgbClr val="545454"/>
                </a:solidFill>
                <a:latin typeface="Bebas Neue Bold"/>
              </a:rPr>
              <a:t>kuras veic algotos pagaidu sabiedriskos darbus</a:t>
            </a:r>
          </a:p>
        </p:txBody>
      </p:sp>
      <p:cxnSp>
        <p:nvCxnSpPr>
          <p:cNvPr id="52" name="Straight Connector 51">
            <a:extLst>
              <a:ext uri="{FF2B5EF4-FFF2-40B4-BE49-F238E27FC236}">
                <a16:creationId xmlns:a16="http://schemas.microsoft.com/office/drawing/2014/main" id="{3468BE9D-F9B1-4D92-8E80-BD42CFC313D9}"/>
              </a:ext>
            </a:extLst>
          </p:cNvPr>
          <p:cNvCxnSpPr>
            <a:cxnSpLocks/>
          </p:cNvCxnSpPr>
          <p:nvPr/>
        </p:nvCxnSpPr>
        <p:spPr>
          <a:xfrm>
            <a:off x="3213100" y="3480320"/>
            <a:ext cx="56853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3" name="Group 64">
            <a:extLst>
              <a:ext uri="{FF2B5EF4-FFF2-40B4-BE49-F238E27FC236}">
                <a16:creationId xmlns:a16="http://schemas.microsoft.com/office/drawing/2014/main" id="{D3772296-B039-4BF9-9171-3CADBD3AA98C}"/>
              </a:ext>
            </a:extLst>
          </p:cNvPr>
          <p:cNvGrpSpPr/>
          <p:nvPr/>
        </p:nvGrpSpPr>
        <p:grpSpPr>
          <a:xfrm>
            <a:off x="5562295" y="1526860"/>
            <a:ext cx="4650454" cy="651189"/>
            <a:chOff x="0" y="0"/>
            <a:chExt cx="3074113" cy="397286"/>
          </a:xfrm>
        </p:grpSpPr>
        <p:sp>
          <p:nvSpPr>
            <p:cNvPr id="84" name="Freeform 65">
              <a:extLst>
                <a:ext uri="{FF2B5EF4-FFF2-40B4-BE49-F238E27FC236}">
                  <a16:creationId xmlns:a16="http://schemas.microsoft.com/office/drawing/2014/main" id="{BB6838CA-8CC1-40F5-85F6-3061433CF578}"/>
                </a:ext>
              </a:extLst>
            </p:cNvPr>
            <p:cNvSpPr/>
            <p:nvPr/>
          </p:nvSpPr>
          <p:spPr>
            <a:xfrm>
              <a:off x="0" y="0"/>
              <a:ext cx="3074113" cy="397286"/>
            </a:xfrm>
            <a:custGeom>
              <a:avLst/>
              <a:gdLst/>
              <a:ahLst/>
              <a:cxnLst/>
              <a:rect l="l" t="t" r="r" b="b"/>
              <a:pathLst>
                <a:path w="3074113" h="397286">
                  <a:moveTo>
                    <a:pt x="0" y="0"/>
                  </a:moveTo>
                  <a:lnTo>
                    <a:pt x="3074113" y="0"/>
                  </a:lnTo>
                  <a:lnTo>
                    <a:pt x="3074113" y="397286"/>
                  </a:lnTo>
                  <a:lnTo>
                    <a:pt x="0" y="397286"/>
                  </a:lnTo>
                  <a:close/>
                </a:path>
              </a:pathLst>
            </a:custGeom>
            <a:solidFill>
              <a:srgbClr val="669933"/>
            </a:solidFill>
          </p:spPr>
          <p:txBody>
            <a:bodyPr/>
            <a:lstStyle/>
            <a:p>
              <a:endParaRPr lang="lv-LV" dirty="0"/>
            </a:p>
          </p:txBody>
        </p:sp>
      </p:grpSp>
      <p:sp>
        <p:nvSpPr>
          <p:cNvPr id="85" name="TextBox 66">
            <a:extLst>
              <a:ext uri="{FF2B5EF4-FFF2-40B4-BE49-F238E27FC236}">
                <a16:creationId xmlns:a16="http://schemas.microsoft.com/office/drawing/2014/main" id="{4D22986F-BA0B-43A8-BE29-3F02F94FECE4}"/>
              </a:ext>
            </a:extLst>
          </p:cNvPr>
          <p:cNvSpPr txBox="1"/>
          <p:nvPr/>
        </p:nvSpPr>
        <p:spPr>
          <a:xfrm>
            <a:off x="5699817" y="1653476"/>
            <a:ext cx="4414202" cy="518604"/>
          </a:xfrm>
          <a:prstGeom prst="rect">
            <a:avLst/>
          </a:prstGeom>
        </p:spPr>
        <p:txBody>
          <a:bodyPr lIns="0" tIns="0" rIns="0" bIns="0" rtlCol="0" anchor="t">
            <a:spAutoFit/>
          </a:bodyPr>
          <a:lstStyle/>
          <a:p>
            <a:pPr algn="ctr">
              <a:lnSpc>
                <a:spcPts val="1400"/>
              </a:lnSpc>
            </a:pPr>
            <a:r>
              <a:rPr lang="en-US" sz="1000" spc="140" dirty="0">
                <a:solidFill>
                  <a:srgbClr val="FFFFFF"/>
                </a:solidFill>
                <a:latin typeface="Montserrat Classic"/>
              </a:rPr>
              <a:t>202</a:t>
            </a:r>
            <a:r>
              <a:rPr lang="lv-LV" sz="1000" spc="140" dirty="0">
                <a:solidFill>
                  <a:srgbClr val="FFFFFF"/>
                </a:solidFill>
                <a:latin typeface="Montserrat Classic"/>
              </a:rPr>
              <a:t>4</a:t>
            </a:r>
            <a:r>
              <a:rPr lang="en-US" sz="1000" spc="140" dirty="0">
                <a:solidFill>
                  <a:srgbClr val="FFFFFF"/>
                </a:solidFill>
                <a:latin typeface="Montserrat Classic"/>
              </a:rPr>
              <a:t>.GADA PLĀNS </a:t>
            </a:r>
            <a:r>
              <a:rPr lang="lv-LV" sz="1000" spc="140" dirty="0">
                <a:solidFill>
                  <a:srgbClr val="FFFFFF"/>
                </a:solidFill>
                <a:latin typeface="Montserrat Classic"/>
              </a:rPr>
              <a:t>31.01 </a:t>
            </a:r>
            <a:r>
              <a:rPr lang="en-US" sz="1000" spc="140" dirty="0">
                <a:solidFill>
                  <a:srgbClr val="FFFFFF"/>
                </a:solidFill>
                <a:latin typeface="Montserrat Classic"/>
              </a:rPr>
              <a:t>MILJ. EURO</a:t>
            </a:r>
            <a:endParaRPr lang="lv-LV" sz="1000" spc="140" dirty="0">
              <a:solidFill>
                <a:srgbClr val="FFFFFF"/>
              </a:solidFill>
              <a:latin typeface="Montserrat Classic"/>
            </a:endParaRPr>
          </a:p>
          <a:p>
            <a:pPr algn="ctr">
              <a:lnSpc>
                <a:spcPts val="1400"/>
              </a:lnSpc>
            </a:pPr>
            <a:r>
              <a:rPr lang="lv-LV" sz="1000" spc="140" dirty="0">
                <a:solidFill>
                  <a:srgbClr val="FFFFFF"/>
                </a:solidFill>
                <a:latin typeface="Montserrat Classic"/>
              </a:rPr>
              <a:t>(IZMAIŅAS PRET 2023. GADA PLĀNU -12.32 MILJ.EURO)</a:t>
            </a:r>
            <a:r>
              <a:rPr lang="en-US" sz="1000" spc="140" dirty="0">
                <a:solidFill>
                  <a:srgbClr val="FFFFFF"/>
                </a:solidFill>
                <a:latin typeface="Montserrat Classic"/>
              </a:rPr>
              <a:t> </a:t>
            </a:r>
          </a:p>
          <a:p>
            <a:pPr algn="ctr">
              <a:lnSpc>
                <a:spcPts val="1400"/>
              </a:lnSpc>
            </a:pPr>
            <a:endParaRPr lang="en-US" sz="1000" spc="140" dirty="0">
              <a:solidFill>
                <a:srgbClr val="FFFFFF"/>
              </a:solidFill>
              <a:latin typeface="Montserrat Classic"/>
            </a:endParaRPr>
          </a:p>
        </p:txBody>
      </p:sp>
      <mc:AlternateContent xmlns:mc="http://schemas.openxmlformats.org/markup-compatibility/2006" xmlns:cx1="http://schemas.microsoft.com/office/drawing/2015/9/8/chartex">
        <mc:Choice Requires="cx1">
          <p:graphicFrame>
            <p:nvGraphicFramePr>
              <p:cNvPr id="45" name="Chart 44">
                <a:extLst>
                  <a:ext uri="{FF2B5EF4-FFF2-40B4-BE49-F238E27FC236}">
                    <a16:creationId xmlns:a16="http://schemas.microsoft.com/office/drawing/2014/main" id="{F0250F44-C6C3-4CA0-89A2-6C325AD294C5}"/>
                  </a:ext>
                </a:extLst>
              </p:cNvPr>
              <p:cNvGraphicFramePr/>
              <p:nvPr>
                <p:extLst>
                  <p:ext uri="{D42A27DB-BD31-4B8C-83A1-F6EECF244321}">
                    <p14:modId xmlns:p14="http://schemas.microsoft.com/office/powerpoint/2010/main" val="936191649"/>
                  </p:ext>
                </p:extLst>
              </p:nvPr>
            </p:nvGraphicFramePr>
            <p:xfrm>
              <a:off x="6095461" y="3354728"/>
              <a:ext cx="3751838" cy="2788246"/>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45" name="Chart 44">
                <a:extLst>
                  <a:ext uri="{FF2B5EF4-FFF2-40B4-BE49-F238E27FC236}">
                    <a16:creationId xmlns:a16="http://schemas.microsoft.com/office/drawing/2014/main" id="{F0250F44-C6C3-4CA0-89A2-6C325AD294C5}"/>
                  </a:ext>
                </a:extLst>
              </p:cNvPr>
              <p:cNvPicPr>
                <a:picLocks noGrp="1" noRot="1" noChangeAspect="1" noMove="1" noResize="1" noEditPoints="1" noAdjustHandles="1" noChangeArrowheads="1" noChangeShapeType="1"/>
              </p:cNvPicPr>
              <p:nvPr/>
            </p:nvPicPr>
            <p:blipFill>
              <a:blip r:embed="rId6"/>
              <a:stretch>
                <a:fillRect/>
              </a:stretch>
            </p:blipFill>
            <p:spPr>
              <a:xfrm>
                <a:off x="6095461" y="3354728"/>
                <a:ext cx="3751838" cy="2788246"/>
              </a:xfrm>
              <a:prstGeom prst="rect">
                <a:avLst/>
              </a:prstGeom>
            </p:spPr>
          </p:pic>
        </mc:Fallback>
      </mc:AlternateContent>
      <p:grpSp>
        <p:nvGrpSpPr>
          <p:cNvPr id="93" name="Group 99">
            <a:extLst>
              <a:ext uri="{FF2B5EF4-FFF2-40B4-BE49-F238E27FC236}">
                <a16:creationId xmlns:a16="http://schemas.microsoft.com/office/drawing/2014/main" id="{038F72E9-5DB7-47AB-B1B0-E340619ECF05}"/>
              </a:ext>
            </a:extLst>
          </p:cNvPr>
          <p:cNvGrpSpPr/>
          <p:nvPr/>
        </p:nvGrpSpPr>
        <p:grpSpPr>
          <a:xfrm>
            <a:off x="5803900" y="6029640"/>
            <a:ext cx="1194725" cy="308587"/>
            <a:chOff x="0" y="0"/>
            <a:chExt cx="592500" cy="153038"/>
          </a:xfrm>
        </p:grpSpPr>
        <p:sp>
          <p:nvSpPr>
            <p:cNvPr id="94" name="Freeform 100">
              <a:extLst>
                <a:ext uri="{FF2B5EF4-FFF2-40B4-BE49-F238E27FC236}">
                  <a16:creationId xmlns:a16="http://schemas.microsoft.com/office/drawing/2014/main" id="{E5B22192-7A24-49F2-94DE-4C8D7F6FE365}"/>
                </a:ext>
              </a:extLst>
            </p:cNvPr>
            <p:cNvSpPr/>
            <p:nvPr/>
          </p:nvSpPr>
          <p:spPr>
            <a:xfrm>
              <a:off x="0" y="0"/>
              <a:ext cx="592500" cy="153038"/>
            </a:xfrm>
            <a:custGeom>
              <a:avLst/>
              <a:gdLst/>
              <a:ahLst/>
              <a:cxnLst/>
              <a:rect l="l" t="t" r="r" b="b"/>
              <a:pathLst>
                <a:path w="592500" h="153038">
                  <a:moveTo>
                    <a:pt x="0" y="0"/>
                  </a:moveTo>
                  <a:lnTo>
                    <a:pt x="592500" y="0"/>
                  </a:lnTo>
                  <a:lnTo>
                    <a:pt x="592500" y="153038"/>
                  </a:lnTo>
                  <a:lnTo>
                    <a:pt x="0" y="153038"/>
                  </a:lnTo>
                  <a:close/>
                </a:path>
              </a:pathLst>
            </a:custGeom>
          </p:spPr>
          <p:style>
            <a:lnRef idx="1">
              <a:schemeClr val="accent3"/>
            </a:lnRef>
            <a:fillRef idx="3">
              <a:schemeClr val="accent3"/>
            </a:fillRef>
            <a:effectRef idx="2">
              <a:schemeClr val="accent3"/>
            </a:effectRef>
            <a:fontRef idx="minor">
              <a:schemeClr val="lt1"/>
            </a:fontRef>
          </p:style>
          <p:txBody>
            <a:bodyPr/>
            <a:lstStyle/>
            <a:p>
              <a:r>
                <a:rPr lang="lv-LV" sz="1199" spc="95" dirty="0">
                  <a:solidFill>
                    <a:schemeClr val="tx1"/>
                  </a:solidFill>
                  <a:latin typeface="Bebas Neue Bold"/>
                </a:rPr>
                <a:t>9.24 MILJ EURO</a:t>
              </a:r>
            </a:p>
          </p:txBody>
        </p:sp>
      </p:grpSp>
      <p:sp>
        <p:nvSpPr>
          <p:cNvPr id="95" name="TextBox 94">
            <a:extLst>
              <a:ext uri="{FF2B5EF4-FFF2-40B4-BE49-F238E27FC236}">
                <a16:creationId xmlns:a16="http://schemas.microsoft.com/office/drawing/2014/main" id="{A97D3E13-6BE9-4273-AE20-27D4A4B5AE80}"/>
              </a:ext>
            </a:extLst>
          </p:cNvPr>
          <p:cNvSpPr txBox="1"/>
          <p:nvPr/>
        </p:nvSpPr>
        <p:spPr>
          <a:xfrm>
            <a:off x="5749737" y="5562263"/>
            <a:ext cx="1233217" cy="461408"/>
          </a:xfrm>
          <a:prstGeom prst="rect">
            <a:avLst/>
          </a:prstGeom>
          <a:noFill/>
        </p:spPr>
        <p:txBody>
          <a:bodyPr wrap="square" rtlCol="0">
            <a:spAutoFit/>
          </a:bodyPr>
          <a:lstStyle/>
          <a:p>
            <a:r>
              <a:rPr lang="lv-LV" sz="1199" spc="95" dirty="0">
                <a:solidFill>
                  <a:srgbClr val="545454"/>
                </a:solidFill>
                <a:latin typeface="Bebas Neue Bold"/>
              </a:rPr>
              <a:t>NVA Speciālais budžets</a:t>
            </a:r>
          </a:p>
        </p:txBody>
      </p:sp>
      <p:grpSp>
        <p:nvGrpSpPr>
          <p:cNvPr id="96" name="Group 85">
            <a:extLst>
              <a:ext uri="{FF2B5EF4-FFF2-40B4-BE49-F238E27FC236}">
                <a16:creationId xmlns:a16="http://schemas.microsoft.com/office/drawing/2014/main" id="{F109388B-D41C-44FC-85B0-69B9A4DDA542}"/>
              </a:ext>
            </a:extLst>
          </p:cNvPr>
          <p:cNvGrpSpPr/>
          <p:nvPr/>
        </p:nvGrpSpPr>
        <p:grpSpPr>
          <a:xfrm>
            <a:off x="5806782" y="6395728"/>
            <a:ext cx="1191843" cy="317278"/>
            <a:chOff x="11167" y="272028"/>
            <a:chExt cx="591071" cy="157348"/>
          </a:xfrm>
        </p:grpSpPr>
        <p:sp>
          <p:nvSpPr>
            <p:cNvPr id="97" name="Freeform 86">
              <a:extLst>
                <a:ext uri="{FF2B5EF4-FFF2-40B4-BE49-F238E27FC236}">
                  <a16:creationId xmlns:a16="http://schemas.microsoft.com/office/drawing/2014/main" id="{74684D60-CBBF-46E1-BB10-F86FE472B35B}"/>
                </a:ext>
              </a:extLst>
            </p:cNvPr>
            <p:cNvSpPr/>
            <p:nvPr/>
          </p:nvSpPr>
          <p:spPr>
            <a:xfrm>
              <a:off x="11167" y="272028"/>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98" name="TextBox 97">
            <a:extLst>
              <a:ext uri="{FF2B5EF4-FFF2-40B4-BE49-F238E27FC236}">
                <a16:creationId xmlns:a16="http://schemas.microsoft.com/office/drawing/2014/main" id="{BFA23AFD-4104-493F-AA0E-58A2D4AEEF9A}"/>
              </a:ext>
            </a:extLst>
          </p:cNvPr>
          <p:cNvSpPr txBox="1"/>
          <p:nvPr/>
        </p:nvSpPr>
        <p:spPr>
          <a:xfrm>
            <a:off x="5831254" y="6395728"/>
            <a:ext cx="1025025"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-0.03 MILJ. EURO</a:t>
            </a:r>
          </a:p>
        </p:txBody>
      </p:sp>
      <p:sp>
        <p:nvSpPr>
          <p:cNvPr id="103" name="TextBox 102">
            <a:extLst>
              <a:ext uri="{FF2B5EF4-FFF2-40B4-BE49-F238E27FC236}">
                <a16:creationId xmlns:a16="http://schemas.microsoft.com/office/drawing/2014/main" id="{1AF98B5E-7BE9-4DF7-9C97-933BD2EB28F8}"/>
              </a:ext>
            </a:extLst>
          </p:cNvPr>
          <p:cNvSpPr txBox="1"/>
          <p:nvPr/>
        </p:nvSpPr>
        <p:spPr>
          <a:xfrm>
            <a:off x="5617846" y="2873318"/>
            <a:ext cx="1324080" cy="461408"/>
          </a:xfrm>
          <a:prstGeom prst="rect">
            <a:avLst/>
          </a:prstGeom>
          <a:noFill/>
        </p:spPr>
        <p:txBody>
          <a:bodyPr wrap="square" rtlCol="0">
            <a:spAutoFit/>
          </a:bodyPr>
          <a:lstStyle/>
          <a:p>
            <a:r>
              <a:rPr lang="lv-LV" sz="1199" spc="95" dirty="0">
                <a:solidFill>
                  <a:srgbClr val="545454"/>
                </a:solidFill>
                <a:latin typeface="Bebas Neue Bold"/>
              </a:rPr>
              <a:t>NVA DARBĪBAS NODROŠINĀŠANA</a:t>
            </a:r>
          </a:p>
        </p:txBody>
      </p:sp>
      <p:grpSp>
        <p:nvGrpSpPr>
          <p:cNvPr id="104" name="Group 133">
            <a:extLst>
              <a:ext uri="{FF2B5EF4-FFF2-40B4-BE49-F238E27FC236}">
                <a16:creationId xmlns:a16="http://schemas.microsoft.com/office/drawing/2014/main" id="{FDF6B09B-B89C-4EDC-A01B-94723650C2C1}"/>
              </a:ext>
            </a:extLst>
          </p:cNvPr>
          <p:cNvGrpSpPr/>
          <p:nvPr/>
        </p:nvGrpSpPr>
        <p:grpSpPr>
          <a:xfrm>
            <a:off x="5706021" y="3309317"/>
            <a:ext cx="1185628" cy="342006"/>
            <a:chOff x="0" y="0"/>
            <a:chExt cx="587989" cy="169611"/>
          </a:xfrm>
        </p:grpSpPr>
        <p:sp>
          <p:nvSpPr>
            <p:cNvPr id="105" name="Freeform 134">
              <a:extLst>
                <a:ext uri="{FF2B5EF4-FFF2-40B4-BE49-F238E27FC236}">
                  <a16:creationId xmlns:a16="http://schemas.microsoft.com/office/drawing/2014/main" id="{08AC818F-7B6A-4976-85C1-1A7856661A46}"/>
                </a:ext>
              </a:extLst>
            </p:cNvPr>
            <p:cNvSpPr/>
            <p:nvPr/>
          </p:nvSpPr>
          <p:spPr>
            <a:xfrm>
              <a:off x="0" y="0"/>
              <a:ext cx="587989" cy="169611"/>
            </a:xfrm>
            <a:custGeom>
              <a:avLst/>
              <a:gdLst/>
              <a:ahLst/>
              <a:cxnLst/>
              <a:rect l="l" t="t" r="r" b="b"/>
              <a:pathLst>
                <a:path w="587989" h="169611">
                  <a:moveTo>
                    <a:pt x="0" y="0"/>
                  </a:moveTo>
                  <a:lnTo>
                    <a:pt x="587989" y="0"/>
                  </a:lnTo>
                  <a:lnTo>
                    <a:pt x="587989" y="169611"/>
                  </a:lnTo>
                  <a:lnTo>
                    <a:pt x="0" y="169611"/>
                  </a:lnTo>
                  <a:close/>
                </a:path>
              </a:pathLst>
            </a:custGeom>
          </p:spPr>
          <p:style>
            <a:lnRef idx="1">
              <a:schemeClr val="accent5"/>
            </a:lnRef>
            <a:fillRef idx="3">
              <a:schemeClr val="accent5"/>
            </a:fillRef>
            <a:effectRef idx="2">
              <a:schemeClr val="accent5"/>
            </a:effectRef>
            <a:fontRef idx="minor">
              <a:schemeClr val="lt1"/>
            </a:fontRef>
          </p:style>
        </p:sp>
      </p:grpSp>
      <p:sp>
        <p:nvSpPr>
          <p:cNvPr id="106" name="TextBox 105">
            <a:extLst>
              <a:ext uri="{FF2B5EF4-FFF2-40B4-BE49-F238E27FC236}">
                <a16:creationId xmlns:a16="http://schemas.microsoft.com/office/drawing/2014/main" id="{908C5812-C1CF-448E-A3C2-C86BAEBC5048}"/>
              </a:ext>
            </a:extLst>
          </p:cNvPr>
          <p:cNvSpPr txBox="1"/>
          <p:nvPr/>
        </p:nvSpPr>
        <p:spPr>
          <a:xfrm>
            <a:off x="5708741" y="3329319"/>
            <a:ext cx="1128101" cy="276999"/>
          </a:xfrm>
          <a:prstGeom prst="rect">
            <a:avLst/>
          </a:prstGeom>
          <a:noFill/>
        </p:spPr>
        <p:txBody>
          <a:bodyPr wrap="square" rtlCol="0">
            <a:spAutoFit/>
          </a:bodyPr>
          <a:lstStyle/>
          <a:p>
            <a:r>
              <a:rPr lang="lv-LV" sz="1200" spc="96" dirty="0">
                <a:solidFill>
                  <a:srgbClr val="000000"/>
                </a:solidFill>
                <a:latin typeface="Bebas Neue Bold"/>
              </a:rPr>
              <a:t>8.63 MILJ.EURO</a:t>
            </a:r>
          </a:p>
        </p:txBody>
      </p:sp>
      <p:sp>
        <p:nvSpPr>
          <p:cNvPr id="107" name="TextBox 106">
            <a:extLst>
              <a:ext uri="{FF2B5EF4-FFF2-40B4-BE49-F238E27FC236}">
                <a16:creationId xmlns:a16="http://schemas.microsoft.com/office/drawing/2014/main" id="{4D0F7794-E341-4791-B655-63D2824E2657}"/>
              </a:ext>
            </a:extLst>
          </p:cNvPr>
          <p:cNvSpPr txBox="1"/>
          <p:nvPr/>
        </p:nvSpPr>
        <p:spPr>
          <a:xfrm>
            <a:off x="8598992" y="2209851"/>
            <a:ext cx="1613757" cy="938719"/>
          </a:xfrm>
          <a:prstGeom prst="rect">
            <a:avLst/>
          </a:prstGeom>
          <a:noFill/>
        </p:spPr>
        <p:txBody>
          <a:bodyPr wrap="square" rtlCol="0">
            <a:spAutoFit/>
          </a:bodyPr>
          <a:lstStyle/>
          <a:p>
            <a:pPr>
              <a:lnSpc>
                <a:spcPts val="1128"/>
              </a:lnSpc>
            </a:pPr>
            <a:r>
              <a:rPr lang="lv-LV" sz="1199" spc="95">
                <a:solidFill>
                  <a:srgbClr val="545454"/>
                </a:solidFill>
                <a:latin typeface="Bebas Neue Bold"/>
              </a:rPr>
              <a:t>Iemaksām valsts pensiju apdrošināšanai</a:t>
            </a:r>
          </a:p>
          <a:p>
            <a:pPr>
              <a:lnSpc>
                <a:spcPts val="1128"/>
              </a:lnSpc>
            </a:pPr>
            <a:r>
              <a:rPr lang="lv-LV" sz="1199" spc="95">
                <a:solidFill>
                  <a:srgbClr val="545454"/>
                </a:solidFill>
                <a:latin typeface="Bebas Neue Bold"/>
              </a:rPr>
              <a:t>par personām, kuras veic algotos pagaidu sabiedriskos darbus</a:t>
            </a:r>
          </a:p>
        </p:txBody>
      </p:sp>
      <p:grpSp>
        <p:nvGrpSpPr>
          <p:cNvPr id="108" name="Group 117">
            <a:extLst>
              <a:ext uri="{FF2B5EF4-FFF2-40B4-BE49-F238E27FC236}">
                <a16:creationId xmlns:a16="http://schemas.microsoft.com/office/drawing/2014/main" id="{155D600A-3700-4681-B85A-9912D2CB9652}"/>
              </a:ext>
            </a:extLst>
          </p:cNvPr>
          <p:cNvGrpSpPr/>
          <p:nvPr/>
        </p:nvGrpSpPr>
        <p:grpSpPr>
          <a:xfrm>
            <a:off x="8884708" y="3111024"/>
            <a:ext cx="1194725" cy="333487"/>
            <a:chOff x="0" y="0"/>
            <a:chExt cx="592500" cy="165387"/>
          </a:xfrm>
          <a:solidFill>
            <a:schemeClr val="accent6">
              <a:lumMod val="20000"/>
              <a:lumOff val="80000"/>
            </a:schemeClr>
          </a:solidFill>
        </p:grpSpPr>
        <p:sp>
          <p:nvSpPr>
            <p:cNvPr id="109" name="Freeform 118">
              <a:extLst>
                <a:ext uri="{FF2B5EF4-FFF2-40B4-BE49-F238E27FC236}">
                  <a16:creationId xmlns:a16="http://schemas.microsoft.com/office/drawing/2014/main" id="{81F79990-1004-4FCA-9021-508842A1F4ED}"/>
                </a:ext>
              </a:extLst>
            </p:cNvPr>
            <p:cNvSpPr/>
            <p:nvPr/>
          </p:nvSpPr>
          <p:spPr>
            <a:xfrm>
              <a:off x="0" y="0"/>
              <a:ext cx="592500" cy="165387"/>
            </a:xfrm>
            <a:custGeom>
              <a:avLst/>
              <a:gdLst/>
              <a:ahLst/>
              <a:cxnLst/>
              <a:rect l="l" t="t" r="r" b="b"/>
              <a:pathLst>
                <a:path w="592500" h="165387">
                  <a:moveTo>
                    <a:pt x="0" y="0"/>
                  </a:moveTo>
                  <a:lnTo>
                    <a:pt x="592500" y="0"/>
                  </a:lnTo>
                  <a:lnTo>
                    <a:pt x="592500" y="165387"/>
                  </a:lnTo>
                  <a:lnTo>
                    <a:pt x="0" y="165387"/>
                  </a:lnTo>
                  <a:close/>
                </a:path>
              </a:pathLst>
            </a:custGeom>
            <a:grpFill/>
            <a:ln>
              <a:noFill/>
            </a:ln>
          </p:spPr>
          <p:style>
            <a:lnRef idx="1">
              <a:schemeClr val="accent1"/>
            </a:lnRef>
            <a:fillRef idx="3">
              <a:schemeClr val="accent1"/>
            </a:fillRef>
            <a:effectRef idx="2">
              <a:schemeClr val="accent1"/>
            </a:effectRef>
            <a:fontRef idx="minor">
              <a:schemeClr val="lt1"/>
            </a:fontRef>
          </p:style>
        </p:sp>
      </p:grpSp>
      <p:sp>
        <p:nvSpPr>
          <p:cNvPr id="110" name="TextBox 109">
            <a:extLst>
              <a:ext uri="{FF2B5EF4-FFF2-40B4-BE49-F238E27FC236}">
                <a16:creationId xmlns:a16="http://schemas.microsoft.com/office/drawing/2014/main" id="{C214138B-0920-438E-86E0-6C3F68F98D99}"/>
              </a:ext>
            </a:extLst>
          </p:cNvPr>
          <p:cNvSpPr txBox="1"/>
          <p:nvPr/>
        </p:nvSpPr>
        <p:spPr>
          <a:xfrm>
            <a:off x="8956559" y="3118938"/>
            <a:ext cx="1237953" cy="276871"/>
          </a:xfrm>
          <a:prstGeom prst="rect">
            <a:avLst/>
          </a:prstGeom>
          <a:noFill/>
        </p:spPr>
        <p:txBody>
          <a:bodyPr wrap="square" rtlCol="0">
            <a:spAutoFit/>
          </a:bodyPr>
          <a:lstStyle/>
          <a:p>
            <a:r>
              <a:rPr lang="lv-LV" sz="1199" spc="95" dirty="0">
                <a:latin typeface="Bebas Neue Bold"/>
              </a:rPr>
              <a:t>0.08 MILJ EURO</a:t>
            </a:r>
          </a:p>
        </p:txBody>
      </p:sp>
      <p:grpSp>
        <p:nvGrpSpPr>
          <p:cNvPr id="111" name="Group 85">
            <a:extLst>
              <a:ext uri="{FF2B5EF4-FFF2-40B4-BE49-F238E27FC236}">
                <a16:creationId xmlns:a16="http://schemas.microsoft.com/office/drawing/2014/main" id="{1CE4D635-3ECA-4B79-9143-6091F76B6205}"/>
              </a:ext>
            </a:extLst>
          </p:cNvPr>
          <p:cNvGrpSpPr/>
          <p:nvPr/>
        </p:nvGrpSpPr>
        <p:grpSpPr>
          <a:xfrm>
            <a:off x="8884709" y="3460972"/>
            <a:ext cx="1209298" cy="274550"/>
            <a:chOff x="11167" y="272028"/>
            <a:chExt cx="591071" cy="157348"/>
          </a:xfrm>
        </p:grpSpPr>
        <p:sp>
          <p:nvSpPr>
            <p:cNvPr id="112" name="Freeform 86">
              <a:extLst>
                <a:ext uri="{FF2B5EF4-FFF2-40B4-BE49-F238E27FC236}">
                  <a16:creationId xmlns:a16="http://schemas.microsoft.com/office/drawing/2014/main" id="{50FDC666-995E-4579-8689-FEEE61B696F5}"/>
                </a:ext>
              </a:extLst>
            </p:cNvPr>
            <p:cNvSpPr/>
            <p:nvPr/>
          </p:nvSpPr>
          <p:spPr>
            <a:xfrm>
              <a:off x="11167" y="272028"/>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113" name="TextBox 112">
            <a:extLst>
              <a:ext uri="{FF2B5EF4-FFF2-40B4-BE49-F238E27FC236}">
                <a16:creationId xmlns:a16="http://schemas.microsoft.com/office/drawing/2014/main" id="{A34ECABC-4A3C-4EC9-9A54-A1F54347E222}"/>
              </a:ext>
            </a:extLst>
          </p:cNvPr>
          <p:cNvSpPr txBox="1"/>
          <p:nvPr/>
        </p:nvSpPr>
        <p:spPr>
          <a:xfrm>
            <a:off x="8939427" y="3452425"/>
            <a:ext cx="1025025"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-0.07 MILJ. EURO</a:t>
            </a:r>
          </a:p>
        </p:txBody>
      </p:sp>
      <p:grpSp>
        <p:nvGrpSpPr>
          <p:cNvPr id="114" name="Group 85">
            <a:extLst>
              <a:ext uri="{FF2B5EF4-FFF2-40B4-BE49-F238E27FC236}">
                <a16:creationId xmlns:a16="http://schemas.microsoft.com/office/drawing/2014/main" id="{4F83556F-3AAC-43EC-BC9D-1261D39360C4}"/>
              </a:ext>
            </a:extLst>
          </p:cNvPr>
          <p:cNvGrpSpPr/>
          <p:nvPr/>
        </p:nvGrpSpPr>
        <p:grpSpPr>
          <a:xfrm>
            <a:off x="5704915" y="3674097"/>
            <a:ext cx="1209298" cy="274550"/>
            <a:chOff x="11167" y="272028"/>
            <a:chExt cx="591071" cy="157348"/>
          </a:xfrm>
        </p:grpSpPr>
        <p:sp>
          <p:nvSpPr>
            <p:cNvPr id="115" name="Freeform 86">
              <a:extLst>
                <a:ext uri="{FF2B5EF4-FFF2-40B4-BE49-F238E27FC236}">
                  <a16:creationId xmlns:a16="http://schemas.microsoft.com/office/drawing/2014/main" id="{FF42AA43-36F4-473D-BD3D-722322AF34CC}"/>
                </a:ext>
              </a:extLst>
            </p:cNvPr>
            <p:cNvSpPr/>
            <p:nvPr/>
          </p:nvSpPr>
          <p:spPr>
            <a:xfrm>
              <a:off x="11167" y="272028"/>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116" name="TextBox 115">
            <a:extLst>
              <a:ext uri="{FF2B5EF4-FFF2-40B4-BE49-F238E27FC236}">
                <a16:creationId xmlns:a16="http://schemas.microsoft.com/office/drawing/2014/main" id="{8D3DB003-F5EE-44EE-971F-141B02826466}"/>
              </a:ext>
            </a:extLst>
          </p:cNvPr>
          <p:cNvSpPr txBox="1"/>
          <p:nvPr/>
        </p:nvSpPr>
        <p:spPr>
          <a:xfrm>
            <a:off x="5720204" y="3647196"/>
            <a:ext cx="1025025"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-1.08 MILJ. EURO</a:t>
            </a:r>
          </a:p>
        </p:txBody>
      </p:sp>
      <p:sp>
        <p:nvSpPr>
          <p:cNvPr id="120" name="Rectangle 119">
            <a:extLst>
              <a:ext uri="{FF2B5EF4-FFF2-40B4-BE49-F238E27FC236}">
                <a16:creationId xmlns:a16="http://schemas.microsoft.com/office/drawing/2014/main" id="{87DC92DA-0ACD-4C7E-AF7E-0C1EFC61A86E}"/>
              </a:ext>
            </a:extLst>
          </p:cNvPr>
          <p:cNvSpPr/>
          <p:nvPr/>
        </p:nvSpPr>
        <p:spPr>
          <a:xfrm>
            <a:off x="9346127" y="4505791"/>
            <a:ext cx="1286891" cy="645946"/>
          </a:xfrm>
          <a:prstGeom prst="rect">
            <a:avLst/>
          </a:prstGeom>
        </p:spPr>
        <p:txBody>
          <a:bodyPr wrap="none">
            <a:spAutoFit/>
          </a:bodyPr>
          <a:lstStyle/>
          <a:p>
            <a:r>
              <a:rPr lang="lv-LV" sz="1199" spc="95" dirty="0">
                <a:solidFill>
                  <a:srgbClr val="545454"/>
                </a:solidFill>
                <a:latin typeface="Bebas Neue Bold"/>
              </a:rPr>
              <a:t>ES Atveseļošanas</a:t>
            </a:r>
          </a:p>
          <a:p>
            <a:r>
              <a:rPr lang="lv-LV" sz="1199" spc="95" dirty="0">
                <a:solidFill>
                  <a:srgbClr val="545454"/>
                </a:solidFill>
                <a:latin typeface="Bebas Neue Bold"/>
              </a:rPr>
              <a:t>fonda projektu</a:t>
            </a:r>
          </a:p>
          <a:p>
            <a:r>
              <a:rPr lang="lv-LV" sz="1199" spc="95" dirty="0">
                <a:solidFill>
                  <a:srgbClr val="545454"/>
                </a:solidFill>
                <a:latin typeface="Bebas Neue Bold"/>
              </a:rPr>
              <a:t>Īstenošana (ANM)</a:t>
            </a:r>
          </a:p>
        </p:txBody>
      </p:sp>
      <p:grpSp>
        <p:nvGrpSpPr>
          <p:cNvPr id="122" name="Group 87">
            <a:extLst>
              <a:ext uri="{FF2B5EF4-FFF2-40B4-BE49-F238E27FC236}">
                <a16:creationId xmlns:a16="http://schemas.microsoft.com/office/drawing/2014/main" id="{FB79AF98-6892-4257-BFC2-561306F5B13F}"/>
              </a:ext>
            </a:extLst>
          </p:cNvPr>
          <p:cNvGrpSpPr/>
          <p:nvPr/>
        </p:nvGrpSpPr>
        <p:grpSpPr>
          <a:xfrm>
            <a:off x="9357888" y="5174579"/>
            <a:ext cx="1194725" cy="312300"/>
            <a:chOff x="0" y="0"/>
            <a:chExt cx="592500" cy="154879"/>
          </a:xfrm>
          <a:solidFill>
            <a:schemeClr val="accent1">
              <a:lumMod val="75000"/>
            </a:schemeClr>
          </a:solidFill>
        </p:grpSpPr>
        <p:sp>
          <p:nvSpPr>
            <p:cNvPr id="123" name="Freeform 88">
              <a:extLst>
                <a:ext uri="{FF2B5EF4-FFF2-40B4-BE49-F238E27FC236}">
                  <a16:creationId xmlns:a16="http://schemas.microsoft.com/office/drawing/2014/main" id="{1859E03A-1130-43E7-B880-023EE63D941C}"/>
                </a:ext>
              </a:extLst>
            </p:cNvPr>
            <p:cNvSpPr/>
            <p:nvPr/>
          </p:nvSpPr>
          <p:spPr>
            <a:xfrm>
              <a:off x="0" y="0"/>
              <a:ext cx="592500" cy="154879"/>
            </a:xfrm>
            <a:custGeom>
              <a:avLst/>
              <a:gdLst/>
              <a:ahLst/>
              <a:cxnLst/>
              <a:rect l="l" t="t" r="r" b="b"/>
              <a:pathLst>
                <a:path w="592500" h="154879">
                  <a:moveTo>
                    <a:pt x="0" y="0"/>
                  </a:moveTo>
                  <a:lnTo>
                    <a:pt x="592500" y="0"/>
                  </a:lnTo>
                  <a:lnTo>
                    <a:pt x="592500" y="154879"/>
                  </a:lnTo>
                  <a:lnTo>
                    <a:pt x="0" y="154879"/>
                  </a:lnTo>
                  <a:close/>
                </a:path>
              </a:pathLst>
            </a:custGeom>
            <a:grp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sp>
      </p:grpSp>
      <p:grpSp>
        <p:nvGrpSpPr>
          <p:cNvPr id="124" name="Group 85">
            <a:extLst>
              <a:ext uri="{FF2B5EF4-FFF2-40B4-BE49-F238E27FC236}">
                <a16:creationId xmlns:a16="http://schemas.microsoft.com/office/drawing/2014/main" id="{D63F7393-BB64-404D-9BAC-C09D697AABB5}"/>
              </a:ext>
            </a:extLst>
          </p:cNvPr>
          <p:cNvGrpSpPr/>
          <p:nvPr/>
        </p:nvGrpSpPr>
        <p:grpSpPr>
          <a:xfrm>
            <a:off x="9346127" y="5522609"/>
            <a:ext cx="1209298" cy="274550"/>
            <a:chOff x="11167" y="272028"/>
            <a:chExt cx="591071" cy="157348"/>
          </a:xfrm>
        </p:grpSpPr>
        <p:sp>
          <p:nvSpPr>
            <p:cNvPr id="125" name="Freeform 86">
              <a:extLst>
                <a:ext uri="{FF2B5EF4-FFF2-40B4-BE49-F238E27FC236}">
                  <a16:creationId xmlns:a16="http://schemas.microsoft.com/office/drawing/2014/main" id="{44A8325F-CDA6-4592-8D9B-F32ABD2E69FC}"/>
                </a:ext>
              </a:extLst>
            </p:cNvPr>
            <p:cNvSpPr/>
            <p:nvPr/>
          </p:nvSpPr>
          <p:spPr>
            <a:xfrm>
              <a:off x="11167" y="272028"/>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126" name="TextBox 125">
            <a:extLst>
              <a:ext uri="{FF2B5EF4-FFF2-40B4-BE49-F238E27FC236}">
                <a16:creationId xmlns:a16="http://schemas.microsoft.com/office/drawing/2014/main" id="{BDF04317-C5CC-4419-9EFC-8794D588076D}"/>
              </a:ext>
            </a:extLst>
          </p:cNvPr>
          <p:cNvSpPr txBox="1"/>
          <p:nvPr/>
        </p:nvSpPr>
        <p:spPr>
          <a:xfrm>
            <a:off x="9405871" y="5504258"/>
            <a:ext cx="1046230"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+13.06 MILJ. EURO</a:t>
            </a:r>
          </a:p>
        </p:txBody>
      </p:sp>
      <p:sp>
        <p:nvSpPr>
          <p:cNvPr id="127" name="TextBox 126">
            <a:extLst>
              <a:ext uri="{FF2B5EF4-FFF2-40B4-BE49-F238E27FC236}">
                <a16:creationId xmlns:a16="http://schemas.microsoft.com/office/drawing/2014/main" id="{70D093C4-BAF1-4A59-8F20-90A7BB8986FB}"/>
              </a:ext>
            </a:extLst>
          </p:cNvPr>
          <p:cNvSpPr txBox="1"/>
          <p:nvPr/>
        </p:nvSpPr>
        <p:spPr>
          <a:xfrm>
            <a:off x="9402490" y="5159394"/>
            <a:ext cx="1237953" cy="276871"/>
          </a:xfrm>
          <a:prstGeom prst="rect">
            <a:avLst/>
          </a:prstGeom>
          <a:noFill/>
        </p:spPr>
        <p:txBody>
          <a:bodyPr wrap="square" rtlCol="0">
            <a:spAutoFit/>
          </a:bodyPr>
          <a:lstStyle/>
          <a:p>
            <a:r>
              <a:rPr lang="lv-LV" sz="1199" spc="95" dirty="0">
                <a:latin typeface="Bebas Neue Bold"/>
              </a:rPr>
              <a:t>13.06 MILJ EURO</a:t>
            </a:r>
          </a:p>
        </p:txBody>
      </p:sp>
      <p:cxnSp>
        <p:nvCxnSpPr>
          <p:cNvPr id="17" name="Straight Connector 16">
            <a:extLst>
              <a:ext uri="{FF2B5EF4-FFF2-40B4-BE49-F238E27FC236}">
                <a16:creationId xmlns:a16="http://schemas.microsoft.com/office/drawing/2014/main" id="{5F808DEE-A33A-4619-92AB-CF689ED3A548}"/>
              </a:ext>
            </a:extLst>
          </p:cNvPr>
          <p:cNvCxnSpPr/>
          <p:nvPr/>
        </p:nvCxnSpPr>
        <p:spPr>
          <a:xfrm>
            <a:off x="3433477" y="5857767"/>
            <a:ext cx="6807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1D2019-A9CF-4124-A8AC-832ABF363DDF}"/>
              </a:ext>
            </a:extLst>
          </p:cNvPr>
          <p:cNvCxnSpPr/>
          <p:nvPr/>
        </p:nvCxnSpPr>
        <p:spPr>
          <a:xfrm flipH="1">
            <a:off x="9080500" y="5436265"/>
            <a:ext cx="265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5B55EA-4766-4FF4-9130-A1792277252E}"/>
              </a:ext>
            </a:extLst>
          </p:cNvPr>
          <p:cNvCxnSpPr/>
          <p:nvPr/>
        </p:nvCxnSpPr>
        <p:spPr>
          <a:xfrm flipV="1">
            <a:off x="6891649" y="3525226"/>
            <a:ext cx="664851" cy="15858"/>
          </a:xfrm>
          <a:prstGeom prst="line">
            <a:avLst/>
          </a:prstGeom>
          <a:ln>
            <a:solidFill>
              <a:srgbClr val="4DADC7"/>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B9352A8E-C1BB-4F6D-B55E-FA6D250F85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22" y="6476518"/>
            <a:ext cx="966386" cy="1073930"/>
          </a:xfrm>
          <a:prstGeom prst="rect">
            <a:avLst/>
          </a:prstGeom>
        </p:spPr>
      </p:pic>
      <p:sp>
        <p:nvSpPr>
          <p:cNvPr id="70" name="Rectangle 69">
            <a:extLst>
              <a:ext uri="{FF2B5EF4-FFF2-40B4-BE49-F238E27FC236}">
                <a16:creationId xmlns:a16="http://schemas.microsoft.com/office/drawing/2014/main" id="{CAB50D67-037E-4193-B836-0FD6978DAFCE}"/>
              </a:ext>
            </a:extLst>
          </p:cNvPr>
          <p:cNvSpPr/>
          <p:nvPr/>
        </p:nvSpPr>
        <p:spPr>
          <a:xfrm>
            <a:off x="8618554" y="6015110"/>
            <a:ext cx="978473" cy="461408"/>
          </a:xfrm>
          <a:prstGeom prst="rect">
            <a:avLst/>
          </a:prstGeom>
        </p:spPr>
        <p:txBody>
          <a:bodyPr wrap="none">
            <a:spAutoFit/>
          </a:bodyPr>
          <a:lstStyle/>
          <a:p>
            <a:r>
              <a:rPr lang="lv-LV" sz="1199" spc="95" dirty="0">
                <a:solidFill>
                  <a:srgbClr val="545454"/>
                </a:solidFill>
                <a:latin typeface="Bebas Neue Bold"/>
              </a:rPr>
              <a:t>ESF projektu</a:t>
            </a:r>
          </a:p>
          <a:p>
            <a:r>
              <a:rPr lang="lv-LV" sz="1199" spc="95" dirty="0">
                <a:solidFill>
                  <a:srgbClr val="545454"/>
                </a:solidFill>
                <a:latin typeface="Bebas Neue Bold"/>
              </a:rPr>
              <a:t>īstenošana</a:t>
            </a:r>
          </a:p>
        </p:txBody>
      </p:sp>
      <p:grpSp>
        <p:nvGrpSpPr>
          <p:cNvPr id="72" name="Group 87">
            <a:extLst>
              <a:ext uri="{FF2B5EF4-FFF2-40B4-BE49-F238E27FC236}">
                <a16:creationId xmlns:a16="http://schemas.microsoft.com/office/drawing/2014/main" id="{D360DAC7-B320-4FA8-90CE-B8ADC5CA6825}"/>
              </a:ext>
            </a:extLst>
          </p:cNvPr>
          <p:cNvGrpSpPr/>
          <p:nvPr/>
        </p:nvGrpSpPr>
        <p:grpSpPr>
          <a:xfrm>
            <a:off x="8721171" y="6427502"/>
            <a:ext cx="1194725" cy="312300"/>
            <a:chOff x="0" y="0"/>
            <a:chExt cx="592500" cy="154879"/>
          </a:xfrm>
        </p:grpSpPr>
        <p:sp>
          <p:nvSpPr>
            <p:cNvPr id="73" name="Freeform 88">
              <a:extLst>
                <a:ext uri="{FF2B5EF4-FFF2-40B4-BE49-F238E27FC236}">
                  <a16:creationId xmlns:a16="http://schemas.microsoft.com/office/drawing/2014/main" id="{E7FF4200-5D20-4D8E-BCA5-BFEDD0589161}"/>
                </a:ext>
              </a:extLst>
            </p:cNvPr>
            <p:cNvSpPr/>
            <p:nvPr/>
          </p:nvSpPr>
          <p:spPr>
            <a:xfrm>
              <a:off x="0" y="0"/>
              <a:ext cx="592500" cy="154879"/>
            </a:xfrm>
            <a:custGeom>
              <a:avLst/>
              <a:gdLst/>
              <a:ahLst/>
              <a:cxnLst/>
              <a:rect l="l" t="t" r="r" b="b"/>
              <a:pathLst>
                <a:path w="592500" h="154879">
                  <a:moveTo>
                    <a:pt x="0" y="0"/>
                  </a:moveTo>
                  <a:lnTo>
                    <a:pt x="592500" y="0"/>
                  </a:lnTo>
                  <a:lnTo>
                    <a:pt x="592500" y="154879"/>
                  </a:lnTo>
                  <a:lnTo>
                    <a:pt x="0" y="154879"/>
                  </a:lnTo>
                  <a:close/>
                </a:path>
              </a:pathLst>
            </a:custGeom>
          </p:spPr>
          <p:style>
            <a:lnRef idx="1">
              <a:schemeClr val="accent1"/>
            </a:lnRef>
            <a:fillRef idx="3">
              <a:schemeClr val="accent1"/>
            </a:fillRef>
            <a:effectRef idx="2">
              <a:schemeClr val="accent1"/>
            </a:effectRef>
            <a:fontRef idx="minor">
              <a:schemeClr val="lt1"/>
            </a:fontRef>
          </p:style>
        </p:sp>
      </p:grpSp>
      <p:sp>
        <p:nvSpPr>
          <p:cNvPr id="71" name="TextBox 70">
            <a:extLst>
              <a:ext uri="{FF2B5EF4-FFF2-40B4-BE49-F238E27FC236}">
                <a16:creationId xmlns:a16="http://schemas.microsoft.com/office/drawing/2014/main" id="{037C56E2-98AB-4458-A17B-380883DF4C9D}"/>
              </a:ext>
            </a:extLst>
          </p:cNvPr>
          <p:cNvSpPr txBox="1"/>
          <p:nvPr/>
        </p:nvSpPr>
        <p:spPr>
          <a:xfrm>
            <a:off x="8734597" y="6436135"/>
            <a:ext cx="1167872" cy="276871"/>
          </a:xfrm>
          <a:prstGeom prst="rect">
            <a:avLst/>
          </a:prstGeom>
          <a:noFill/>
        </p:spPr>
        <p:txBody>
          <a:bodyPr wrap="square" rtlCol="0">
            <a:spAutoFit/>
          </a:bodyPr>
          <a:lstStyle/>
          <a:p>
            <a:r>
              <a:rPr lang="lv-LV" sz="1199" spc="95" dirty="0">
                <a:latin typeface="Bebas Neue Bold"/>
              </a:rPr>
              <a:t>0,00 MILJ.EURO</a:t>
            </a:r>
          </a:p>
        </p:txBody>
      </p:sp>
      <p:grpSp>
        <p:nvGrpSpPr>
          <p:cNvPr id="74" name="Group 85">
            <a:extLst>
              <a:ext uri="{FF2B5EF4-FFF2-40B4-BE49-F238E27FC236}">
                <a16:creationId xmlns:a16="http://schemas.microsoft.com/office/drawing/2014/main" id="{36CF8369-D125-4ED0-AE5F-A589BE92CB68}"/>
              </a:ext>
            </a:extLst>
          </p:cNvPr>
          <p:cNvGrpSpPr/>
          <p:nvPr/>
        </p:nvGrpSpPr>
        <p:grpSpPr>
          <a:xfrm>
            <a:off x="8721171" y="6773317"/>
            <a:ext cx="1209298" cy="274550"/>
            <a:chOff x="11167" y="272028"/>
            <a:chExt cx="591071" cy="157348"/>
          </a:xfrm>
        </p:grpSpPr>
        <p:sp>
          <p:nvSpPr>
            <p:cNvPr id="75" name="Freeform 86">
              <a:extLst>
                <a:ext uri="{FF2B5EF4-FFF2-40B4-BE49-F238E27FC236}">
                  <a16:creationId xmlns:a16="http://schemas.microsoft.com/office/drawing/2014/main" id="{2F41D675-ACA8-4070-B6EC-0E337024C5D3}"/>
                </a:ext>
              </a:extLst>
            </p:cNvPr>
            <p:cNvSpPr/>
            <p:nvPr/>
          </p:nvSpPr>
          <p:spPr>
            <a:xfrm>
              <a:off x="11167" y="272028"/>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76" name="TextBox 75">
            <a:extLst>
              <a:ext uri="{FF2B5EF4-FFF2-40B4-BE49-F238E27FC236}">
                <a16:creationId xmlns:a16="http://schemas.microsoft.com/office/drawing/2014/main" id="{B8E895C9-ADA0-425F-8EA4-42635A3B4924}"/>
              </a:ext>
            </a:extLst>
          </p:cNvPr>
          <p:cNvSpPr txBox="1"/>
          <p:nvPr/>
        </p:nvSpPr>
        <p:spPr>
          <a:xfrm>
            <a:off x="8734597" y="6733739"/>
            <a:ext cx="1046230"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-24,20 MILJ. EURO</a:t>
            </a:r>
          </a:p>
        </p:txBody>
      </p:sp>
      <p:cxnSp>
        <p:nvCxnSpPr>
          <p:cNvPr id="77" name="Straight Connector 76">
            <a:extLst>
              <a:ext uri="{FF2B5EF4-FFF2-40B4-BE49-F238E27FC236}">
                <a16:creationId xmlns:a16="http://schemas.microsoft.com/office/drawing/2014/main" id="{105A26E5-06C6-4667-90F3-F053ADF22E20}"/>
              </a:ext>
            </a:extLst>
          </p:cNvPr>
          <p:cNvCxnSpPr>
            <a:cxnSpLocks/>
          </p:cNvCxnSpPr>
          <p:nvPr/>
        </p:nvCxnSpPr>
        <p:spPr>
          <a:xfrm flipH="1" flipV="1">
            <a:off x="6982955" y="6022165"/>
            <a:ext cx="725945" cy="1506"/>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0BD5A6-A87B-4134-A2DF-1089AC6D6425}"/>
              </a:ext>
            </a:extLst>
          </p:cNvPr>
          <p:cNvCxnSpPr>
            <a:cxnSpLocks/>
          </p:cNvCxnSpPr>
          <p:nvPr/>
        </p:nvCxnSpPr>
        <p:spPr>
          <a:xfrm flipV="1">
            <a:off x="7965179" y="3418910"/>
            <a:ext cx="919529" cy="304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txBody>
            <a:bodyPr/>
            <a:lstStyle/>
            <a:p>
              <a:endParaRPr lang="lv-LV" dirty="0"/>
            </a:p>
          </p:txBody>
        </p:sp>
      </p:grpSp>
      <p:grpSp>
        <p:nvGrpSpPr>
          <p:cNvPr id="5" name="Group 5"/>
          <p:cNvGrpSpPr/>
          <p:nvPr/>
        </p:nvGrpSpPr>
        <p:grpSpPr>
          <a:xfrm>
            <a:off x="917635" y="962110"/>
            <a:ext cx="9311647" cy="613205"/>
            <a:chOff x="0" y="0"/>
            <a:chExt cx="40250413" cy="2650634"/>
          </a:xfrm>
        </p:grpSpPr>
        <p:sp>
          <p:nvSpPr>
            <p:cNvPr id="6" name="Freeform 6"/>
            <p:cNvSpPr/>
            <p:nvPr/>
          </p:nvSpPr>
          <p:spPr>
            <a:xfrm>
              <a:off x="0" y="0"/>
              <a:ext cx="40250414" cy="2650634"/>
            </a:xfrm>
            <a:custGeom>
              <a:avLst/>
              <a:gdLst/>
              <a:ahLst/>
              <a:cxnLst/>
              <a:rect l="l" t="t" r="r" b="b"/>
              <a:pathLst>
                <a:path w="40250414" h="2650634">
                  <a:moveTo>
                    <a:pt x="40125954" y="59690"/>
                  </a:moveTo>
                  <a:cubicBezTo>
                    <a:pt x="40161514" y="59690"/>
                    <a:pt x="40190722" y="88900"/>
                    <a:pt x="40190722" y="124460"/>
                  </a:cubicBezTo>
                  <a:lnTo>
                    <a:pt x="40190722" y="2526174"/>
                  </a:lnTo>
                  <a:cubicBezTo>
                    <a:pt x="40190722" y="2561734"/>
                    <a:pt x="40161514" y="2590944"/>
                    <a:pt x="40125954" y="2590944"/>
                  </a:cubicBezTo>
                  <a:lnTo>
                    <a:pt x="124460" y="2590944"/>
                  </a:lnTo>
                  <a:cubicBezTo>
                    <a:pt x="88900" y="2590944"/>
                    <a:pt x="59690" y="2561734"/>
                    <a:pt x="59690" y="2526174"/>
                  </a:cubicBezTo>
                  <a:lnTo>
                    <a:pt x="59690" y="124460"/>
                  </a:lnTo>
                  <a:cubicBezTo>
                    <a:pt x="59690" y="88900"/>
                    <a:pt x="88900" y="59690"/>
                    <a:pt x="124460" y="59690"/>
                  </a:cubicBezTo>
                  <a:lnTo>
                    <a:pt x="40125954" y="59690"/>
                  </a:lnTo>
                  <a:moveTo>
                    <a:pt x="40125954" y="0"/>
                  </a:moveTo>
                  <a:lnTo>
                    <a:pt x="124460" y="0"/>
                  </a:lnTo>
                  <a:cubicBezTo>
                    <a:pt x="55880" y="0"/>
                    <a:pt x="0" y="55880"/>
                    <a:pt x="0" y="124460"/>
                  </a:cubicBezTo>
                  <a:lnTo>
                    <a:pt x="0" y="2526174"/>
                  </a:lnTo>
                  <a:cubicBezTo>
                    <a:pt x="0" y="2594754"/>
                    <a:pt x="55880" y="2650634"/>
                    <a:pt x="124460" y="2650634"/>
                  </a:cubicBezTo>
                  <a:lnTo>
                    <a:pt x="40125954" y="2650634"/>
                  </a:lnTo>
                  <a:cubicBezTo>
                    <a:pt x="40194533" y="2650634"/>
                    <a:pt x="40250414" y="2594754"/>
                    <a:pt x="40250414" y="2526174"/>
                  </a:cubicBezTo>
                  <a:lnTo>
                    <a:pt x="40250414" y="124460"/>
                  </a:lnTo>
                  <a:cubicBezTo>
                    <a:pt x="40250414" y="55880"/>
                    <a:pt x="40194533" y="0"/>
                    <a:pt x="40125954" y="0"/>
                  </a:cubicBezTo>
                  <a:close/>
                </a:path>
              </a:pathLst>
            </a:custGeom>
            <a:solidFill>
              <a:srgbClr val="8C52FF"/>
            </a:solidFill>
          </p:spPr>
        </p:sp>
      </p:grpSp>
      <p:grpSp>
        <p:nvGrpSpPr>
          <p:cNvPr id="7" name="Group 7"/>
          <p:cNvGrpSpPr/>
          <p:nvPr/>
        </p:nvGrpSpPr>
        <p:grpSpPr>
          <a:xfrm>
            <a:off x="917635" y="792375"/>
            <a:ext cx="7319881" cy="339469"/>
            <a:chOff x="0" y="0"/>
            <a:chExt cx="15973652" cy="740800"/>
          </a:xfrm>
        </p:grpSpPr>
        <p:sp>
          <p:nvSpPr>
            <p:cNvPr id="8" name="Freeform 8"/>
            <p:cNvSpPr/>
            <p:nvPr/>
          </p:nvSpPr>
          <p:spPr>
            <a:xfrm>
              <a:off x="0" y="0"/>
              <a:ext cx="15973653" cy="740800"/>
            </a:xfrm>
            <a:custGeom>
              <a:avLst/>
              <a:gdLst/>
              <a:ahLst/>
              <a:cxnLst/>
              <a:rect l="l" t="t" r="r" b="b"/>
              <a:pathLst>
                <a:path w="15973653" h="740800">
                  <a:moveTo>
                    <a:pt x="15849192" y="740800"/>
                  </a:moveTo>
                  <a:lnTo>
                    <a:pt x="124460" y="740800"/>
                  </a:lnTo>
                  <a:cubicBezTo>
                    <a:pt x="55880" y="740800"/>
                    <a:pt x="0" y="684920"/>
                    <a:pt x="0" y="616340"/>
                  </a:cubicBezTo>
                  <a:lnTo>
                    <a:pt x="0" y="124460"/>
                  </a:lnTo>
                  <a:cubicBezTo>
                    <a:pt x="0" y="55880"/>
                    <a:pt x="55880" y="0"/>
                    <a:pt x="124460" y="0"/>
                  </a:cubicBezTo>
                  <a:lnTo>
                    <a:pt x="15849192" y="0"/>
                  </a:lnTo>
                  <a:cubicBezTo>
                    <a:pt x="15917773" y="0"/>
                    <a:pt x="15973653" y="55880"/>
                    <a:pt x="15973653" y="124460"/>
                  </a:cubicBezTo>
                  <a:lnTo>
                    <a:pt x="15973653" y="616340"/>
                  </a:lnTo>
                  <a:cubicBezTo>
                    <a:pt x="15973653" y="684920"/>
                    <a:pt x="15917773" y="740800"/>
                    <a:pt x="15849192" y="740800"/>
                  </a:cubicBezTo>
                  <a:close/>
                </a:path>
              </a:pathLst>
            </a:custGeom>
            <a:solidFill>
              <a:srgbClr val="8C52FF"/>
            </a:solidFill>
          </p:spPr>
        </p:sp>
      </p:grpSp>
      <p:grpSp>
        <p:nvGrpSpPr>
          <p:cNvPr id="9" name="Group 9"/>
          <p:cNvGrpSpPr/>
          <p:nvPr/>
        </p:nvGrpSpPr>
        <p:grpSpPr>
          <a:xfrm>
            <a:off x="293946" y="547331"/>
            <a:ext cx="9906962" cy="173443"/>
            <a:chOff x="0" y="0"/>
            <a:chExt cx="32643792" cy="571500"/>
          </a:xfrm>
        </p:grpSpPr>
        <p:sp>
          <p:nvSpPr>
            <p:cNvPr id="10" name="Freeform 10"/>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11" name="TextBox 11"/>
          <p:cNvSpPr txBox="1"/>
          <p:nvPr/>
        </p:nvSpPr>
        <p:spPr>
          <a:xfrm>
            <a:off x="293946" y="313524"/>
            <a:ext cx="5101666" cy="233807"/>
          </a:xfrm>
          <a:prstGeom prst="rect">
            <a:avLst/>
          </a:prstGeom>
        </p:spPr>
        <p:txBody>
          <a:bodyPr lIns="0" tIns="0" rIns="0" bIns="0" rtlCol="0" anchor="t">
            <a:spAutoFit/>
          </a:bodyPr>
          <a:lstStyle/>
          <a:p>
            <a:pPr>
              <a:lnSpc>
                <a:spcPts val="1676"/>
              </a:lnSpc>
            </a:pPr>
            <a:r>
              <a:rPr lang="en-US" sz="1784" spc="142">
                <a:solidFill>
                  <a:srgbClr val="545454"/>
                </a:solidFill>
                <a:latin typeface="Bebas Neue"/>
              </a:rPr>
              <a:t>NVA Budžeta programmu/</a:t>
            </a:r>
            <a:r>
              <a:rPr lang="en-US" sz="1784" spc="71">
                <a:solidFill>
                  <a:srgbClr val="545454"/>
                </a:solidFill>
                <a:latin typeface="Arimo"/>
              </a:rPr>
              <a:t>apakšprogrammu mērķi</a:t>
            </a:r>
          </a:p>
        </p:txBody>
      </p:sp>
      <p:sp>
        <p:nvSpPr>
          <p:cNvPr id="12" name="TextBox 12"/>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lv-LV" sz="900" spc="126" dirty="0">
                <a:solidFill>
                  <a:srgbClr val="FFFFFF"/>
                </a:solidFill>
                <a:latin typeface="Arimo Bold"/>
              </a:rPr>
              <a:t>Nodarbinātības</a:t>
            </a:r>
            <a:r>
              <a:rPr lang="en-US" sz="900" spc="126" dirty="0">
                <a:solidFill>
                  <a:srgbClr val="FFFFFF"/>
                </a:solidFill>
                <a:latin typeface="Arimo Bold"/>
              </a:rPr>
              <a:t> </a:t>
            </a:r>
            <a:r>
              <a:rPr lang="lv-LV" sz="900" spc="126" dirty="0">
                <a:solidFill>
                  <a:srgbClr val="FFFFFF"/>
                </a:solidFill>
                <a:latin typeface="Arimo Bold"/>
              </a:rPr>
              <a:t>valsts</a:t>
            </a:r>
            <a:r>
              <a:rPr lang="en-US" sz="900" spc="126" dirty="0">
                <a:solidFill>
                  <a:srgbClr val="FFFFFF"/>
                </a:solidFill>
                <a:latin typeface="Arimo Bold"/>
              </a:rPr>
              <a:t> </a:t>
            </a:r>
            <a:r>
              <a:rPr lang="lv-LV" sz="900" spc="126" dirty="0">
                <a:solidFill>
                  <a:srgbClr val="FFFFFF"/>
                </a:solidFill>
                <a:latin typeface="Arimo Bold"/>
              </a:rPr>
              <a:t>aģentūras</a:t>
            </a:r>
            <a:r>
              <a:rPr lang="en-US" sz="900" spc="126" dirty="0">
                <a:solidFill>
                  <a:srgbClr val="FFFFFF"/>
                </a:solidFill>
                <a:latin typeface="Arimo Bold"/>
              </a:rPr>
              <a:t> </a:t>
            </a:r>
            <a:r>
              <a:rPr lang="lv-LV" sz="900" spc="126" dirty="0">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4</a:t>
            </a:r>
            <a:r>
              <a:rPr lang="en-US" sz="900" spc="126" dirty="0">
                <a:solidFill>
                  <a:srgbClr val="FFFFFF"/>
                </a:solidFill>
                <a:latin typeface="Arimo Bold"/>
              </a:rPr>
              <a:t>. </a:t>
            </a:r>
            <a:r>
              <a:rPr lang="lv-LV" sz="900" spc="126" dirty="0">
                <a:solidFill>
                  <a:srgbClr val="FFFFFF"/>
                </a:solidFill>
                <a:latin typeface="Arimo Bold"/>
              </a:rPr>
              <a:t>gadam</a:t>
            </a:r>
          </a:p>
          <a:p>
            <a:pPr>
              <a:lnSpc>
                <a:spcPts val="1260"/>
              </a:lnSpc>
            </a:pPr>
            <a:endParaRPr lang="en-US" sz="900" spc="126" dirty="0">
              <a:solidFill>
                <a:srgbClr val="FFFFFF"/>
              </a:solidFill>
              <a:latin typeface="Arimo Bold"/>
            </a:endParaRPr>
          </a:p>
        </p:txBody>
      </p:sp>
      <p:sp>
        <p:nvSpPr>
          <p:cNvPr id="13" name="TextBox 13"/>
          <p:cNvSpPr txBox="1"/>
          <p:nvPr/>
        </p:nvSpPr>
        <p:spPr>
          <a:xfrm>
            <a:off x="1024862" y="1178161"/>
            <a:ext cx="8527373" cy="476250"/>
          </a:xfrm>
          <a:prstGeom prst="rect">
            <a:avLst/>
          </a:prstGeom>
        </p:spPr>
        <p:txBody>
          <a:bodyPr lIns="0" tIns="0" rIns="0" bIns="0" rtlCol="0" anchor="t">
            <a:spAutoFit/>
          </a:bodyPr>
          <a:lstStyle/>
          <a:p>
            <a:pPr>
              <a:lnSpc>
                <a:spcPts val="1260"/>
              </a:lnSpc>
            </a:pPr>
            <a:r>
              <a:rPr lang="en-US" sz="900" spc="26">
                <a:solidFill>
                  <a:srgbClr val="545454"/>
                </a:solidFill>
                <a:latin typeface="Montserrat Classic"/>
              </a:rPr>
              <a:t>Mērķis: nodrošināt valsts atbalstu noteiktam personu lokam atsevišķās dzīves situācijās – iemaksām valsts pensiju apdrošināšanai par personām, kuras veic algotos pagaidu sabiedriskos darbus.</a:t>
            </a:r>
          </a:p>
          <a:p>
            <a:pPr>
              <a:lnSpc>
                <a:spcPts val="1260"/>
              </a:lnSpc>
            </a:pPr>
            <a:endParaRPr lang="en-US" sz="900" spc="26">
              <a:solidFill>
                <a:srgbClr val="545454"/>
              </a:solidFill>
              <a:latin typeface="Montserrat Classic"/>
            </a:endParaRPr>
          </a:p>
        </p:txBody>
      </p:sp>
      <p:sp>
        <p:nvSpPr>
          <p:cNvPr id="14" name="TextBox 14"/>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sp>
        <p:nvSpPr>
          <p:cNvPr id="15" name="TextBox 15"/>
          <p:cNvSpPr txBox="1"/>
          <p:nvPr/>
        </p:nvSpPr>
        <p:spPr>
          <a:xfrm>
            <a:off x="1024862" y="869425"/>
            <a:ext cx="4136865" cy="206216"/>
          </a:xfrm>
          <a:prstGeom prst="rect">
            <a:avLst/>
          </a:prstGeom>
        </p:spPr>
        <p:txBody>
          <a:bodyPr lIns="0" tIns="0" rIns="0" bIns="0" rtlCol="0" anchor="t">
            <a:spAutoFit/>
          </a:bodyPr>
          <a:lstStyle/>
          <a:p>
            <a:pPr>
              <a:lnSpc>
                <a:spcPts val="1679"/>
              </a:lnSpc>
            </a:pPr>
            <a:r>
              <a:rPr lang="en-US" sz="1200" spc="36">
                <a:solidFill>
                  <a:srgbClr val="FFFFFF"/>
                </a:solidFill>
                <a:latin typeface="Bebas Neue Bold"/>
              </a:rPr>
              <a:t>Programma 04.00.00 „Valsts atbalsts sociālajai apdrošināšanai” </a:t>
            </a:r>
          </a:p>
        </p:txBody>
      </p:sp>
      <p:grpSp>
        <p:nvGrpSpPr>
          <p:cNvPr id="16" name="Group 16"/>
          <p:cNvGrpSpPr/>
          <p:nvPr/>
        </p:nvGrpSpPr>
        <p:grpSpPr>
          <a:xfrm>
            <a:off x="917635" y="1899668"/>
            <a:ext cx="9311647" cy="475605"/>
            <a:chOff x="0" y="0"/>
            <a:chExt cx="40250413" cy="2055846"/>
          </a:xfrm>
        </p:grpSpPr>
        <p:sp>
          <p:nvSpPr>
            <p:cNvPr id="17" name="Freeform 17"/>
            <p:cNvSpPr/>
            <p:nvPr/>
          </p:nvSpPr>
          <p:spPr>
            <a:xfrm>
              <a:off x="0" y="0"/>
              <a:ext cx="40250414" cy="2055847"/>
            </a:xfrm>
            <a:custGeom>
              <a:avLst/>
              <a:gdLst/>
              <a:ahLst/>
              <a:cxnLst/>
              <a:rect l="l" t="t" r="r" b="b"/>
              <a:pathLst>
                <a:path w="40250414" h="2055847">
                  <a:moveTo>
                    <a:pt x="40125954" y="59690"/>
                  </a:moveTo>
                  <a:cubicBezTo>
                    <a:pt x="40161514" y="59690"/>
                    <a:pt x="40190722" y="88900"/>
                    <a:pt x="40190722" y="124460"/>
                  </a:cubicBezTo>
                  <a:lnTo>
                    <a:pt x="40190722" y="1931387"/>
                  </a:lnTo>
                  <a:cubicBezTo>
                    <a:pt x="40190722" y="1966946"/>
                    <a:pt x="40161514" y="1996156"/>
                    <a:pt x="40125954" y="1996156"/>
                  </a:cubicBezTo>
                  <a:lnTo>
                    <a:pt x="124460" y="1996156"/>
                  </a:lnTo>
                  <a:cubicBezTo>
                    <a:pt x="88900" y="1996156"/>
                    <a:pt x="59690" y="1966946"/>
                    <a:pt x="59690" y="1931387"/>
                  </a:cubicBezTo>
                  <a:lnTo>
                    <a:pt x="59690" y="124460"/>
                  </a:lnTo>
                  <a:cubicBezTo>
                    <a:pt x="59690" y="88900"/>
                    <a:pt x="88900" y="59690"/>
                    <a:pt x="124460" y="59690"/>
                  </a:cubicBezTo>
                  <a:lnTo>
                    <a:pt x="40125954" y="59690"/>
                  </a:lnTo>
                  <a:moveTo>
                    <a:pt x="40125954" y="0"/>
                  </a:moveTo>
                  <a:lnTo>
                    <a:pt x="124460" y="0"/>
                  </a:lnTo>
                  <a:cubicBezTo>
                    <a:pt x="55880" y="0"/>
                    <a:pt x="0" y="55880"/>
                    <a:pt x="0" y="124460"/>
                  </a:cubicBezTo>
                  <a:lnTo>
                    <a:pt x="0" y="1931387"/>
                  </a:lnTo>
                  <a:cubicBezTo>
                    <a:pt x="0" y="1999966"/>
                    <a:pt x="55880" y="2055847"/>
                    <a:pt x="124460" y="2055847"/>
                  </a:cubicBezTo>
                  <a:lnTo>
                    <a:pt x="40125954" y="2055847"/>
                  </a:lnTo>
                  <a:cubicBezTo>
                    <a:pt x="40194533" y="2055847"/>
                    <a:pt x="40250414" y="1999966"/>
                    <a:pt x="40250414" y="1931387"/>
                  </a:cubicBezTo>
                  <a:lnTo>
                    <a:pt x="40250414" y="124460"/>
                  </a:lnTo>
                  <a:cubicBezTo>
                    <a:pt x="40250414" y="55880"/>
                    <a:pt x="40194533" y="0"/>
                    <a:pt x="40125954" y="0"/>
                  </a:cubicBezTo>
                  <a:close/>
                </a:path>
              </a:pathLst>
            </a:custGeom>
            <a:solidFill>
              <a:srgbClr val="FF525C"/>
            </a:solidFill>
          </p:spPr>
        </p:sp>
      </p:grpSp>
      <p:grpSp>
        <p:nvGrpSpPr>
          <p:cNvPr id="18" name="Group 18"/>
          <p:cNvGrpSpPr/>
          <p:nvPr/>
        </p:nvGrpSpPr>
        <p:grpSpPr>
          <a:xfrm>
            <a:off x="917635" y="1654411"/>
            <a:ext cx="7319881" cy="367790"/>
            <a:chOff x="0" y="0"/>
            <a:chExt cx="15973652" cy="802602"/>
          </a:xfrm>
        </p:grpSpPr>
        <p:sp>
          <p:nvSpPr>
            <p:cNvPr id="19" name="Freeform 19"/>
            <p:cNvSpPr/>
            <p:nvPr/>
          </p:nvSpPr>
          <p:spPr>
            <a:xfrm>
              <a:off x="0" y="0"/>
              <a:ext cx="15973653" cy="802602"/>
            </a:xfrm>
            <a:custGeom>
              <a:avLst/>
              <a:gdLst/>
              <a:ahLst/>
              <a:cxnLst/>
              <a:rect l="l" t="t" r="r" b="b"/>
              <a:pathLst>
                <a:path w="15973653" h="802602">
                  <a:moveTo>
                    <a:pt x="15849192" y="802602"/>
                  </a:moveTo>
                  <a:lnTo>
                    <a:pt x="124460" y="802602"/>
                  </a:lnTo>
                  <a:cubicBezTo>
                    <a:pt x="55880" y="802602"/>
                    <a:pt x="0" y="746722"/>
                    <a:pt x="0" y="678142"/>
                  </a:cubicBezTo>
                  <a:lnTo>
                    <a:pt x="0" y="124460"/>
                  </a:lnTo>
                  <a:cubicBezTo>
                    <a:pt x="0" y="55880"/>
                    <a:pt x="55880" y="0"/>
                    <a:pt x="124460" y="0"/>
                  </a:cubicBezTo>
                  <a:lnTo>
                    <a:pt x="15849192" y="0"/>
                  </a:lnTo>
                  <a:cubicBezTo>
                    <a:pt x="15917773" y="0"/>
                    <a:pt x="15973653" y="55880"/>
                    <a:pt x="15973653" y="124460"/>
                  </a:cubicBezTo>
                  <a:lnTo>
                    <a:pt x="15973653" y="678142"/>
                  </a:lnTo>
                  <a:cubicBezTo>
                    <a:pt x="15973653" y="746722"/>
                    <a:pt x="15917773" y="802602"/>
                    <a:pt x="15849192" y="802602"/>
                  </a:cubicBezTo>
                  <a:close/>
                </a:path>
              </a:pathLst>
            </a:custGeom>
            <a:solidFill>
              <a:srgbClr val="FF525C"/>
            </a:solidFill>
          </p:spPr>
        </p:sp>
      </p:grpSp>
      <p:sp>
        <p:nvSpPr>
          <p:cNvPr id="20" name="TextBox 20"/>
          <p:cNvSpPr txBox="1"/>
          <p:nvPr/>
        </p:nvSpPr>
        <p:spPr>
          <a:xfrm>
            <a:off x="1024862" y="2083502"/>
            <a:ext cx="8426268" cy="156210"/>
          </a:xfrm>
          <a:prstGeom prst="rect">
            <a:avLst/>
          </a:prstGeom>
        </p:spPr>
        <p:txBody>
          <a:bodyPr lIns="0" tIns="0" rIns="0" bIns="0" rtlCol="0" anchor="t">
            <a:spAutoFit/>
          </a:bodyPr>
          <a:lstStyle/>
          <a:p>
            <a:pPr>
              <a:lnSpc>
                <a:spcPts val="1260"/>
              </a:lnSpc>
            </a:pPr>
            <a:r>
              <a:rPr lang="en-US" sz="900" spc="26">
                <a:solidFill>
                  <a:srgbClr val="545454"/>
                </a:solidFill>
                <a:latin typeface="Montserrat Classic"/>
              </a:rPr>
              <a:t>Mērķis: īstenot bezdarba mazināšanas un bezdarbnieku un darba meklētāju atbalsta politiku, nodrošinot kvalitatīvus pakalpojumus.</a:t>
            </a:r>
          </a:p>
        </p:txBody>
      </p:sp>
      <p:sp>
        <p:nvSpPr>
          <p:cNvPr id="21" name="TextBox 21"/>
          <p:cNvSpPr txBox="1"/>
          <p:nvPr/>
        </p:nvSpPr>
        <p:spPr>
          <a:xfrm>
            <a:off x="1024862" y="1745621"/>
            <a:ext cx="5826596" cy="206216"/>
          </a:xfrm>
          <a:prstGeom prst="rect">
            <a:avLst/>
          </a:prstGeom>
        </p:spPr>
        <p:txBody>
          <a:bodyPr lIns="0" tIns="0" rIns="0" bIns="0" rtlCol="0" anchor="t">
            <a:spAutoFit/>
          </a:bodyPr>
          <a:lstStyle/>
          <a:p>
            <a:pPr>
              <a:lnSpc>
                <a:spcPts val="1679"/>
              </a:lnSpc>
            </a:pPr>
            <a:r>
              <a:rPr lang="en-US" sz="1200" spc="36">
                <a:solidFill>
                  <a:srgbClr val="FFFFFF"/>
                </a:solidFill>
                <a:latin typeface="Bebas Neue Bold"/>
              </a:rPr>
              <a:t>Apakšprogramma 07.01.00 „Nodarbinātības valsts aģentūras darbības nodrošināšana”</a:t>
            </a:r>
            <a:r>
              <a:rPr lang="en-US" sz="1200" spc="36">
                <a:solidFill>
                  <a:srgbClr val="FFFFFF"/>
                </a:solidFill>
                <a:latin typeface="Arimo Bold"/>
              </a:rPr>
              <a:t> </a:t>
            </a:r>
          </a:p>
        </p:txBody>
      </p:sp>
      <p:grpSp>
        <p:nvGrpSpPr>
          <p:cNvPr id="28" name="Group 28"/>
          <p:cNvGrpSpPr/>
          <p:nvPr/>
        </p:nvGrpSpPr>
        <p:grpSpPr>
          <a:xfrm>
            <a:off x="910590" y="2895142"/>
            <a:ext cx="9318693" cy="653400"/>
            <a:chOff x="0" y="0"/>
            <a:chExt cx="40280869" cy="2824377"/>
          </a:xfrm>
        </p:grpSpPr>
        <p:sp>
          <p:nvSpPr>
            <p:cNvPr id="29" name="Freeform 29"/>
            <p:cNvSpPr/>
            <p:nvPr/>
          </p:nvSpPr>
          <p:spPr>
            <a:xfrm>
              <a:off x="0" y="0"/>
              <a:ext cx="40280868" cy="2824378"/>
            </a:xfrm>
            <a:custGeom>
              <a:avLst/>
              <a:gdLst/>
              <a:ahLst/>
              <a:cxnLst/>
              <a:rect l="l" t="t" r="r" b="b"/>
              <a:pathLst>
                <a:path w="40280868" h="2824378">
                  <a:moveTo>
                    <a:pt x="40156408" y="59690"/>
                  </a:moveTo>
                  <a:cubicBezTo>
                    <a:pt x="40191968" y="59690"/>
                    <a:pt x="40221179" y="88900"/>
                    <a:pt x="40221179" y="124460"/>
                  </a:cubicBezTo>
                  <a:lnTo>
                    <a:pt x="40221179" y="2699918"/>
                  </a:lnTo>
                  <a:cubicBezTo>
                    <a:pt x="40221179" y="2735478"/>
                    <a:pt x="40191968" y="2764688"/>
                    <a:pt x="40156408" y="2764688"/>
                  </a:cubicBezTo>
                  <a:lnTo>
                    <a:pt x="124460" y="2764688"/>
                  </a:lnTo>
                  <a:cubicBezTo>
                    <a:pt x="88900" y="2764688"/>
                    <a:pt x="59690" y="2735478"/>
                    <a:pt x="59690" y="2699918"/>
                  </a:cubicBezTo>
                  <a:lnTo>
                    <a:pt x="59690" y="124460"/>
                  </a:lnTo>
                  <a:cubicBezTo>
                    <a:pt x="59690" y="88900"/>
                    <a:pt x="88900" y="59690"/>
                    <a:pt x="124460" y="59690"/>
                  </a:cubicBezTo>
                  <a:lnTo>
                    <a:pt x="40156408" y="59690"/>
                  </a:lnTo>
                  <a:moveTo>
                    <a:pt x="40156408" y="0"/>
                  </a:moveTo>
                  <a:lnTo>
                    <a:pt x="124460" y="0"/>
                  </a:lnTo>
                  <a:cubicBezTo>
                    <a:pt x="55880" y="0"/>
                    <a:pt x="0" y="55880"/>
                    <a:pt x="0" y="124460"/>
                  </a:cubicBezTo>
                  <a:lnTo>
                    <a:pt x="0" y="2699918"/>
                  </a:lnTo>
                  <a:cubicBezTo>
                    <a:pt x="0" y="2768497"/>
                    <a:pt x="55880" y="2824378"/>
                    <a:pt x="124460" y="2824378"/>
                  </a:cubicBezTo>
                  <a:lnTo>
                    <a:pt x="40156408" y="2824378"/>
                  </a:lnTo>
                  <a:cubicBezTo>
                    <a:pt x="40224990" y="2824378"/>
                    <a:pt x="40280868" y="2768497"/>
                    <a:pt x="40280868" y="2699918"/>
                  </a:cubicBezTo>
                  <a:lnTo>
                    <a:pt x="40280868" y="124460"/>
                  </a:lnTo>
                  <a:cubicBezTo>
                    <a:pt x="40280868" y="55880"/>
                    <a:pt x="40224990" y="0"/>
                    <a:pt x="40156408" y="0"/>
                  </a:cubicBezTo>
                  <a:close/>
                </a:path>
              </a:pathLst>
            </a:custGeom>
            <a:solidFill>
              <a:srgbClr val="004AAD"/>
            </a:solidFill>
          </p:spPr>
        </p:sp>
      </p:grpSp>
      <p:grpSp>
        <p:nvGrpSpPr>
          <p:cNvPr id="30" name="Group 30"/>
          <p:cNvGrpSpPr/>
          <p:nvPr/>
        </p:nvGrpSpPr>
        <p:grpSpPr>
          <a:xfrm>
            <a:off x="917635" y="2509571"/>
            <a:ext cx="7326927" cy="440939"/>
            <a:chOff x="0" y="0"/>
            <a:chExt cx="15989028" cy="962230"/>
          </a:xfrm>
        </p:grpSpPr>
        <p:sp>
          <p:nvSpPr>
            <p:cNvPr id="31" name="Freeform 31"/>
            <p:cNvSpPr/>
            <p:nvPr/>
          </p:nvSpPr>
          <p:spPr>
            <a:xfrm>
              <a:off x="0" y="0"/>
              <a:ext cx="15989029" cy="962230"/>
            </a:xfrm>
            <a:custGeom>
              <a:avLst/>
              <a:gdLst/>
              <a:ahLst/>
              <a:cxnLst/>
              <a:rect l="l" t="t" r="r" b="b"/>
              <a:pathLst>
                <a:path w="15989029" h="962230">
                  <a:moveTo>
                    <a:pt x="15864568" y="962230"/>
                  </a:moveTo>
                  <a:lnTo>
                    <a:pt x="124460" y="962230"/>
                  </a:lnTo>
                  <a:cubicBezTo>
                    <a:pt x="55880" y="962230"/>
                    <a:pt x="0" y="906350"/>
                    <a:pt x="0" y="837770"/>
                  </a:cubicBezTo>
                  <a:lnTo>
                    <a:pt x="0" y="124460"/>
                  </a:lnTo>
                  <a:cubicBezTo>
                    <a:pt x="0" y="55880"/>
                    <a:pt x="55880" y="0"/>
                    <a:pt x="124460" y="0"/>
                  </a:cubicBezTo>
                  <a:lnTo>
                    <a:pt x="15864568" y="0"/>
                  </a:lnTo>
                  <a:cubicBezTo>
                    <a:pt x="15933148" y="0"/>
                    <a:pt x="15989029" y="55880"/>
                    <a:pt x="15989029" y="124460"/>
                  </a:cubicBezTo>
                  <a:lnTo>
                    <a:pt x="15989029" y="837770"/>
                  </a:lnTo>
                  <a:cubicBezTo>
                    <a:pt x="15989029" y="906350"/>
                    <a:pt x="15933148" y="962230"/>
                    <a:pt x="15864568" y="962230"/>
                  </a:cubicBezTo>
                  <a:close/>
                </a:path>
              </a:pathLst>
            </a:custGeom>
            <a:solidFill>
              <a:srgbClr val="004AAD"/>
            </a:solidFill>
          </p:spPr>
        </p:sp>
      </p:grpSp>
      <p:sp>
        <p:nvSpPr>
          <p:cNvPr id="32" name="TextBox 32"/>
          <p:cNvSpPr txBox="1"/>
          <p:nvPr/>
        </p:nvSpPr>
        <p:spPr>
          <a:xfrm>
            <a:off x="1040642" y="3078681"/>
            <a:ext cx="8158218" cy="476250"/>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Mērķis</a:t>
            </a:r>
            <a:r>
              <a:rPr lang="en-US" sz="900" spc="26" dirty="0">
                <a:solidFill>
                  <a:srgbClr val="545454"/>
                </a:solidFill>
                <a:latin typeface="Montserrat Classic"/>
              </a:rPr>
              <a:t>: </a:t>
            </a:r>
            <a:r>
              <a:rPr lang="lv-LV" sz="900" spc="26" dirty="0">
                <a:solidFill>
                  <a:srgbClr val="545454"/>
                </a:solidFill>
                <a:latin typeface="Montserrat Classic"/>
              </a:rPr>
              <a:t>sniegt un uzlabot labklājības nozares pakalpojumus nodarbinātības, darbaspēka mobilitātes un sociālās </a:t>
            </a:r>
            <a:r>
              <a:rPr lang="lv-LV" sz="900" spc="26" dirty="0" err="1">
                <a:solidFill>
                  <a:srgbClr val="545454"/>
                </a:solidFill>
                <a:latin typeface="Montserrat Classic"/>
              </a:rPr>
              <a:t>iekļautības</a:t>
            </a:r>
            <a:r>
              <a:rPr lang="lv-LV" sz="900" spc="26" dirty="0">
                <a:solidFill>
                  <a:srgbClr val="545454"/>
                </a:solidFill>
                <a:latin typeface="Montserrat Classic"/>
              </a:rPr>
              <a:t> jomās, piesaistot ESF līdzekļus</a:t>
            </a:r>
            <a:r>
              <a:rPr lang="en-US" sz="900" spc="26" dirty="0">
                <a:solidFill>
                  <a:srgbClr val="545454"/>
                </a:solidFill>
                <a:latin typeface="Montserrat Classic"/>
              </a:rPr>
              <a:t>. </a:t>
            </a:r>
          </a:p>
          <a:p>
            <a:pPr>
              <a:lnSpc>
                <a:spcPts val="1260"/>
              </a:lnSpc>
            </a:pPr>
            <a:endParaRPr lang="en-US" sz="900" spc="26" dirty="0">
              <a:solidFill>
                <a:srgbClr val="545454"/>
              </a:solidFill>
              <a:latin typeface="Montserrat Classic"/>
            </a:endParaRPr>
          </a:p>
        </p:txBody>
      </p:sp>
      <p:sp>
        <p:nvSpPr>
          <p:cNvPr id="33" name="TextBox 33"/>
          <p:cNvSpPr txBox="1"/>
          <p:nvPr/>
        </p:nvSpPr>
        <p:spPr>
          <a:xfrm>
            <a:off x="1041676" y="2642713"/>
            <a:ext cx="6135878" cy="189604"/>
          </a:xfrm>
          <a:prstGeom prst="rect">
            <a:avLst/>
          </a:prstGeom>
        </p:spPr>
        <p:txBody>
          <a:bodyPr lIns="0" tIns="0" rIns="0" bIns="0" rtlCol="0" anchor="t">
            <a:spAutoFit/>
          </a:bodyPr>
          <a:lstStyle/>
          <a:p>
            <a:pPr>
              <a:lnSpc>
                <a:spcPts val="1679"/>
              </a:lnSpc>
            </a:pPr>
            <a:r>
              <a:rPr lang="lv-LV" sz="1200" spc="36" dirty="0">
                <a:solidFill>
                  <a:srgbClr val="FFFFFF"/>
                </a:solidFill>
                <a:latin typeface="Bebas Neue Bold"/>
              </a:rPr>
              <a:t>Apakšprogramma 63.07.00 „Eiropas Sociālā fonda </a:t>
            </a:r>
            <a:r>
              <a:rPr lang="en-US" sz="1200" spc="36" dirty="0">
                <a:solidFill>
                  <a:srgbClr val="FFFFFF"/>
                </a:solidFill>
                <a:latin typeface="Bebas Neue Bold"/>
              </a:rPr>
              <a:t>(ESF) </a:t>
            </a:r>
            <a:r>
              <a:rPr lang="lv-LV" sz="1200" spc="36" dirty="0">
                <a:solidFill>
                  <a:srgbClr val="FFFFFF"/>
                </a:solidFill>
                <a:latin typeface="Bebas Neue Bold"/>
              </a:rPr>
              <a:t>īstenotie projekti labklājības nozarē </a:t>
            </a:r>
            <a:r>
              <a:rPr lang="en-US" sz="1200" spc="36" dirty="0">
                <a:solidFill>
                  <a:srgbClr val="FFFFFF"/>
                </a:solidFill>
                <a:latin typeface="Bebas Neue Bold"/>
              </a:rPr>
              <a:t>(2014-2020)” </a:t>
            </a:r>
          </a:p>
        </p:txBody>
      </p:sp>
      <p:grpSp>
        <p:nvGrpSpPr>
          <p:cNvPr id="40" name="Group 40"/>
          <p:cNvGrpSpPr/>
          <p:nvPr/>
        </p:nvGrpSpPr>
        <p:grpSpPr>
          <a:xfrm>
            <a:off x="910589" y="4055482"/>
            <a:ext cx="9318693" cy="591880"/>
            <a:chOff x="0" y="0"/>
            <a:chExt cx="40280869" cy="2558453"/>
          </a:xfrm>
        </p:grpSpPr>
        <p:sp>
          <p:nvSpPr>
            <p:cNvPr id="41" name="Freeform 41"/>
            <p:cNvSpPr/>
            <p:nvPr/>
          </p:nvSpPr>
          <p:spPr>
            <a:xfrm>
              <a:off x="0" y="0"/>
              <a:ext cx="40280868" cy="2558453"/>
            </a:xfrm>
            <a:custGeom>
              <a:avLst/>
              <a:gdLst/>
              <a:ahLst/>
              <a:cxnLst/>
              <a:rect l="l" t="t" r="r" b="b"/>
              <a:pathLst>
                <a:path w="40280868" h="2558453">
                  <a:moveTo>
                    <a:pt x="40156408" y="59690"/>
                  </a:moveTo>
                  <a:cubicBezTo>
                    <a:pt x="40191968" y="59690"/>
                    <a:pt x="40221179" y="88900"/>
                    <a:pt x="40221179" y="124460"/>
                  </a:cubicBezTo>
                  <a:lnTo>
                    <a:pt x="40221179" y="2433993"/>
                  </a:lnTo>
                  <a:cubicBezTo>
                    <a:pt x="40221179" y="2469553"/>
                    <a:pt x="40191968" y="2498763"/>
                    <a:pt x="40156408" y="2498763"/>
                  </a:cubicBezTo>
                  <a:lnTo>
                    <a:pt x="124460" y="2498763"/>
                  </a:lnTo>
                  <a:cubicBezTo>
                    <a:pt x="88900" y="2498763"/>
                    <a:pt x="59690" y="2469553"/>
                    <a:pt x="59690" y="2433993"/>
                  </a:cubicBezTo>
                  <a:lnTo>
                    <a:pt x="59690" y="124460"/>
                  </a:lnTo>
                  <a:cubicBezTo>
                    <a:pt x="59690" y="88900"/>
                    <a:pt x="88900" y="59690"/>
                    <a:pt x="124460" y="59690"/>
                  </a:cubicBezTo>
                  <a:lnTo>
                    <a:pt x="40156408" y="59690"/>
                  </a:lnTo>
                  <a:moveTo>
                    <a:pt x="40156408" y="0"/>
                  </a:moveTo>
                  <a:lnTo>
                    <a:pt x="124460" y="0"/>
                  </a:lnTo>
                  <a:cubicBezTo>
                    <a:pt x="55880" y="0"/>
                    <a:pt x="0" y="55880"/>
                    <a:pt x="0" y="124460"/>
                  </a:cubicBezTo>
                  <a:lnTo>
                    <a:pt x="0" y="2433993"/>
                  </a:lnTo>
                  <a:cubicBezTo>
                    <a:pt x="0" y="2502573"/>
                    <a:pt x="55880" y="2558453"/>
                    <a:pt x="124460" y="2558453"/>
                  </a:cubicBezTo>
                  <a:lnTo>
                    <a:pt x="40156408" y="2558453"/>
                  </a:lnTo>
                  <a:cubicBezTo>
                    <a:pt x="40224990" y="2558453"/>
                    <a:pt x="40280868" y="2502573"/>
                    <a:pt x="40280868" y="2433993"/>
                  </a:cubicBezTo>
                  <a:lnTo>
                    <a:pt x="40280868" y="124460"/>
                  </a:lnTo>
                  <a:cubicBezTo>
                    <a:pt x="40280868" y="55880"/>
                    <a:pt x="40224990" y="0"/>
                    <a:pt x="40156408" y="0"/>
                  </a:cubicBezTo>
                  <a:close/>
                </a:path>
              </a:pathLst>
            </a:custGeom>
            <a:solidFill>
              <a:srgbClr val="AF1919"/>
            </a:solidFill>
          </p:spPr>
        </p:sp>
      </p:grpSp>
      <p:grpSp>
        <p:nvGrpSpPr>
          <p:cNvPr id="42" name="Group 42"/>
          <p:cNvGrpSpPr/>
          <p:nvPr/>
        </p:nvGrpSpPr>
        <p:grpSpPr>
          <a:xfrm>
            <a:off x="910589" y="3784683"/>
            <a:ext cx="7326927" cy="377668"/>
            <a:chOff x="0" y="0"/>
            <a:chExt cx="15989028" cy="824157"/>
          </a:xfrm>
        </p:grpSpPr>
        <p:sp>
          <p:nvSpPr>
            <p:cNvPr id="43" name="Freeform 43"/>
            <p:cNvSpPr/>
            <p:nvPr/>
          </p:nvSpPr>
          <p:spPr>
            <a:xfrm>
              <a:off x="0" y="0"/>
              <a:ext cx="15989029" cy="824157"/>
            </a:xfrm>
            <a:custGeom>
              <a:avLst/>
              <a:gdLst/>
              <a:ahLst/>
              <a:cxnLst/>
              <a:rect l="l" t="t" r="r" b="b"/>
              <a:pathLst>
                <a:path w="15989029" h="824157">
                  <a:moveTo>
                    <a:pt x="15864568" y="824157"/>
                  </a:moveTo>
                  <a:lnTo>
                    <a:pt x="124460" y="824157"/>
                  </a:lnTo>
                  <a:cubicBezTo>
                    <a:pt x="55880" y="824157"/>
                    <a:pt x="0" y="768277"/>
                    <a:pt x="0" y="699697"/>
                  </a:cubicBezTo>
                  <a:lnTo>
                    <a:pt x="0" y="124460"/>
                  </a:lnTo>
                  <a:cubicBezTo>
                    <a:pt x="0" y="55880"/>
                    <a:pt x="55880" y="0"/>
                    <a:pt x="124460" y="0"/>
                  </a:cubicBezTo>
                  <a:lnTo>
                    <a:pt x="15864568" y="0"/>
                  </a:lnTo>
                  <a:cubicBezTo>
                    <a:pt x="15933148" y="0"/>
                    <a:pt x="15989029" y="55880"/>
                    <a:pt x="15989029" y="124460"/>
                  </a:cubicBezTo>
                  <a:lnTo>
                    <a:pt x="15989029" y="699697"/>
                  </a:lnTo>
                  <a:cubicBezTo>
                    <a:pt x="15989029" y="768277"/>
                    <a:pt x="15933148" y="824157"/>
                    <a:pt x="15864568" y="824157"/>
                  </a:cubicBezTo>
                  <a:close/>
                </a:path>
              </a:pathLst>
            </a:custGeom>
            <a:solidFill>
              <a:srgbClr val="AF1919"/>
            </a:solidFill>
          </p:spPr>
        </p:sp>
      </p:grpSp>
      <p:sp>
        <p:nvSpPr>
          <p:cNvPr id="44" name="TextBox 44"/>
          <p:cNvSpPr txBox="1"/>
          <p:nvPr/>
        </p:nvSpPr>
        <p:spPr>
          <a:xfrm>
            <a:off x="1024862" y="4295997"/>
            <a:ext cx="9344348" cy="316230"/>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Mērķis: kompensēt ienākumu zaudējumu bezdarba gadījumā, īstenot un administrēt aktīvās darba tirgus politikas pasākumus</a:t>
            </a:r>
            <a:r>
              <a:rPr lang="en-US" sz="900" spc="26" dirty="0">
                <a:solidFill>
                  <a:srgbClr val="545454"/>
                </a:solidFill>
                <a:latin typeface="Montserrat Classic"/>
              </a:rPr>
              <a:t>. </a:t>
            </a:r>
          </a:p>
          <a:p>
            <a:pPr>
              <a:lnSpc>
                <a:spcPts val="1260"/>
              </a:lnSpc>
            </a:pPr>
            <a:endParaRPr lang="en-US" sz="900" spc="26" dirty="0">
              <a:solidFill>
                <a:srgbClr val="545454"/>
              </a:solidFill>
              <a:latin typeface="Montserrat Classic"/>
            </a:endParaRPr>
          </a:p>
        </p:txBody>
      </p:sp>
      <p:sp>
        <p:nvSpPr>
          <p:cNvPr id="45" name="TextBox 45"/>
          <p:cNvSpPr txBox="1"/>
          <p:nvPr/>
        </p:nvSpPr>
        <p:spPr>
          <a:xfrm>
            <a:off x="1040642" y="3859964"/>
            <a:ext cx="5760372" cy="189604"/>
          </a:xfrm>
          <a:prstGeom prst="rect">
            <a:avLst/>
          </a:prstGeom>
        </p:spPr>
        <p:txBody>
          <a:bodyPr lIns="0" tIns="0" rIns="0" bIns="0" rtlCol="0" anchor="t">
            <a:spAutoFit/>
          </a:bodyPr>
          <a:lstStyle/>
          <a:p>
            <a:pPr>
              <a:lnSpc>
                <a:spcPts val="1679"/>
              </a:lnSpc>
            </a:pPr>
            <a:r>
              <a:rPr lang="lv-LV" sz="1200" spc="36" dirty="0">
                <a:solidFill>
                  <a:srgbClr val="FFFFFF"/>
                </a:solidFill>
                <a:latin typeface="Bebas Neue Bold"/>
              </a:rPr>
              <a:t>Valsts</a:t>
            </a:r>
            <a:r>
              <a:rPr lang="en-US" sz="1200" spc="36" dirty="0">
                <a:solidFill>
                  <a:srgbClr val="FFFFFF"/>
                </a:solidFill>
                <a:latin typeface="Bebas Neue Bold"/>
              </a:rPr>
              <a:t> </a:t>
            </a:r>
            <a:r>
              <a:rPr lang="lv-LV" sz="1200" spc="36" dirty="0">
                <a:solidFill>
                  <a:srgbClr val="FFFFFF"/>
                </a:solidFill>
                <a:latin typeface="Bebas Neue Bold"/>
              </a:rPr>
              <a:t>speciālā budžeta apakšprogramma </a:t>
            </a:r>
            <a:r>
              <a:rPr lang="en-US" sz="1200" spc="36" dirty="0">
                <a:solidFill>
                  <a:srgbClr val="FFFFFF"/>
                </a:solidFill>
                <a:latin typeface="Bebas Neue Bold"/>
              </a:rPr>
              <a:t>04.02.00 „</a:t>
            </a:r>
            <a:r>
              <a:rPr lang="lv-LV" sz="1200" spc="36" dirty="0">
                <a:solidFill>
                  <a:srgbClr val="FFFFFF"/>
                </a:solidFill>
                <a:latin typeface="Bebas Neue Bold"/>
              </a:rPr>
              <a:t>Nodarbinātības speciālais budžets</a:t>
            </a:r>
            <a:r>
              <a:rPr lang="en-US" sz="1200" spc="36" dirty="0">
                <a:solidFill>
                  <a:srgbClr val="FFFFFF"/>
                </a:solidFill>
                <a:latin typeface="Bebas Neue Bold"/>
              </a:rPr>
              <a:t>” </a:t>
            </a:r>
          </a:p>
        </p:txBody>
      </p:sp>
      <p:pic>
        <p:nvPicPr>
          <p:cNvPr id="46" name="Picture 4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54425" y="7336336"/>
            <a:ext cx="2109732" cy="246982"/>
          </a:xfrm>
          <a:prstGeom prst="rect">
            <a:avLst/>
          </a:prstGeom>
        </p:spPr>
      </p:pic>
      <p:sp>
        <p:nvSpPr>
          <p:cNvPr id="47" name="TextBox 47"/>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2</a:t>
            </a:r>
          </a:p>
        </p:txBody>
      </p:sp>
      <p:grpSp>
        <p:nvGrpSpPr>
          <p:cNvPr id="36" name="Group 30">
            <a:extLst>
              <a:ext uri="{FF2B5EF4-FFF2-40B4-BE49-F238E27FC236}">
                <a16:creationId xmlns:a16="http://schemas.microsoft.com/office/drawing/2014/main" id="{DA5D7574-49F2-4B95-9ACE-E6ECC7A97450}"/>
              </a:ext>
            </a:extLst>
          </p:cNvPr>
          <p:cNvGrpSpPr/>
          <p:nvPr/>
        </p:nvGrpSpPr>
        <p:grpSpPr>
          <a:xfrm>
            <a:off x="910588" y="4877600"/>
            <a:ext cx="7326927" cy="440939"/>
            <a:chOff x="0" y="0"/>
            <a:chExt cx="15989028" cy="962230"/>
          </a:xfrm>
          <a:solidFill>
            <a:schemeClr val="accent4">
              <a:lumMod val="75000"/>
            </a:schemeClr>
          </a:solidFill>
        </p:grpSpPr>
        <p:sp>
          <p:nvSpPr>
            <p:cNvPr id="37" name="Freeform 31">
              <a:extLst>
                <a:ext uri="{FF2B5EF4-FFF2-40B4-BE49-F238E27FC236}">
                  <a16:creationId xmlns:a16="http://schemas.microsoft.com/office/drawing/2014/main" id="{BBE023FE-48FD-4AD2-B05E-93236F6D76D2}"/>
                </a:ext>
              </a:extLst>
            </p:cNvPr>
            <p:cNvSpPr/>
            <p:nvPr/>
          </p:nvSpPr>
          <p:spPr>
            <a:xfrm>
              <a:off x="0" y="0"/>
              <a:ext cx="15989029" cy="962230"/>
            </a:xfrm>
            <a:custGeom>
              <a:avLst/>
              <a:gdLst/>
              <a:ahLst/>
              <a:cxnLst/>
              <a:rect l="l" t="t" r="r" b="b"/>
              <a:pathLst>
                <a:path w="15989029" h="962230">
                  <a:moveTo>
                    <a:pt x="15864568" y="962230"/>
                  </a:moveTo>
                  <a:lnTo>
                    <a:pt x="124460" y="962230"/>
                  </a:lnTo>
                  <a:cubicBezTo>
                    <a:pt x="55880" y="962230"/>
                    <a:pt x="0" y="906350"/>
                    <a:pt x="0" y="837770"/>
                  </a:cubicBezTo>
                  <a:lnTo>
                    <a:pt x="0" y="124460"/>
                  </a:lnTo>
                  <a:cubicBezTo>
                    <a:pt x="0" y="55880"/>
                    <a:pt x="55880" y="0"/>
                    <a:pt x="124460" y="0"/>
                  </a:cubicBezTo>
                  <a:lnTo>
                    <a:pt x="15864568" y="0"/>
                  </a:lnTo>
                  <a:cubicBezTo>
                    <a:pt x="15933148" y="0"/>
                    <a:pt x="15989029" y="55880"/>
                    <a:pt x="15989029" y="124460"/>
                  </a:cubicBezTo>
                  <a:lnTo>
                    <a:pt x="15989029" y="837770"/>
                  </a:lnTo>
                  <a:cubicBezTo>
                    <a:pt x="15989029" y="906350"/>
                    <a:pt x="15933148" y="962230"/>
                    <a:pt x="15864568" y="962230"/>
                  </a:cubicBezTo>
                  <a:close/>
                </a:path>
              </a:pathLst>
            </a:custGeom>
            <a:grpFill/>
          </p:spPr>
        </p:sp>
      </p:grpSp>
      <p:sp>
        <p:nvSpPr>
          <p:cNvPr id="48" name="TextBox 33">
            <a:extLst>
              <a:ext uri="{FF2B5EF4-FFF2-40B4-BE49-F238E27FC236}">
                <a16:creationId xmlns:a16="http://schemas.microsoft.com/office/drawing/2014/main" id="{76453BCB-A3E1-404D-A8CB-E10EC64F00F6}"/>
              </a:ext>
            </a:extLst>
          </p:cNvPr>
          <p:cNvSpPr txBox="1"/>
          <p:nvPr/>
        </p:nvSpPr>
        <p:spPr>
          <a:xfrm>
            <a:off x="1041676" y="4986341"/>
            <a:ext cx="6135878" cy="189604"/>
          </a:xfrm>
          <a:prstGeom prst="rect">
            <a:avLst/>
          </a:prstGeom>
        </p:spPr>
        <p:txBody>
          <a:bodyPr lIns="0" tIns="0" rIns="0" bIns="0" rtlCol="0" anchor="t">
            <a:spAutoFit/>
          </a:bodyPr>
          <a:lstStyle/>
          <a:p>
            <a:pPr>
              <a:lnSpc>
                <a:spcPts val="1679"/>
              </a:lnSpc>
            </a:pPr>
            <a:r>
              <a:rPr lang="lv-LV" sz="1200" spc="36" dirty="0">
                <a:solidFill>
                  <a:srgbClr val="FFFFFF"/>
                </a:solidFill>
                <a:latin typeface="Bebas Neue Bold"/>
              </a:rPr>
              <a:t>Apakšprogramma 74.06</a:t>
            </a:r>
            <a:r>
              <a:rPr lang="en-US" sz="1200" spc="36" dirty="0">
                <a:solidFill>
                  <a:srgbClr val="FFFFFF"/>
                </a:solidFill>
                <a:latin typeface="Bebas Neue Bold"/>
              </a:rPr>
              <a:t>.00 „</a:t>
            </a:r>
            <a:r>
              <a:rPr lang="lv-LV" sz="1200" spc="36" dirty="0">
                <a:solidFill>
                  <a:srgbClr val="FFFFFF"/>
                </a:solidFill>
                <a:latin typeface="Bebas Neue Bold"/>
              </a:rPr>
              <a:t>Atveseļošanas un noturības mehānisma (ANM) projekti un pasākumi (2023-2026</a:t>
            </a:r>
            <a:r>
              <a:rPr lang="en-US" sz="1200" spc="36" dirty="0">
                <a:solidFill>
                  <a:srgbClr val="FFFFFF"/>
                </a:solidFill>
                <a:latin typeface="Bebas Neue Bold"/>
              </a:rPr>
              <a:t>)” </a:t>
            </a:r>
          </a:p>
        </p:txBody>
      </p:sp>
      <p:grpSp>
        <p:nvGrpSpPr>
          <p:cNvPr id="49" name="Group 28">
            <a:extLst>
              <a:ext uri="{FF2B5EF4-FFF2-40B4-BE49-F238E27FC236}">
                <a16:creationId xmlns:a16="http://schemas.microsoft.com/office/drawing/2014/main" id="{AE94605E-7E42-46C8-A1DA-3DC7ACA567F2}"/>
              </a:ext>
            </a:extLst>
          </p:cNvPr>
          <p:cNvGrpSpPr/>
          <p:nvPr/>
        </p:nvGrpSpPr>
        <p:grpSpPr>
          <a:xfrm>
            <a:off x="918807" y="5154302"/>
            <a:ext cx="9318693" cy="653400"/>
            <a:chOff x="0" y="0"/>
            <a:chExt cx="40280869" cy="2824377"/>
          </a:xfrm>
          <a:solidFill>
            <a:schemeClr val="accent4">
              <a:lumMod val="75000"/>
            </a:schemeClr>
          </a:solidFill>
        </p:grpSpPr>
        <p:sp>
          <p:nvSpPr>
            <p:cNvPr id="50" name="Freeform 29">
              <a:extLst>
                <a:ext uri="{FF2B5EF4-FFF2-40B4-BE49-F238E27FC236}">
                  <a16:creationId xmlns:a16="http://schemas.microsoft.com/office/drawing/2014/main" id="{CF74FFE4-9DBE-480B-8CEC-22C219E231BD}"/>
                </a:ext>
              </a:extLst>
            </p:cNvPr>
            <p:cNvSpPr/>
            <p:nvPr/>
          </p:nvSpPr>
          <p:spPr>
            <a:xfrm>
              <a:off x="0" y="0"/>
              <a:ext cx="40280868" cy="2824378"/>
            </a:xfrm>
            <a:custGeom>
              <a:avLst/>
              <a:gdLst/>
              <a:ahLst/>
              <a:cxnLst/>
              <a:rect l="l" t="t" r="r" b="b"/>
              <a:pathLst>
                <a:path w="40280868" h="2824378">
                  <a:moveTo>
                    <a:pt x="40156408" y="59690"/>
                  </a:moveTo>
                  <a:cubicBezTo>
                    <a:pt x="40191968" y="59690"/>
                    <a:pt x="40221179" y="88900"/>
                    <a:pt x="40221179" y="124460"/>
                  </a:cubicBezTo>
                  <a:lnTo>
                    <a:pt x="40221179" y="2699918"/>
                  </a:lnTo>
                  <a:cubicBezTo>
                    <a:pt x="40221179" y="2735478"/>
                    <a:pt x="40191968" y="2764688"/>
                    <a:pt x="40156408" y="2764688"/>
                  </a:cubicBezTo>
                  <a:lnTo>
                    <a:pt x="124460" y="2764688"/>
                  </a:lnTo>
                  <a:cubicBezTo>
                    <a:pt x="88900" y="2764688"/>
                    <a:pt x="59690" y="2735478"/>
                    <a:pt x="59690" y="2699918"/>
                  </a:cubicBezTo>
                  <a:lnTo>
                    <a:pt x="59690" y="124460"/>
                  </a:lnTo>
                  <a:cubicBezTo>
                    <a:pt x="59690" y="88900"/>
                    <a:pt x="88900" y="59690"/>
                    <a:pt x="124460" y="59690"/>
                  </a:cubicBezTo>
                  <a:lnTo>
                    <a:pt x="40156408" y="59690"/>
                  </a:lnTo>
                  <a:moveTo>
                    <a:pt x="40156408" y="0"/>
                  </a:moveTo>
                  <a:lnTo>
                    <a:pt x="124460" y="0"/>
                  </a:lnTo>
                  <a:cubicBezTo>
                    <a:pt x="55880" y="0"/>
                    <a:pt x="0" y="55880"/>
                    <a:pt x="0" y="124460"/>
                  </a:cubicBezTo>
                  <a:lnTo>
                    <a:pt x="0" y="2699918"/>
                  </a:lnTo>
                  <a:cubicBezTo>
                    <a:pt x="0" y="2768497"/>
                    <a:pt x="55880" y="2824378"/>
                    <a:pt x="124460" y="2824378"/>
                  </a:cubicBezTo>
                  <a:lnTo>
                    <a:pt x="40156408" y="2824378"/>
                  </a:lnTo>
                  <a:cubicBezTo>
                    <a:pt x="40224990" y="2824378"/>
                    <a:pt x="40280868" y="2768497"/>
                    <a:pt x="40280868" y="2699918"/>
                  </a:cubicBezTo>
                  <a:lnTo>
                    <a:pt x="40280868" y="124460"/>
                  </a:lnTo>
                  <a:cubicBezTo>
                    <a:pt x="40280868" y="55880"/>
                    <a:pt x="40224990" y="0"/>
                    <a:pt x="40156408" y="0"/>
                  </a:cubicBezTo>
                  <a:close/>
                </a:path>
              </a:pathLst>
            </a:custGeom>
            <a:grpFill/>
          </p:spPr>
        </p:sp>
      </p:grpSp>
      <p:sp>
        <p:nvSpPr>
          <p:cNvPr id="51" name="TextBox 32">
            <a:extLst>
              <a:ext uri="{FF2B5EF4-FFF2-40B4-BE49-F238E27FC236}">
                <a16:creationId xmlns:a16="http://schemas.microsoft.com/office/drawing/2014/main" id="{CCF5F262-875B-408B-869E-35AF3365FEFA}"/>
              </a:ext>
            </a:extLst>
          </p:cNvPr>
          <p:cNvSpPr txBox="1"/>
          <p:nvPr/>
        </p:nvSpPr>
        <p:spPr>
          <a:xfrm>
            <a:off x="1040642" y="5401314"/>
            <a:ext cx="8158218" cy="480837"/>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Mērķis</a:t>
            </a:r>
            <a:r>
              <a:rPr lang="en-US" sz="900" spc="26" dirty="0">
                <a:solidFill>
                  <a:srgbClr val="545454"/>
                </a:solidFill>
                <a:latin typeface="Montserrat Classic"/>
              </a:rPr>
              <a:t>: </a:t>
            </a:r>
            <a:r>
              <a:rPr lang="lv-LV" sz="900" spc="26" dirty="0">
                <a:solidFill>
                  <a:srgbClr val="545454"/>
                </a:solidFill>
                <a:latin typeface="Montserrat Classic"/>
              </a:rPr>
              <a:t>ar Atveseļošanas fonda atbalstu sniegt un uzlabot piekļuvi labklājības nozares sociālo un nodarbinātības pakalpojumu pieejamībai.</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p:txBody>
      </p:sp>
      <p:pic>
        <p:nvPicPr>
          <p:cNvPr id="52" name="Picture 51">
            <a:extLst>
              <a:ext uri="{FF2B5EF4-FFF2-40B4-BE49-F238E27FC236}">
                <a16:creationId xmlns:a16="http://schemas.microsoft.com/office/drawing/2014/main" id="{D1118CEC-6DA7-477A-A6F2-59470C59A2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57" y="6608531"/>
            <a:ext cx="845003" cy="9390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grpSp>
        <p:nvGrpSpPr>
          <p:cNvPr id="5" name="Group 5"/>
          <p:cNvGrpSpPr/>
          <p:nvPr/>
        </p:nvGrpSpPr>
        <p:grpSpPr>
          <a:xfrm>
            <a:off x="293946" y="547331"/>
            <a:ext cx="9906962" cy="173443"/>
            <a:chOff x="0" y="0"/>
            <a:chExt cx="32643792" cy="571500"/>
          </a:xfrm>
        </p:grpSpPr>
        <p:sp>
          <p:nvSpPr>
            <p:cNvPr id="6" name="Freeform 6"/>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 name="TextBox 7"/>
          <p:cNvSpPr txBox="1"/>
          <p:nvPr/>
        </p:nvSpPr>
        <p:spPr>
          <a:xfrm>
            <a:off x="293946" y="313524"/>
            <a:ext cx="6505408" cy="218008"/>
          </a:xfrm>
          <a:prstGeom prst="rect">
            <a:avLst/>
          </a:prstGeom>
        </p:spPr>
        <p:txBody>
          <a:bodyPr lIns="0" tIns="0" rIns="0" bIns="0" rtlCol="0" anchor="t">
            <a:spAutoFit/>
          </a:bodyPr>
          <a:lstStyle/>
          <a:p>
            <a:pPr>
              <a:lnSpc>
                <a:spcPts val="1676"/>
              </a:lnSpc>
            </a:pPr>
            <a:r>
              <a:rPr lang="en-US" sz="1784" spc="142" dirty="0">
                <a:solidFill>
                  <a:srgbClr val="545454"/>
                </a:solidFill>
                <a:latin typeface="Bebas Neue"/>
              </a:rPr>
              <a:t>NVA </a:t>
            </a:r>
            <a:r>
              <a:rPr lang="lv-LV" sz="1784" spc="142" dirty="0">
                <a:solidFill>
                  <a:srgbClr val="545454"/>
                </a:solidFill>
                <a:latin typeface="Bebas Neue"/>
              </a:rPr>
              <a:t>īstenoto</a:t>
            </a:r>
            <a:r>
              <a:rPr lang="en-US" sz="1784" spc="142" dirty="0">
                <a:solidFill>
                  <a:srgbClr val="545454"/>
                </a:solidFill>
                <a:latin typeface="Bebas Neue"/>
              </a:rPr>
              <a:t> ES </a:t>
            </a:r>
            <a:r>
              <a:rPr lang="lv-LV" sz="1784" spc="142" dirty="0">
                <a:solidFill>
                  <a:srgbClr val="545454"/>
                </a:solidFill>
                <a:latin typeface="Bebas Neue"/>
              </a:rPr>
              <a:t>fondu</a:t>
            </a:r>
            <a:r>
              <a:rPr lang="en-US" sz="1784" spc="142" dirty="0">
                <a:solidFill>
                  <a:srgbClr val="545454"/>
                </a:solidFill>
                <a:latin typeface="Bebas Neue"/>
              </a:rPr>
              <a:t> </a:t>
            </a:r>
            <a:r>
              <a:rPr lang="lv-LV" sz="1784" spc="142" dirty="0">
                <a:solidFill>
                  <a:srgbClr val="545454"/>
                </a:solidFill>
                <a:latin typeface="Bebas Neue"/>
              </a:rPr>
              <a:t>projektu</a:t>
            </a:r>
            <a:r>
              <a:rPr lang="en-US" sz="1784" spc="142" dirty="0">
                <a:solidFill>
                  <a:srgbClr val="545454"/>
                </a:solidFill>
                <a:latin typeface="Bebas Neue"/>
              </a:rPr>
              <a:t> </a:t>
            </a:r>
            <a:r>
              <a:rPr lang="lv-LV" sz="1784" spc="142" dirty="0">
                <a:solidFill>
                  <a:srgbClr val="545454"/>
                </a:solidFill>
                <a:latin typeface="Bebas Neue"/>
              </a:rPr>
              <a:t>finansējums</a:t>
            </a:r>
            <a:r>
              <a:rPr lang="en-US" sz="1784" spc="142" dirty="0">
                <a:solidFill>
                  <a:srgbClr val="545454"/>
                </a:solidFill>
                <a:latin typeface="Bebas Neue"/>
              </a:rPr>
              <a:t> 202</a:t>
            </a:r>
            <a:r>
              <a:rPr lang="lv-LV" sz="1784" spc="142" dirty="0">
                <a:solidFill>
                  <a:srgbClr val="545454"/>
                </a:solidFill>
                <a:latin typeface="Bebas Neue"/>
              </a:rPr>
              <a:t>3</a:t>
            </a:r>
            <a:r>
              <a:rPr lang="en-US" sz="1784" spc="142" dirty="0">
                <a:solidFill>
                  <a:srgbClr val="545454"/>
                </a:solidFill>
                <a:latin typeface="Bebas Neue"/>
              </a:rPr>
              <a:t>.- 202</a:t>
            </a:r>
            <a:r>
              <a:rPr lang="lv-LV" sz="1784" spc="142" dirty="0">
                <a:solidFill>
                  <a:srgbClr val="545454"/>
                </a:solidFill>
                <a:latin typeface="Bebas Neue"/>
              </a:rPr>
              <a:t>4</a:t>
            </a:r>
            <a:r>
              <a:rPr lang="en-US" sz="1784" spc="142" dirty="0">
                <a:solidFill>
                  <a:srgbClr val="545454"/>
                </a:solidFill>
                <a:latin typeface="Bebas Neue"/>
              </a:rPr>
              <a:t>. </a:t>
            </a:r>
            <a:r>
              <a:rPr lang="lv-LV" sz="1784" spc="142" dirty="0">
                <a:solidFill>
                  <a:srgbClr val="545454"/>
                </a:solidFill>
                <a:latin typeface="Bebas Neue"/>
              </a:rPr>
              <a:t>gadā</a:t>
            </a:r>
          </a:p>
        </p:txBody>
      </p:sp>
      <p:sp>
        <p:nvSpPr>
          <p:cNvPr id="8" name="TextBox 8"/>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lv-LV" sz="900" spc="126" dirty="0">
                <a:solidFill>
                  <a:srgbClr val="FFFFFF"/>
                </a:solidFill>
                <a:latin typeface="Arimo Bold"/>
              </a:rPr>
              <a:t>Nodarbinātības valsts aģentūras budžets</a:t>
            </a:r>
            <a:r>
              <a:rPr lang="en-US" sz="900" spc="126" dirty="0">
                <a:solidFill>
                  <a:srgbClr val="FFFFFF"/>
                </a:solidFill>
                <a:latin typeface="Arimo Bold"/>
              </a:rPr>
              <a:t> 202</a:t>
            </a:r>
            <a:r>
              <a:rPr lang="lv-LV" sz="900" spc="126" dirty="0">
                <a:solidFill>
                  <a:srgbClr val="FFFFFF"/>
                </a:solidFill>
                <a:latin typeface="Arimo Bold"/>
              </a:rPr>
              <a:t>4</a:t>
            </a:r>
            <a:r>
              <a:rPr lang="en-US" sz="900" spc="126" dirty="0">
                <a:solidFill>
                  <a:srgbClr val="FFFFFF"/>
                </a:solidFill>
                <a:latin typeface="Arimo Bold"/>
              </a:rPr>
              <a:t>. </a:t>
            </a:r>
            <a:r>
              <a:rPr lang="lv-LV" sz="900" spc="126" dirty="0">
                <a:solidFill>
                  <a:srgbClr val="FFFFFF"/>
                </a:solidFill>
                <a:latin typeface="Arimo Bold"/>
              </a:rPr>
              <a:t>gadam</a:t>
            </a:r>
          </a:p>
          <a:p>
            <a:pPr>
              <a:lnSpc>
                <a:spcPts val="1260"/>
              </a:lnSpc>
            </a:pPr>
            <a:endParaRPr lang="en-US" sz="900" spc="126" dirty="0">
              <a:solidFill>
                <a:srgbClr val="FFFFFF"/>
              </a:solidFill>
              <a:latin typeface="Arimo Bold"/>
            </a:endParaRPr>
          </a:p>
        </p:txBody>
      </p:sp>
      <p:sp>
        <p:nvSpPr>
          <p:cNvPr id="9" name="TextBox 9"/>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dirty="0">
                <a:solidFill>
                  <a:srgbClr val="FFFFFF"/>
                </a:solidFill>
                <a:latin typeface="Montserrat Classic"/>
              </a:rPr>
              <a:t>www.nva.gov.lv</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54425" y="7336336"/>
            <a:ext cx="2109732" cy="246982"/>
          </a:xfrm>
          <a:prstGeom prst="rect">
            <a:avLst/>
          </a:prstGeom>
        </p:spPr>
      </p:pic>
      <p:sp>
        <p:nvSpPr>
          <p:cNvPr id="11" name="TextBox 11"/>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3</a:t>
            </a:r>
          </a:p>
        </p:txBody>
      </p:sp>
      <p:grpSp>
        <p:nvGrpSpPr>
          <p:cNvPr id="12" name="Group 12"/>
          <p:cNvGrpSpPr/>
          <p:nvPr/>
        </p:nvGrpSpPr>
        <p:grpSpPr>
          <a:xfrm>
            <a:off x="1639087" y="1140021"/>
            <a:ext cx="2667292" cy="799565"/>
            <a:chOff x="0" y="0"/>
            <a:chExt cx="1313845" cy="393847"/>
          </a:xfrm>
        </p:grpSpPr>
        <p:sp>
          <p:nvSpPr>
            <p:cNvPr id="13" name="Freeform 13"/>
            <p:cNvSpPr/>
            <p:nvPr/>
          </p:nvSpPr>
          <p:spPr>
            <a:xfrm>
              <a:off x="0" y="0"/>
              <a:ext cx="1313845" cy="393847"/>
            </a:xfrm>
            <a:custGeom>
              <a:avLst/>
              <a:gdLst/>
              <a:ahLst/>
              <a:cxnLst/>
              <a:rect l="l" t="t" r="r" b="b"/>
              <a:pathLst>
                <a:path w="1313845" h="393847">
                  <a:moveTo>
                    <a:pt x="0" y="0"/>
                  </a:moveTo>
                  <a:lnTo>
                    <a:pt x="1313845" y="0"/>
                  </a:lnTo>
                  <a:lnTo>
                    <a:pt x="1313845" y="393847"/>
                  </a:lnTo>
                  <a:lnTo>
                    <a:pt x="0" y="393847"/>
                  </a:lnTo>
                  <a:close/>
                </a:path>
              </a:pathLst>
            </a:custGeom>
            <a:solidFill>
              <a:srgbClr val="004AAD"/>
            </a:solidFill>
          </p:spPr>
        </p:sp>
      </p:grpSp>
      <p:grpSp>
        <p:nvGrpSpPr>
          <p:cNvPr id="14" name="Group 14"/>
          <p:cNvGrpSpPr/>
          <p:nvPr/>
        </p:nvGrpSpPr>
        <p:grpSpPr>
          <a:xfrm>
            <a:off x="4342380" y="1140021"/>
            <a:ext cx="1020204" cy="799565"/>
            <a:chOff x="0" y="0"/>
            <a:chExt cx="502528" cy="393847"/>
          </a:xfrm>
        </p:grpSpPr>
        <p:sp>
          <p:nvSpPr>
            <p:cNvPr id="15" name="Freeform 15"/>
            <p:cNvSpPr/>
            <p:nvPr/>
          </p:nvSpPr>
          <p:spPr>
            <a:xfrm>
              <a:off x="0" y="0"/>
              <a:ext cx="502528" cy="393847"/>
            </a:xfrm>
            <a:custGeom>
              <a:avLst/>
              <a:gdLst/>
              <a:ahLst/>
              <a:cxnLst/>
              <a:rect l="l" t="t" r="r" b="b"/>
              <a:pathLst>
                <a:path w="502528" h="393847">
                  <a:moveTo>
                    <a:pt x="0" y="0"/>
                  </a:moveTo>
                  <a:lnTo>
                    <a:pt x="502528" y="0"/>
                  </a:lnTo>
                  <a:lnTo>
                    <a:pt x="502528" y="393847"/>
                  </a:lnTo>
                  <a:lnTo>
                    <a:pt x="0" y="393847"/>
                  </a:lnTo>
                  <a:close/>
                </a:path>
              </a:pathLst>
            </a:custGeom>
            <a:solidFill>
              <a:srgbClr val="004AAD"/>
            </a:solidFill>
          </p:spPr>
        </p:sp>
      </p:grpSp>
      <p:grpSp>
        <p:nvGrpSpPr>
          <p:cNvPr id="16" name="Group 16"/>
          <p:cNvGrpSpPr/>
          <p:nvPr/>
        </p:nvGrpSpPr>
        <p:grpSpPr>
          <a:xfrm>
            <a:off x="5403145" y="1140972"/>
            <a:ext cx="1180378" cy="799565"/>
            <a:chOff x="0" y="0"/>
            <a:chExt cx="581427" cy="393847"/>
          </a:xfrm>
        </p:grpSpPr>
        <p:sp>
          <p:nvSpPr>
            <p:cNvPr id="17" name="Freeform 17"/>
            <p:cNvSpPr/>
            <p:nvPr/>
          </p:nvSpPr>
          <p:spPr>
            <a:xfrm>
              <a:off x="0" y="0"/>
              <a:ext cx="581426" cy="393847"/>
            </a:xfrm>
            <a:custGeom>
              <a:avLst/>
              <a:gdLst/>
              <a:ahLst/>
              <a:cxnLst/>
              <a:rect l="l" t="t" r="r" b="b"/>
              <a:pathLst>
                <a:path w="581426" h="393847">
                  <a:moveTo>
                    <a:pt x="0" y="0"/>
                  </a:moveTo>
                  <a:lnTo>
                    <a:pt x="581426" y="0"/>
                  </a:lnTo>
                  <a:lnTo>
                    <a:pt x="581426" y="393847"/>
                  </a:lnTo>
                  <a:lnTo>
                    <a:pt x="0" y="393847"/>
                  </a:lnTo>
                  <a:close/>
                </a:path>
              </a:pathLst>
            </a:custGeom>
            <a:solidFill>
              <a:srgbClr val="004AAD"/>
            </a:solidFill>
          </p:spPr>
        </p:sp>
      </p:grpSp>
      <p:sp>
        <p:nvSpPr>
          <p:cNvPr id="18" name="TextBox 18"/>
          <p:cNvSpPr txBox="1"/>
          <p:nvPr/>
        </p:nvSpPr>
        <p:spPr>
          <a:xfrm>
            <a:off x="5478286" y="1195112"/>
            <a:ext cx="1087351"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 plāns (Likums par budžetu)</a:t>
            </a:r>
          </a:p>
          <a:p>
            <a:pPr>
              <a:lnSpc>
                <a:spcPts val="1679"/>
              </a:lnSpc>
            </a:pPr>
            <a:endParaRPr lang="en-US" sz="1199" spc="35" dirty="0">
              <a:solidFill>
                <a:srgbClr val="FFFFFF"/>
              </a:solidFill>
              <a:latin typeface="Bebas Neue Bold"/>
            </a:endParaRPr>
          </a:p>
        </p:txBody>
      </p:sp>
      <p:grpSp>
        <p:nvGrpSpPr>
          <p:cNvPr id="19" name="Group 19"/>
          <p:cNvGrpSpPr/>
          <p:nvPr/>
        </p:nvGrpSpPr>
        <p:grpSpPr>
          <a:xfrm>
            <a:off x="6619526" y="1140391"/>
            <a:ext cx="1435856" cy="799565"/>
            <a:chOff x="0" y="0"/>
            <a:chExt cx="707269" cy="393847"/>
          </a:xfrm>
        </p:grpSpPr>
        <p:sp>
          <p:nvSpPr>
            <p:cNvPr id="20" name="Freeform 20"/>
            <p:cNvSpPr/>
            <p:nvPr/>
          </p:nvSpPr>
          <p:spPr>
            <a:xfrm>
              <a:off x="0" y="0"/>
              <a:ext cx="707269" cy="393847"/>
            </a:xfrm>
            <a:custGeom>
              <a:avLst/>
              <a:gdLst/>
              <a:ahLst/>
              <a:cxnLst/>
              <a:rect l="l" t="t" r="r" b="b"/>
              <a:pathLst>
                <a:path w="707269" h="393847">
                  <a:moveTo>
                    <a:pt x="0" y="0"/>
                  </a:moveTo>
                  <a:lnTo>
                    <a:pt x="707269" y="0"/>
                  </a:lnTo>
                  <a:lnTo>
                    <a:pt x="707269" y="393847"/>
                  </a:lnTo>
                  <a:lnTo>
                    <a:pt x="0" y="393847"/>
                  </a:lnTo>
                  <a:close/>
                </a:path>
              </a:pathLst>
            </a:custGeom>
            <a:solidFill>
              <a:srgbClr val="004AAD"/>
            </a:solidFill>
          </p:spPr>
        </p:sp>
      </p:grpSp>
      <p:sp>
        <p:nvSpPr>
          <p:cNvPr id="21" name="TextBox 21"/>
          <p:cNvSpPr txBox="1"/>
          <p:nvPr/>
        </p:nvSpPr>
        <p:spPr>
          <a:xfrm>
            <a:off x="6765345" y="1212037"/>
            <a:ext cx="1147414"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izmaiņas</a:t>
            </a:r>
            <a:r>
              <a:rPr lang="en-US" sz="1199" spc="35" dirty="0">
                <a:solidFill>
                  <a:srgbClr val="FFFFFF"/>
                </a:solidFill>
                <a:latin typeface="Bebas Neue Bold"/>
              </a:rPr>
              <a:t> </a:t>
            </a:r>
            <a:r>
              <a:rPr lang="lv-LV" sz="1199" spc="35" dirty="0">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izpildi</a:t>
            </a:r>
            <a:r>
              <a:rPr lang="en-US" sz="1199" spc="35" dirty="0">
                <a:solidFill>
                  <a:srgbClr val="FFFFFF"/>
                </a:solidFill>
                <a:latin typeface="Bebas Neue Bold"/>
              </a:rPr>
              <a:t> (euro)</a:t>
            </a:r>
          </a:p>
          <a:p>
            <a:pPr>
              <a:lnSpc>
                <a:spcPts val="1679"/>
              </a:lnSpc>
            </a:pPr>
            <a:endParaRPr lang="en-US" sz="1199" spc="35" dirty="0">
              <a:solidFill>
                <a:srgbClr val="FFFFFF"/>
              </a:solidFill>
              <a:latin typeface="Bebas Neue Bold"/>
            </a:endParaRPr>
          </a:p>
        </p:txBody>
      </p:sp>
      <p:grpSp>
        <p:nvGrpSpPr>
          <p:cNvPr id="22" name="Group 22"/>
          <p:cNvGrpSpPr/>
          <p:nvPr/>
        </p:nvGrpSpPr>
        <p:grpSpPr>
          <a:xfrm>
            <a:off x="8093808" y="1138747"/>
            <a:ext cx="1642285" cy="799935"/>
            <a:chOff x="0" y="0"/>
            <a:chExt cx="808951" cy="394029"/>
          </a:xfrm>
        </p:grpSpPr>
        <p:sp>
          <p:nvSpPr>
            <p:cNvPr id="23" name="Freeform 23"/>
            <p:cNvSpPr/>
            <p:nvPr/>
          </p:nvSpPr>
          <p:spPr>
            <a:xfrm>
              <a:off x="0" y="0"/>
              <a:ext cx="808951" cy="394029"/>
            </a:xfrm>
            <a:custGeom>
              <a:avLst/>
              <a:gdLst/>
              <a:ahLst/>
              <a:cxnLst/>
              <a:rect l="l" t="t" r="r" b="b"/>
              <a:pathLst>
                <a:path w="808951" h="394029">
                  <a:moveTo>
                    <a:pt x="0" y="0"/>
                  </a:moveTo>
                  <a:lnTo>
                    <a:pt x="808951" y="0"/>
                  </a:lnTo>
                  <a:lnTo>
                    <a:pt x="808951" y="394029"/>
                  </a:lnTo>
                  <a:lnTo>
                    <a:pt x="0" y="394029"/>
                  </a:lnTo>
                  <a:close/>
                </a:path>
              </a:pathLst>
            </a:custGeom>
            <a:solidFill>
              <a:srgbClr val="004AAD"/>
            </a:solidFill>
          </p:spPr>
        </p:sp>
      </p:grpSp>
      <p:sp>
        <p:nvSpPr>
          <p:cNvPr id="24" name="TextBox 24"/>
          <p:cNvSpPr txBox="1"/>
          <p:nvPr/>
        </p:nvSpPr>
        <p:spPr>
          <a:xfrm>
            <a:off x="8201586" y="1261323"/>
            <a:ext cx="1439949"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izmaiņas</a:t>
            </a:r>
            <a:r>
              <a:rPr lang="en-US" sz="1199" spc="35" dirty="0">
                <a:solidFill>
                  <a:srgbClr val="FFFFFF"/>
                </a:solidFill>
                <a:latin typeface="Bebas Neue Bold"/>
              </a:rPr>
              <a:t> </a:t>
            </a:r>
            <a:r>
              <a:rPr lang="lv-LV" sz="1199" spc="35" dirty="0">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izpildi</a:t>
            </a:r>
            <a:r>
              <a:rPr lang="en-US" sz="1199" spc="35" dirty="0">
                <a:solidFill>
                  <a:srgbClr val="FFFFFF"/>
                </a:solidFill>
                <a:latin typeface="Bebas Neue Bold"/>
              </a:rPr>
              <a:t> (%)</a:t>
            </a:r>
          </a:p>
          <a:p>
            <a:pPr>
              <a:lnSpc>
                <a:spcPts val="1679"/>
              </a:lnSpc>
            </a:pPr>
            <a:endParaRPr lang="en-US" sz="1199" spc="35" dirty="0">
              <a:solidFill>
                <a:srgbClr val="FFFFFF"/>
              </a:solidFill>
              <a:latin typeface="Bebas Neue Bold"/>
            </a:endParaRPr>
          </a:p>
        </p:txBody>
      </p:sp>
      <p:grpSp>
        <p:nvGrpSpPr>
          <p:cNvPr id="25" name="Group 25"/>
          <p:cNvGrpSpPr/>
          <p:nvPr/>
        </p:nvGrpSpPr>
        <p:grpSpPr>
          <a:xfrm>
            <a:off x="1639087" y="1971225"/>
            <a:ext cx="2667290" cy="1596848"/>
            <a:chOff x="0" y="0"/>
            <a:chExt cx="1313845" cy="1154366"/>
          </a:xfrm>
        </p:grpSpPr>
        <p:sp>
          <p:nvSpPr>
            <p:cNvPr id="26" name="Freeform 26"/>
            <p:cNvSpPr/>
            <p:nvPr/>
          </p:nvSpPr>
          <p:spPr>
            <a:xfrm>
              <a:off x="0" y="0"/>
              <a:ext cx="1313845" cy="1154366"/>
            </a:xfrm>
            <a:custGeom>
              <a:avLst/>
              <a:gdLst/>
              <a:ahLst/>
              <a:cxnLst/>
              <a:rect l="l" t="t" r="r" b="b"/>
              <a:pathLst>
                <a:path w="1313845" h="1154366">
                  <a:moveTo>
                    <a:pt x="0" y="0"/>
                  </a:moveTo>
                  <a:lnTo>
                    <a:pt x="1313845" y="0"/>
                  </a:lnTo>
                  <a:lnTo>
                    <a:pt x="1313845" y="1154366"/>
                  </a:lnTo>
                  <a:lnTo>
                    <a:pt x="0" y="1154366"/>
                  </a:lnTo>
                  <a:close/>
                </a:path>
              </a:pathLst>
            </a:custGeom>
            <a:solidFill>
              <a:srgbClr val="004AAD">
                <a:alpha val="19608"/>
              </a:srgbClr>
            </a:solidFill>
          </p:spPr>
        </p:sp>
      </p:grpSp>
      <p:grpSp>
        <p:nvGrpSpPr>
          <p:cNvPr id="27" name="Group 27"/>
          <p:cNvGrpSpPr/>
          <p:nvPr/>
        </p:nvGrpSpPr>
        <p:grpSpPr>
          <a:xfrm>
            <a:off x="4342379" y="1971225"/>
            <a:ext cx="1004321" cy="1596848"/>
            <a:chOff x="0" y="0"/>
            <a:chExt cx="502528" cy="1101437"/>
          </a:xfrm>
        </p:grpSpPr>
        <p:sp>
          <p:nvSpPr>
            <p:cNvPr id="28" name="Freeform 28"/>
            <p:cNvSpPr/>
            <p:nvPr/>
          </p:nvSpPr>
          <p:spPr>
            <a:xfrm>
              <a:off x="0" y="0"/>
              <a:ext cx="502528" cy="1101437"/>
            </a:xfrm>
            <a:custGeom>
              <a:avLst/>
              <a:gdLst/>
              <a:ahLst/>
              <a:cxnLst/>
              <a:rect l="l" t="t" r="r" b="b"/>
              <a:pathLst>
                <a:path w="502528" h="1101437">
                  <a:moveTo>
                    <a:pt x="0" y="0"/>
                  </a:moveTo>
                  <a:lnTo>
                    <a:pt x="502528" y="0"/>
                  </a:lnTo>
                  <a:lnTo>
                    <a:pt x="502528" y="1101437"/>
                  </a:lnTo>
                  <a:lnTo>
                    <a:pt x="0" y="1101437"/>
                  </a:lnTo>
                  <a:close/>
                </a:path>
              </a:pathLst>
            </a:custGeom>
            <a:solidFill>
              <a:srgbClr val="004AAD">
                <a:alpha val="19608"/>
              </a:srgbClr>
            </a:solidFill>
          </p:spPr>
        </p:sp>
      </p:grpSp>
      <p:grpSp>
        <p:nvGrpSpPr>
          <p:cNvPr id="29" name="Group 29"/>
          <p:cNvGrpSpPr/>
          <p:nvPr/>
        </p:nvGrpSpPr>
        <p:grpSpPr>
          <a:xfrm>
            <a:off x="5382699" y="1971223"/>
            <a:ext cx="1200496" cy="1586423"/>
            <a:chOff x="0" y="0"/>
            <a:chExt cx="581427" cy="1185836"/>
          </a:xfrm>
        </p:grpSpPr>
        <p:sp>
          <p:nvSpPr>
            <p:cNvPr id="30" name="Freeform 30"/>
            <p:cNvSpPr/>
            <p:nvPr/>
          </p:nvSpPr>
          <p:spPr>
            <a:xfrm>
              <a:off x="0" y="0"/>
              <a:ext cx="581426" cy="1185836"/>
            </a:xfrm>
            <a:custGeom>
              <a:avLst/>
              <a:gdLst/>
              <a:ahLst/>
              <a:cxnLst/>
              <a:rect l="l" t="t" r="r" b="b"/>
              <a:pathLst>
                <a:path w="581426" h="1185836">
                  <a:moveTo>
                    <a:pt x="0" y="0"/>
                  </a:moveTo>
                  <a:lnTo>
                    <a:pt x="581426" y="0"/>
                  </a:lnTo>
                  <a:lnTo>
                    <a:pt x="581426" y="1185836"/>
                  </a:lnTo>
                  <a:lnTo>
                    <a:pt x="0" y="1185836"/>
                  </a:lnTo>
                  <a:close/>
                </a:path>
              </a:pathLst>
            </a:custGeom>
            <a:solidFill>
              <a:srgbClr val="004AAD">
                <a:alpha val="19608"/>
              </a:srgbClr>
            </a:solidFill>
          </p:spPr>
        </p:sp>
      </p:grpSp>
      <p:grpSp>
        <p:nvGrpSpPr>
          <p:cNvPr id="31" name="Group 31"/>
          <p:cNvGrpSpPr/>
          <p:nvPr/>
        </p:nvGrpSpPr>
        <p:grpSpPr>
          <a:xfrm>
            <a:off x="6619526" y="1971224"/>
            <a:ext cx="1435856" cy="1575995"/>
            <a:chOff x="0" y="0"/>
            <a:chExt cx="707269" cy="1154366"/>
          </a:xfrm>
        </p:grpSpPr>
        <p:sp>
          <p:nvSpPr>
            <p:cNvPr id="32" name="Freeform 32"/>
            <p:cNvSpPr/>
            <p:nvPr/>
          </p:nvSpPr>
          <p:spPr>
            <a:xfrm>
              <a:off x="0" y="0"/>
              <a:ext cx="707269" cy="1154366"/>
            </a:xfrm>
            <a:custGeom>
              <a:avLst/>
              <a:gdLst/>
              <a:ahLst/>
              <a:cxnLst/>
              <a:rect l="l" t="t" r="r" b="b"/>
              <a:pathLst>
                <a:path w="707269" h="1154366">
                  <a:moveTo>
                    <a:pt x="0" y="0"/>
                  </a:moveTo>
                  <a:lnTo>
                    <a:pt x="707269" y="0"/>
                  </a:lnTo>
                  <a:lnTo>
                    <a:pt x="707269" y="1154366"/>
                  </a:lnTo>
                  <a:lnTo>
                    <a:pt x="0" y="1154366"/>
                  </a:lnTo>
                  <a:close/>
                </a:path>
              </a:pathLst>
            </a:custGeom>
            <a:solidFill>
              <a:srgbClr val="004AAD">
                <a:alpha val="19608"/>
              </a:srgbClr>
            </a:solidFill>
          </p:spPr>
        </p:sp>
      </p:grpSp>
      <p:grpSp>
        <p:nvGrpSpPr>
          <p:cNvPr id="33" name="Group 33"/>
          <p:cNvGrpSpPr/>
          <p:nvPr/>
        </p:nvGrpSpPr>
        <p:grpSpPr>
          <a:xfrm>
            <a:off x="8093808" y="1971224"/>
            <a:ext cx="1642285" cy="1575995"/>
            <a:chOff x="0" y="0"/>
            <a:chExt cx="808951" cy="1154366"/>
          </a:xfrm>
        </p:grpSpPr>
        <p:sp>
          <p:nvSpPr>
            <p:cNvPr id="34" name="Freeform 34"/>
            <p:cNvSpPr/>
            <p:nvPr/>
          </p:nvSpPr>
          <p:spPr>
            <a:xfrm>
              <a:off x="0" y="0"/>
              <a:ext cx="808951" cy="1154366"/>
            </a:xfrm>
            <a:custGeom>
              <a:avLst/>
              <a:gdLst/>
              <a:ahLst/>
              <a:cxnLst/>
              <a:rect l="l" t="t" r="r" b="b"/>
              <a:pathLst>
                <a:path w="808951" h="1154366">
                  <a:moveTo>
                    <a:pt x="0" y="0"/>
                  </a:moveTo>
                  <a:lnTo>
                    <a:pt x="808951" y="0"/>
                  </a:lnTo>
                  <a:lnTo>
                    <a:pt x="808951" y="1154366"/>
                  </a:lnTo>
                  <a:lnTo>
                    <a:pt x="0" y="1154366"/>
                  </a:lnTo>
                  <a:close/>
                </a:path>
              </a:pathLst>
            </a:custGeom>
            <a:solidFill>
              <a:srgbClr val="004AAD">
                <a:alpha val="19608"/>
              </a:srgbClr>
            </a:solidFill>
          </p:spPr>
        </p:sp>
      </p:grpSp>
      <p:sp>
        <p:nvSpPr>
          <p:cNvPr id="35" name="TextBox 35"/>
          <p:cNvSpPr txBox="1"/>
          <p:nvPr/>
        </p:nvSpPr>
        <p:spPr>
          <a:xfrm>
            <a:off x="1775480" y="1229420"/>
            <a:ext cx="896545" cy="419576"/>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Projekts</a:t>
            </a:r>
          </a:p>
          <a:p>
            <a:pPr>
              <a:lnSpc>
                <a:spcPts val="1679"/>
              </a:lnSpc>
            </a:pPr>
            <a:endParaRPr lang="en-US" sz="1199" spc="35" dirty="0">
              <a:solidFill>
                <a:srgbClr val="FFFFFF"/>
              </a:solidFill>
              <a:latin typeface="Bebas Neue Bold"/>
            </a:endParaRPr>
          </a:p>
        </p:txBody>
      </p:sp>
      <p:sp>
        <p:nvSpPr>
          <p:cNvPr id="36" name="TextBox 36"/>
          <p:cNvSpPr txBox="1"/>
          <p:nvPr/>
        </p:nvSpPr>
        <p:spPr>
          <a:xfrm>
            <a:off x="4441837" y="1212037"/>
            <a:ext cx="801683" cy="637223"/>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2023</a:t>
            </a:r>
            <a:r>
              <a:rPr lang="en-US" sz="1199" spc="35" dirty="0">
                <a:solidFill>
                  <a:srgbClr val="FFFFFF"/>
                </a:solidFill>
                <a:latin typeface="Bebas Neue Bold"/>
              </a:rPr>
              <a:t>.</a:t>
            </a:r>
            <a:r>
              <a:rPr lang="lv-LV" sz="1199" spc="35" dirty="0">
                <a:solidFill>
                  <a:srgbClr val="FFFFFF"/>
                </a:solidFill>
                <a:latin typeface="Bebas Neue Bold"/>
              </a:rPr>
              <a:t>gada izpilde</a:t>
            </a:r>
          </a:p>
          <a:p>
            <a:pPr>
              <a:lnSpc>
                <a:spcPts val="1679"/>
              </a:lnSpc>
            </a:pPr>
            <a:endParaRPr lang="en-US" sz="1199" spc="35" dirty="0">
              <a:solidFill>
                <a:srgbClr val="FFFFFF"/>
              </a:solidFill>
              <a:latin typeface="Bebas Neue Bold"/>
            </a:endParaRPr>
          </a:p>
        </p:txBody>
      </p:sp>
      <p:sp>
        <p:nvSpPr>
          <p:cNvPr id="37" name="TextBox 37"/>
          <p:cNvSpPr txBox="1"/>
          <p:nvPr/>
        </p:nvSpPr>
        <p:spPr>
          <a:xfrm>
            <a:off x="1743128" y="2093205"/>
            <a:ext cx="2563252" cy="1151534"/>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Atbalsts bezdarbnieku izglītībai</a:t>
            </a:r>
          </a:p>
          <a:p>
            <a:pPr>
              <a:lnSpc>
                <a:spcPts val="1260"/>
              </a:lnSpc>
            </a:pPr>
            <a:endParaRPr lang="lv-LV" sz="900" spc="26" dirty="0">
              <a:solidFill>
                <a:srgbClr val="545454"/>
              </a:solidFill>
              <a:latin typeface="Montserrat Classic"/>
            </a:endParaRPr>
          </a:p>
          <a:p>
            <a:pPr>
              <a:lnSpc>
                <a:spcPts val="1260"/>
              </a:lnSpc>
            </a:pPr>
            <a:r>
              <a:rPr lang="lv-LV" sz="900" spc="26" dirty="0">
                <a:solidFill>
                  <a:srgbClr val="545454"/>
                </a:solidFill>
                <a:latin typeface="Arimo"/>
              </a:rPr>
              <a:t>Subsidētās darbavietas bezdarbniekiem</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EURES tīkla darbība Latvijā</a:t>
            </a: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38" name="TextBox 38"/>
          <p:cNvSpPr txBox="1"/>
          <p:nvPr/>
        </p:nvSpPr>
        <p:spPr>
          <a:xfrm>
            <a:off x="4413565" y="2102911"/>
            <a:ext cx="1020203" cy="1151534"/>
          </a:xfrm>
          <a:prstGeom prst="rect">
            <a:avLst/>
          </a:prstGeom>
        </p:spPr>
        <p:txBody>
          <a:bodyPr wrap="square" lIns="0" tIns="0" rIns="0" bIns="0" rtlCol="0" anchor="t">
            <a:spAutoFit/>
          </a:bodyPr>
          <a:lstStyle/>
          <a:p>
            <a:pPr>
              <a:lnSpc>
                <a:spcPts val="1260"/>
              </a:lnSpc>
            </a:pPr>
            <a:r>
              <a:rPr lang="lv-LV" sz="900" spc="26" dirty="0">
                <a:solidFill>
                  <a:srgbClr val="545454"/>
                </a:solidFill>
                <a:latin typeface="Montserrat Classic"/>
              </a:rPr>
              <a:t>16 873 938</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lv-LV" sz="900" spc="26" dirty="0">
                <a:solidFill>
                  <a:srgbClr val="545454"/>
                </a:solidFill>
                <a:latin typeface="Montserrat Classic"/>
              </a:rPr>
              <a:t>13 537 080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Montserrat Classic"/>
              </a:rPr>
              <a:t>142 095</a:t>
            </a:r>
            <a:endParaRPr lang="en-US" sz="900" spc="26" dirty="0">
              <a:solidFill>
                <a:srgbClr val="545454"/>
              </a:solidFill>
              <a:latin typeface="Montserrat Classic"/>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39" name="TextBox 39"/>
          <p:cNvSpPr txBox="1"/>
          <p:nvPr/>
        </p:nvSpPr>
        <p:spPr>
          <a:xfrm>
            <a:off x="5565030" y="2092835"/>
            <a:ext cx="1018496" cy="1318246"/>
          </a:xfrm>
          <a:prstGeom prst="rect">
            <a:avLst/>
          </a:prstGeom>
        </p:spPr>
        <p:txBody>
          <a:bodyPr wrap="square" lIns="0" tIns="0" rIns="0" bIns="0" rtlCol="0" anchor="t">
            <a:spAutoFit/>
          </a:bodyPr>
          <a:lstStyle>
            <a:defPPr>
              <a:defRPr lang="en-US"/>
            </a:defPPr>
            <a:lvl1pPr>
              <a:lnSpc>
                <a:spcPts val="1260"/>
              </a:lnSpc>
              <a:defRPr sz="900" spc="26">
                <a:solidFill>
                  <a:srgbClr val="545454"/>
                </a:solidFill>
                <a:latin typeface="Montserrat Classic"/>
              </a:defRPr>
            </a:lvl1pPr>
          </a:lstStyle>
          <a:p>
            <a:r>
              <a:rPr lang="lv-LV" dirty="0"/>
              <a:t>0</a:t>
            </a:r>
            <a:endParaRPr lang="en-US" dirty="0"/>
          </a:p>
          <a:p>
            <a:r>
              <a:rPr lang="en-US" dirty="0"/>
              <a:t> </a:t>
            </a:r>
          </a:p>
          <a:p>
            <a:r>
              <a:rPr lang="lv-LV" dirty="0"/>
              <a:t>0</a:t>
            </a:r>
          </a:p>
          <a:p>
            <a:endParaRPr lang="en-US" dirty="0"/>
          </a:p>
          <a:p>
            <a:r>
              <a:rPr lang="lv-LV" dirty="0"/>
              <a:t>0</a:t>
            </a:r>
          </a:p>
          <a:p>
            <a:endParaRPr lang="en-US" dirty="0"/>
          </a:p>
          <a:p>
            <a:endParaRPr lang="en-US" dirty="0"/>
          </a:p>
          <a:p>
            <a:endParaRPr lang="en-US" dirty="0"/>
          </a:p>
        </p:txBody>
      </p:sp>
      <p:sp>
        <p:nvSpPr>
          <p:cNvPr id="40" name="TextBox 40"/>
          <p:cNvSpPr txBox="1"/>
          <p:nvPr/>
        </p:nvSpPr>
        <p:spPr>
          <a:xfrm>
            <a:off x="6765345" y="2092835"/>
            <a:ext cx="1018496" cy="1151534"/>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panose="020B0604020202020204" charset="-70"/>
              </a:rPr>
              <a:t>-16 873 938</a:t>
            </a:r>
            <a:endParaRPr lang="en-US" sz="900" spc="26" dirty="0">
              <a:solidFill>
                <a:srgbClr val="545454"/>
              </a:solidFill>
              <a:latin typeface="Montserrat Classic" panose="020B0604020202020204" charset="-70"/>
            </a:endParaRPr>
          </a:p>
          <a:p>
            <a:pPr>
              <a:lnSpc>
                <a:spcPts val="1260"/>
              </a:lnSpc>
            </a:pPr>
            <a:endParaRPr lang="en-US" sz="900" spc="26" dirty="0">
              <a:solidFill>
                <a:srgbClr val="545454"/>
              </a:solidFill>
              <a:latin typeface="Montserrat Classic" panose="020B0604020202020204" charset="-70"/>
            </a:endParaRPr>
          </a:p>
          <a:p>
            <a:pPr>
              <a:lnSpc>
                <a:spcPts val="1260"/>
              </a:lnSpc>
            </a:pPr>
            <a:r>
              <a:rPr lang="lv-LV" sz="900" spc="26" dirty="0">
                <a:solidFill>
                  <a:srgbClr val="545454"/>
                </a:solidFill>
                <a:latin typeface="Montserrat Classic" panose="020B0604020202020204" charset="-70"/>
              </a:rPr>
              <a:t>-13 537 080</a:t>
            </a:r>
            <a:endParaRPr lang="en-US" sz="900" spc="26" dirty="0">
              <a:solidFill>
                <a:srgbClr val="545454"/>
              </a:solidFill>
              <a:latin typeface="Montserrat Classic" panose="020B0604020202020204" charset="-70"/>
            </a:endParaRPr>
          </a:p>
          <a:p>
            <a:pPr>
              <a:lnSpc>
                <a:spcPts val="1260"/>
              </a:lnSpc>
            </a:pPr>
            <a:r>
              <a:rPr lang="en-US" sz="900" spc="26" dirty="0">
                <a:solidFill>
                  <a:srgbClr val="545454"/>
                </a:solidFill>
                <a:latin typeface="Montserrat Classic" panose="020B0604020202020204" charset="-70"/>
              </a:rPr>
              <a:t>      </a:t>
            </a:r>
          </a:p>
          <a:p>
            <a:pPr>
              <a:lnSpc>
                <a:spcPts val="1260"/>
              </a:lnSpc>
            </a:pPr>
            <a:r>
              <a:rPr lang="lv-LV" sz="900" spc="26" dirty="0">
                <a:solidFill>
                  <a:srgbClr val="545454"/>
                </a:solidFill>
                <a:latin typeface="Montserrat Classic" panose="020B0604020202020204" charset="-70"/>
              </a:rPr>
              <a:t>-142 095</a:t>
            </a:r>
            <a:endParaRPr lang="en-US" sz="900" spc="26" dirty="0">
              <a:solidFill>
                <a:srgbClr val="545454"/>
              </a:solidFill>
              <a:latin typeface="Montserrat Classic" panose="020B0604020202020204" charset="-70"/>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41" name="TextBox 41"/>
          <p:cNvSpPr txBox="1"/>
          <p:nvPr/>
        </p:nvSpPr>
        <p:spPr>
          <a:xfrm>
            <a:off x="8273586" y="2091931"/>
            <a:ext cx="1018496" cy="984821"/>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panose="020B0604020202020204" charset="-70"/>
              </a:rPr>
              <a:t>-100</a:t>
            </a:r>
            <a:endParaRPr lang="en-US" sz="900" spc="26" dirty="0">
              <a:solidFill>
                <a:srgbClr val="545454"/>
              </a:solidFill>
              <a:latin typeface="Montserrat Classic" panose="020B0604020202020204" charset="-70"/>
            </a:endParaRPr>
          </a:p>
          <a:p>
            <a:pPr>
              <a:lnSpc>
                <a:spcPts val="1260"/>
              </a:lnSpc>
            </a:pPr>
            <a:endParaRPr lang="en-US" sz="900" spc="26" dirty="0">
              <a:solidFill>
                <a:srgbClr val="545454"/>
              </a:solidFill>
              <a:latin typeface="Montserrat Classic" panose="020B0604020202020204" charset="-70"/>
            </a:endParaRPr>
          </a:p>
          <a:p>
            <a:pPr>
              <a:lnSpc>
                <a:spcPts val="1260"/>
              </a:lnSpc>
            </a:pPr>
            <a:r>
              <a:rPr lang="lv-LV" sz="900" spc="26" dirty="0">
                <a:solidFill>
                  <a:srgbClr val="545454"/>
                </a:solidFill>
                <a:latin typeface="Montserrat Classic" panose="020B0604020202020204" charset="-70"/>
              </a:rPr>
              <a:t>-100</a:t>
            </a:r>
            <a:endParaRPr lang="en-US" sz="900" spc="26" dirty="0">
              <a:solidFill>
                <a:srgbClr val="545454"/>
              </a:solidFill>
              <a:latin typeface="Montserrat Classic" panose="020B0604020202020204" charset="-70"/>
            </a:endParaRPr>
          </a:p>
          <a:p>
            <a:pPr>
              <a:lnSpc>
                <a:spcPts val="1260"/>
              </a:lnSpc>
            </a:pPr>
            <a:r>
              <a:rPr lang="lv-LV" sz="900" spc="26" dirty="0">
                <a:solidFill>
                  <a:srgbClr val="545454"/>
                </a:solidFill>
                <a:latin typeface="Montserrat Classic" panose="020B0604020202020204" charset="-70"/>
              </a:rPr>
              <a:t> </a:t>
            </a:r>
            <a:r>
              <a:rPr lang="en-US" sz="900" spc="26" dirty="0">
                <a:solidFill>
                  <a:srgbClr val="545454"/>
                </a:solidFill>
                <a:latin typeface="Montserrat Classic" panose="020B0604020202020204" charset="-70"/>
              </a:rPr>
              <a:t>            </a:t>
            </a:r>
          </a:p>
          <a:p>
            <a:pPr>
              <a:lnSpc>
                <a:spcPts val="1260"/>
              </a:lnSpc>
            </a:pPr>
            <a:r>
              <a:rPr lang="lv-LV" sz="900" spc="26" dirty="0">
                <a:solidFill>
                  <a:srgbClr val="545454"/>
                </a:solidFill>
                <a:latin typeface="Montserrat Classic" panose="020B0604020202020204" charset="-70"/>
              </a:rPr>
              <a:t>-100</a:t>
            </a:r>
            <a:endParaRPr lang="en-US" sz="900" spc="26" dirty="0">
              <a:solidFill>
                <a:srgbClr val="545454"/>
              </a:solidFill>
              <a:latin typeface="Montserrat Classic" panose="020B0604020202020204" charset="-70"/>
            </a:endParaRPr>
          </a:p>
          <a:p>
            <a:pPr>
              <a:lnSpc>
                <a:spcPts val="1260"/>
              </a:lnSpc>
            </a:pPr>
            <a:endParaRPr lang="en-US" sz="900" spc="26" dirty="0">
              <a:solidFill>
                <a:srgbClr val="545454"/>
              </a:solidFill>
              <a:latin typeface="Montserrat Classic" panose="020B0604020202020204" charset="-70"/>
            </a:endParaRPr>
          </a:p>
        </p:txBody>
      </p:sp>
      <p:grpSp>
        <p:nvGrpSpPr>
          <p:cNvPr id="42" name="Group 42"/>
          <p:cNvGrpSpPr/>
          <p:nvPr/>
        </p:nvGrpSpPr>
        <p:grpSpPr>
          <a:xfrm>
            <a:off x="1643882" y="3592853"/>
            <a:ext cx="2667292" cy="511921"/>
            <a:chOff x="0" y="0"/>
            <a:chExt cx="1313845" cy="242417"/>
          </a:xfrm>
        </p:grpSpPr>
        <p:sp>
          <p:nvSpPr>
            <p:cNvPr id="43" name="Freeform 43"/>
            <p:cNvSpPr/>
            <p:nvPr/>
          </p:nvSpPr>
          <p:spPr>
            <a:xfrm>
              <a:off x="0" y="0"/>
              <a:ext cx="1313845" cy="242417"/>
            </a:xfrm>
            <a:custGeom>
              <a:avLst/>
              <a:gdLst/>
              <a:ahLst/>
              <a:cxnLst/>
              <a:rect l="l" t="t" r="r" b="b"/>
              <a:pathLst>
                <a:path w="1313845" h="242417">
                  <a:moveTo>
                    <a:pt x="0" y="0"/>
                  </a:moveTo>
                  <a:lnTo>
                    <a:pt x="1313845" y="0"/>
                  </a:lnTo>
                  <a:lnTo>
                    <a:pt x="1313845" y="242417"/>
                  </a:lnTo>
                  <a:lnTo>
                    <a:pt x="0" y="242417"/>
                  </a:lnTo>
                  <a:close/>
                </a:path>
              </a:pathLst>
            </a:custGeom>
            <a:solidFill>
              <a:srgbClr val="004AAD"/>
            </a:solidFill>
          </p:spPr>
        </p:sp>
      </p:grpSp>
      <p:grpSp>
        <p:nvGrpSpPr>
          <p:cNvPr id="44" name="Group 44"/>
          <p:cNvGrpSpPr/>
          <p:nvPr/>
        </p:nvGrpSpPr>
        <p:grpSpPr>
          <a:xfrm>
            <a:off x="4332576" y="3599712"/>
            <a:ext cx="1020204" cy="493869"/>
            <a:chOff x="0" y="0"/>
            <a:chExt cx="502528" cy="242417"/>
          </a:xfrm>
        </p:grpSpPr>
        <p:sp>
          <p:nvSpPr>
            <p:cNvPr id="45" name="Freeform 45"/>
            <p:cNvSpPr/>
            <p:nvPr/>
          </p:nvSpPr>
          <p:spPr>
            <a:xfrm>
              <a:off x="0" y="0"/>
              <a:ext cx="502528" cy="242417"/>
            </a:xfrm>
            <a:custGeom>
              <a:avLst/>
              <a:gdLst/>
              <a:ahLst/>
              <a:cxnLst/>
              <a:rect l="l" t="t" r="r" b="b"/>
              <a:pathLst>
                <a:path w="502528" h="242417">
                  <a:moveTo>
                    <a:pt x="0" y="0"/>
                  </a:moveTo>
                  <a:lnTo>
                    <a:pt x="502528" y="0"/>
                  </a:lnTo>
                  <a:lnTo>
                    <a:pt x="502528" y="242417"/>
                  </a:lnTo>
                  <a:lnTo>
                    <a:pt x="0" y="242417"/>
                  </a:lnTo>
                  <a:close/>
                </a:path>
              </a:pathLst>
            </a:custGeom>
            <a:solidFill>
              <a:srgbClr val="004AAD"/>
            </a:solidFill>
          </p:spPr>
        </p:sp>
      </p:grpSp>
      <p:grpSp>
        <p:nvGrpSpPr>
          <p:cNvPr id="46" name="Group 46"/>
          <p:cNvGrpSpPr/>
          <p:nvPr/>
        </p:nvGrpSpPr>
        <p:grpSpPr>
          <a:xfrm>
            <a:off x="5360053" y="3601256"/>
            <a:ext cx="1220940" cy="492140"/>
            <a:chOff x="0" y="0"/>
            <a:chExt cx="581427" cy="242417"/>
          </a:xfrm>
        </p:grpSpPr>
        <p:sp>
          <p:nvSpPr>
            <p:cNvPr id="47" name="Freeform 47"/>
            <p:cNvSpPr/>
            <p:nvPr/>
          </p:nvSpPr>
          <p:spPr>
            <a:xfrm>
              <a:off x="0" y="0"/>
              <a:ext cx="581426" cy="242417"/>
            </a:xfrm>
            <a:custGeom>
              <a:avLst/>
              <a:gdLst/>
              <a:ahLst/>
              <a:cxnLst/>
              <a:rect l="l" t="t" r="r" b="b"/>
              <a:pathLst>
                <a:path w="581426" h="242417">
                  <a:moveTo>
                    <a:pt x="0" y="0"/>
                  </a:moveTo>
                  <a:lnTo>
                    <a:pt x="581426" y="0"/>
                  </a:lnTo>
                  <a:lnTo>
                    <a:pt x="581426" y="242417"/>
                  </a:lnTo>
                  <a:lnTo>
                    <a:pt x="0" y="242417"/>
                  </a:lnTo>
                  <a:close/>
                </a:path>
              </a:pathLst>
            </a:custGeom>
            <a:solidFill>
              <a:srgbClr val="004AAD"/>
            </a:solidFill>
          </p:spPr>
        </p:sp>
      </p:grpSp>
      <p:grpSp>
        <p:nvGrpSpPr>
          <p:cNvPr id="48" name="Group 48"/>
          <p:cNvGrpSpPr/>
          <p:nvPr/>
        </p:nvGrpSpPr>
        <p:grpSpPr>
          <a:xfrm>
            <a:off x="6619526" y="3601625"/>
            <a:ext cx="1435210" cy="491771"/>
            <a:chOff x="0" y="0"/>
            <a:chExt cx="707269" cy="242235"/>
          </a:xfrm>
        </p:grpSpPr>
        <p:sp>
          <p:nvSpPr>
            <p:cNvPr id="49" name="Freeform 49"/>
            <p:cNvSpPr/>
            <p:nvPr/>
          </p:nvSpPr>
          <p:spPr>
            <a:xfrm>
              <a:off x="0" y="0"/>
              <a:ext cx="707269" cy="242235"/>
            </a:xfrm>
            <a:custGeom>
              <a:avLst/>
              <a:gdLst/>
              <a:ahLst/>
              <a:cxnLst/>
              <a:rect l="l" t="t" r="r" b="b"/>
              <a:pathLst>
                <a:path w="707269" h="242235">
                  <a:moveTo>
                    <a:pt x="0" y="0"/>
                  </a:moveTo>
                  <a:lnTo>
                    <a:pt x="707269" y="0"/>
                  </a:lnTo>
                  <a:lnTo>
                    <a:pt x="707269" y="242235"/>
                  </a:lnTo>
                  <a:lnTo>
                    <a:pt x="0" y="242235"/>
                  </a:lnTo>
                  <a:close/>
                </a:path>
              </a:pathLst>
            </a:custGeom>
            <a:solidFill>
              <a:srgbClr val="004AAD"/>
            </a:solidFill>
          </p:spPr>
        </p:sp>
      </p:grpSp>
      <p:grpSp>
        <p:nvGrpSpPr>
          <p:cNvPr id="50" name="Group 50"/>
          <p:cNvGrpSpPr/>
          <p:nvPr/>
        </p:nvGrpSpPr>
        <p:grpSpPr>
          <a:xfrm>
            <a:off x="8093808" y="3592853"/>
            <a:ext cx="1642285" cy="493414"/>
            <a:chOff x="0" y="0"/>
            <a:chExt cx="808951" cy="243044"/>
          </a:xfrm>
        </p:grpSpPr>
        <p:sp>
          <p:nvSpPr>
            <p:cNvPr id="51" name="Freeform 51"/>
            <p:cNvSpPr/>
            <p:nvPr/>
          </p:nvSpPr>
          <p:spPr>
            <a:xfrm>
              <a:off x="0" y="0"/>
              <a:ext cx="808951" cy="243044"/>
            </a:xfrm>
            <a:custGeom>
              <a:avLst/>
              <a:gdLst/>
              <a:ahLst/>
              <a:cxnLst/>
              <a:rect l="l" t="t" r="r" b="b"/>
              <a:pathLst>
                <a:path w="808951" h="243044">
                  <a:moveTo>
                    <a:pt x="0" y="0"/>
                  </a:moveTo>
                  <a:lnTo>
                    <a:pt x="808951" y="0"/>
                  </a:lnTo>
                  <a:lnTo>
                    <a:pt x="808951" y="243044"/>
                  </a:lnTo>
                  <a:lnTo>
                    <a:pt x="0" y="243044"/>
                  </a:lnTo>
                  <a:close/>
                </a:path>
              </a:pathLst>
            </a:custGeom>
            <a:solidFill>
              <a:srgbClr val="004AAD"/>
            </a:solidFill>
          </p:spPr>
        </p:sp>
      </p:grpSp>
      <p:grpSp>
        <p:nvGrpSpPr>
          <p:cNvPr id="52" name="Group 52"/>
          <p:cNvGrpSpPr/>
          <p:nvPr/>
        </p:nvGrpSpPr>
        <p:grpSpPr>
          <a:xfrm>
            <a:off x="736065" y="1140391"/>
            <a:ext cx="867705" cy="799565"/>
            <a:chOff x="0" y="0"/>
            <a:chExt cx="427411" cy="393847"/>
          </a:xfrm>
        </p:grpSpPr>
        <p:sp>
          <p:nvSpPr>
            <p:cNvPr id="53" name="Freeform 53"/>
            <p:cNvSpPr/>
            <p:nvPr/>
          </p:nvSpPr>
          <p:spPr>
            <a:xfrm>
              <a:off x="0" y="0"/>
              <a:ext cx="427411" cy="393847"/>
            </a:xfrm>
            <a:custGeom>
              <a:avLst/>
              <a:gdLst/>
              <a:ahLst/>
              <a:cxnLst/>
              <a:rect l="l" t="t" r="r" b="b"/>
              <a:pathLst>
                <a:path w="427411" h="393847">
                  <a:moveTo>
                    <a:pt x="0" y="0"/>
                  </a:moveTo>
                  <a:lnTo>
                    <a:pt x="427411" y="0"/>
                  </a:lnTo>
                  <a:lnTo>
                    <a:pt x="427411" y="393847"/>
                  </a:lnTo>
                  <a:lnTo>
                    <a:pt x="0" y="393847"/>
                  </a:lnTo>
                  <a:close/>
                </a:path>
              </a:pathLst>
            </a:custGeom>
            <a:solidFill>
              <a:srgbClr val="004AAD"/>
            </a:solidFill>
          </p:spPr>
        </p:sp>
      </p:grpSp>
      <p:grpSp>
        <p:nvGrpSpPr>
          <p:cNvPr id="54" name="Group 54"/>
          <p:cNvGrpSpPr/>
          <p:nvPr/>
        </p:nvGrpSpPr>
        <p:grpSpPr>
          <a:xfrm>
            <a:off x="736065" y="1971223"/>
            <a:ext cx="872398" cy="1598241"/>
            <a:chOff x="0" y="0"/>
            <a:chExt cx="427411" cy="1185836"/>
          </a:xfrm>
        </p:grpSpPr>
        <p:sp>
          <p:nvSpPr>
            <p:cNvPr id="55" name="Freeform 55"/>
            <p:cNvSpPr/>
            <p:nvPr/>
          </p:nvSpPr>
          <p:spPr>
            <a:xfrm>
              <a:off x="0" y="0"/>
              <a:ext cx="427411" cy="1185836"/>
            </a:xfrm>
            <a:custGeom>
              <a:avLst/>
              <a:gdLst/>
              <a:ahLst/>
              <a:cxnLst/>
              <a:rect l="l" t="t" r="r" b="b"/>
              <a:pathLst>
                <a:path w="427411" h="1185836">
                  <a:moveTo>
                    <a:pt x="0" y="0"/>
                  </a:moveTo>
                  <a:lnTo>
                    <a:pt x="427411" y="0"/>
                  </a:lnTo>
                  <a:lnTo>
                    <a:pt x="427411" y="1185836"/>
                  </a:lnTo>
                  <a:lnTo>
                    <a:pt x="0" y="1185836"/>
                  </a:lnTo>
                  <a:close/>
                </a:path>
              </a:pathLst>
            </a:custGeom>
            <a:solidFill>
              <a:srgbClr val="004AAD">
                <a:alpha val="19608"/>
              </a:srgbClr>
            </a:solidFill>
          </p:spPr>
        </p:sp>
      </p:grpSp>
      <p:sp>
        <p:nvSpPr>
          <p:cNvPr id="56" name="TextBox 56"/>
          <p:cNvSpPr txBox="1"/>
          <p:nvPr/>
        </p:nvSpPr>
        <p:spPr>
          <a:xfrm>
            <a:off x="846583" y="1229420"/>
            <a:ext cx="896545" cy="206216"/>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Fonds</a:t>
            </a:r>
          </a:p>
        </p:txBody>
      </p:sp>
      <p:sp>
        <p:nvSpPr>
          <p:cNvPr id="57" name="TextBox 57"/>
          <p:cNvSpPr txBox="1"/>
          <p:nvPr/>
        </p:nvSpPr>
        <p:spPr>
          <a:xfrm>
            <a:off x="902278" y="2867461"/>
            <a:ext cx="323167" cy="156210"/>
          </a:xfrm>
          <a:prstGeom prst="rect">
            <a:avLst/>
          </a:prstGeom>
        </p:spPr>
        <p:txBody>
          <a:bodyPr lIns="0" tIns="0" rIns="0" bIns="0" rtlCol="0" anchor="t">
            <a:spAutoFit/>
          </a:bodyPr>
          <a:lstStyle/>
          <a:p>
            <a:pPr>
              <a:lnSpc>
                <a:spcPts val="1260"/>
              </a:lnSpc>
            </a:pPr>
            <a:r>
              <a:rPr lang="en-US" sz="900" spc="26" dirty="0">
                <a:solidFill>
                  <a:srgbClr val="545454"/>
                </a:solidFill>
                <a:latin typeface="Arimo"/>
              </a:rPr>
              <a:t>ESF</a:t>
            </a:r>
          </a:p>
        </p:txBody>
      </p:sp>
      <p:sp>
        <p:nvSpPr>
          <p:cNvPr id="58" name="TextBox 58"/>
          <p:cNvSpPr txBox="1"/>
          <p:nvPr/>
        </p:nvSpPr>
        <p:spPr>
          <a:xfrm>
            <a:off x="1771962" y="3734046"/>
            <a:ext cx="2563252"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Kopā</a:t>
            </a:r>
          </a:p>
        </p:txBody>
      </p:sp>
      <p:grpSp>
        <p:nvGrpSpPr>
          <p:cNvPr id="59" name="Group 59"/>
          <p:cNvGrpSpPr/>
          <p:nvPr/>
        </p:nvGrpSpPr>
        <p:grpSpPr>
          <a:xfrm>
            <a:off x="737929" y="3597732"/>
            <a:ext cx="855801" cy="507319"/>
            <a:chOff x="0" y="0"/>
            <a:chExt cx="425996" cy="242235"/>
          </a:xfrm>
        </p:grpSpPr>
        <p:sp>
          <p:nvSpPr>
            <p:cNvPr id="60" name="Freeform 60"/>
            <p:cNvSpPr/>
            <p:nvPr/>
          </p:nvSpPr>
          <p:spPr>
            <a:xfrm>
              <a:off x="0" y="0"/>
              <a:ext cx="425996" cy="242235"/>
            </a:xfrm>
            <a:custGeom>
              <a:avLst/>
              <a:gdLst/>
              <a:ahLst/>
              <a:cxnLst/>
              <a:rect l="l" t="t" r="r" b="b"/>
              <a:pathLst>
                <a:path w="425996" h="242235">
                  <a:moveTo>
                    <a:pt x="0" y="0"/>
                  </a:moveTo>
                  <a:lnTo>
                    <a:pt x="425996" y="0"/>
                  </a:lnTo>
                  <a:lnTo>
                    <a:pt x="425996" y="242235"/>
                  </a:lnTo>
                  <a:lnTo>
                    <a:pt x="0" y="242235"/>
                  </a:lnTo>
                  <a:close/>
                </a:path>
              </a:pathLst>
            </a:custGeom>
            <a:solidFill>
              <a:srgbClr val="004AAD"/>
            </a:solidFill>
          </p:spPr>
        </p:sp>
      </p:grpSp>
      <p:sp>
        <p:nvSpPr>
          <p:cNvPr id="61" name="TextBox 61"/>
          <p:cNvSpPr txBox="1"/>
          <p:nvPr/>
        </p:nvSpPr>
        <p:spPr>
          <a:xfrm>
            <a:off x="4463294" y="3781654"/>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30 553 113</a:t>
            </a:r>
            <a:endParaRPr lang="en-US" sz="900" spc="26" dirty="0">
              <a:solidFill>
                <a:srgbClr val="FFFFFF"/>
              </a:solidFill>
              <a:latin typeface="Montserrat Classic"/>
            </a:endParaRPr>
          </a:p>
        </p:txBody>
      </p:sp>
      <p:sp>
        <p:nvSpPr>
          <p:cNvPr id="63" name="TextBox 63"/>
          <p:cNvSpPr txBox="1"/>
          <p:nvPr/>
        </p:nvSpPr>
        <p:spPr>
          <a:xfrm>
            <a:off x="6745040" y="3762652"/>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-30 553 113</a:t>
            </a:r>
            <a:endParaRPr lang="en-US" sz="900" spc="26" dirty="0">
              <a:solidFill>
                <a:srgbClr val="FFFFFF"/>
              </a:solidFill>
              <a:latin typeface="Montserrat Classic"/>
            </a:endParaRPr>
          </a:p>
        </p:txBody>
      </p:sp>
      <p:sp>
        <p:nvSpPr>
          <p:cNvPr id="64" name="TextBox 64"/>
          <p:cNvSpPr txBox="1"/>
          <p:nvPr/>
        </p:nvSpPr>
        <p:spPr>
          <a:xfrm>
            <a:off x="8245928" y="3760959"/>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-100</a:t>
            </a:r>
            <a:endParaRPr lang="en-US" sz="900" spc="26" dirty="0">
              <a:solidFill>
                <a:srgbClr val="FFFFFF"/>
              </a:solidFill>
              <a:latin typeface="Montserrat Classic"/>
            </a:endParaRPr>
          </a:p>
        </p:txBody>
      </p:sp>
      <p:sp>
        <p:nvSpPr>
          <p:cNvPr id="65" name="TextBox 61">
            <a:extLst>
              <a:ext uri="{FF2B5EF4-FFF2-40B4-BE49-F238E27FC236}">
                <a16:creationId xmlns:a16="http://schemas.microsoft.com/office/drawing/2014/main" id="{942AE5DE-90BF-44B3-A6EA-F6FCEA6CD8FC}"/>
              </a:ext>
            </a:extLst>
          </p:cNvPr>
          <p:cNvSpPr txBox="1"/>
          <p:nvPr/>
        </p:nvSpPr>
        <p:spPr>
          <a:xfrm>
            <a:off x="5532961" y="3757752"/>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0</a:t>
            </a:r>
            <a:endParaRPr lang="en-US" sz="900" spc="26" dirty="0">
              <a:solidFill>
                <a:srgbClr val="FFFFFF"/>
              </a:solidFill>
              <a:latin typeface="Montserrat Classic"/>
            </a:endParaRPr>
          </a:p>
        </p:txBody>
      </p:sp>
      <p:pic>
        <p:nvPicPr>
          <p:cNvPr id="66" name="Picture 65">
            <a:extLst>
              <a:ext uri="{FF2B5EF4-FFF2-40B4-BE49-F238E27FC236}">
                <a16:creationId xmlns:a16="http://schemas.microsoft.com/office/drawing/2014/main" id="{D292DD0A-0C16-4686-B591-E5B6B12A88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 y="6560983"/>
            <a:ext cx="895825" cy="9955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3663471-E4A0-480D-A067-CCC0A6376420}"/>
              </a:ext>
            </a:extLst>
          </p:cNvPr>
          <p:cNvGrpSpPr/>
          <p:nvPr/>
        </p:nvGrpSpPr>
        <p:grpSpPr>
          <a:xfrm>
            <a:off x="910590" y="6925752"/>
            <a:ext cx="9781410" cy="748449"/>
            <a:chOff x="0" y="0"/>
            <a:chExt cx="6137714" cy="469643"/>
          </a:xfrm>
        </p:grpSpPr>
        <p:sp>
          <p:nvSpPr>
            <p:cNvPr id="3" name="Freeform 3">
              <a:extLst>
                <a:ext uri="{FF2B5EF4-FFF2-40B4-BE49-F238E27FC236}">
                  <a16:creationId xmlns:a16="http://schemas.microsoft.com/office/drawing/2014/main" id="{2217AF9D-2E3E-44F5-A078-F87980CED9A3}"/>
                </a:ext>
              </a:extLst>
            </p:cNvPr>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sp>
        <p:nvSpPr>
          <p:cNvPr id="4" name="TextBox 8">
            <a:extLst>
              <a:ext uri="{FF2B5EF4-FFF2-40B4-BE49-F238E27FC236}">
                <a16:creationId xmlns:a16="http://schemas.microsoft.com/office/drawing/2014/main" id="{2CDE4367-334F-4114-84EA-50988D128CB1}"/>
              </a:ext>
            </a:extLst>
          </p:cNvPr>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lv-LV" sz="900" spc="126" dirty="0">
                <a:solidFill>
                  <a:srgbClr val="FFFFFF"/>
                </a:solidFill>
                <a:latin typeface="Arimo Bold"/>
              </a:rPr>
              <a:t>Nodarbinātības valsts aģentūras budžets</a:t>
            </a:r>
            <a:r>
              <a:rPr lang="en-US" sz="900" spc="126" dirty="0">
                <a:solidFill>
                  <a:srgbClr val="FFFFFF"/>
                </a:solidFill>
                <a:latin typeface="Arimo Bold"/>
              </a:rPr>
              <a:t> 202</a:t>
            </a:r>
            <a:r>
              <a:rPr lang="lv-LV" sz="900" spc="126" dirty="0">
                <a:solidFill>
                  <a:srgbClr val="FFFFFF"/>
                </a:solidFill>
                <a:latin typeface="Arimo Bold"/>
              </a:rPr>
              <a:t>4</a:t>
            </a:r>
            <a:r>
              <a:rPr lang="en-US" sz="900" spc="126" dirty="0">
                <a:solidFill>
                  <a:srgbClr val="FFFFFF"/>
                </a:solidFill>
                <a:latin typeface="Arimo Bold"/>
              </a:rPr>
              <a:t>. </a:t>
            </a:r>
            <a:r>
              <a:rPr lang="lv-LV" sz="900" spc="126" dirty="0">
                <a:solidFill>
                  <a:srgbClr val="FFFFFF"/>
                </a:solidFill>
                <a:latin typeface="Arimo Bold"/>
              </a:rPr>
              <a:t>gadam</a:t>
            </a:r>
          </a:p>
          <a:p>
            <a:pPr>
              <a:lnSpc>
                <a:spcPts val="1260"/>
              </a:lnSpc>
            </a:pPr>
            <a:endParaRPr lang="en-US" sz="900" spc="126" dirty="0">
              <a:solidFill>
                <a:srgbClr val="FFFFFF"/>
              </a:solidFill>
              <a:latin typeface="Arimo Bold"/>
            </a:endParaRPr>
          </a:p>
        </p:txBody>
      </p:sp>
      <p:sp>
        <p:nvSpPr>
          <p:cNvPr id="5" name="TextBox 9">
            <a:extLst>
              <a:ext uri="{FF2B5EF4-FFF2-40B4-BE49-F238E27FC236}">
                <a16:creationId xmlns:a16="http://schemas.microsoft.com/office/drawing/2014/main" id="{DBDB83B7-AFE5-4B22-AEB3-6960F65CF325}"/>
              </a:ext>
            </a:extLst>
          </p:cNvPr>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dirty="0">
                <a:solidFill>
                  <a:srgbClr val="FFFFFF"/>
                </a:solidFill>
                <a:latin typeface="Montserrat Classic"/>
              </a:rPr>
              <a:t>www.nva.gov.lv</a:t>
            </a:r>
          </a:p>
        </p:txBody>
      </p:sp>
      <p:pic>
        <p:nvPicPr>
          <p:cNvPr id="7" name="Picture 6">
            <a:extLst>
              <a:ext uri="{FF2B5EF4-FFF2-40B4-BE49-F238E27FC236}">
                <a16:creationId xmlns:a16="http://schemas.microsoft.com/office/drawing/2014/main" id="{418B2EE2-AA8F-475B-A529-EFE7E1DC77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 y="6560983"/>
            <a:ext cx="895825" cy="995517"/>
          </a:xfrm>
          <a:prstGeom prst="rect">
            <a:avLst/>
          </a:prstGeom>
        </p:spPr>
      </p:pic>
      <p:grpSp>
        <p:nvGrpSpPr>
          <p:cNvPr id="8" name="Group 5">
            <a:extLst>
              <a:ext uri="{FF2B5EF4-FFF2-40B4-BE49-F238E27FC236}">
                <a16:creationId xmlns:a16="http://schemas.microsoft.com/office/drawing/2014/main" id="{FD6863E0-F36E-4F23-AD99-A7DF7205D038}"/>
              </a:ext>
            </a:extLst>
          </p:cNvPr>
          <p:cNvGrpSpPr/>
          <p:nvPr/>
        </p:nvGrpSpPr>
        <p:grpSpPr>
          <a:xfrm flipV="1">
            <a:off x="454364" y="692693"/>
            <a:ext cx="9703677" cy="45719"/>
            <a:chOff x="843730" y="325121"/>
            <a:chExt cx="31800059" cy="150646"/>
          </a:xfrm>
        </p:grpSpPr>
        <p:sp>
          <p:nvSpPr>
            <p:cNvPr id="9" name="Freeform 6">
              <a:extLst>
                <a:ext uri="{FF2B5EF4-FFF2-40B4-BE49-F238E27FC236}">
                  <a16:creationId xmlns:a16="http://schemas.microsoft.com/office/drawing/2014/main" id="{16FBC175-83BB-4A7A-B3C3-EFBD8BDCCAF0}"/>
                </a:ext>
              </a:extLst>
            </p:cNvPr>
            <p:cNvSpPr/>
            <p:nvPr/>
          </p:nvSpPr>
          <p:spPr>
            <a:xfrm flipV="1">
              <a:off x="843730" y="325121"/>
              <a:ext cx="31800059" cy="150646"/>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10" name="TextBox 7">
            <a:extLst>
              <a:ext uri="{FF2B5EF4-FFF2-40B4-BE49-F238E27FC236}">
                <a16:creationId xmlns:a16="http://schemas.microsoft.com/office/drawing/2014/main" id="{1876A103-1090-49E0-9565-B14192C94698}"/>
              </a:ext>
            </a:extLst>
          </p:cNvPr>
          <p:cNvSpPr txBox="1"/>
          <p:nvPr/>
        </p:nvSpPr>
        <p:spPr>
          <a:xfrm>
            <a:off x="622300" y="334420"/>
            <a:ext cx="7795954" cy="218008"/>
          </a:xfrm>
          <a:prstGeom prst="rect">
            <a:avLst/>
          </a:prstGeom>
        </p:spPr>
        <p:txBody>
          <a:bodyPr wrap="square" lIns="0" tIns="0" rIns="0" bIns="0" rtlCol="0" anchor="t">
            <a:spAutoFit/>
          </a:bodyPr>
          <a:lstStyle/>
          <a:p>
            <a:pPr>
              <a:lnSpc>
                <a:spcPts val="1676"/>
              </a:lnSpc>
            </a:pPr>
            <a:r>
              <a:rPr lang="en-US" sz="1784" spc="142" dirty="0">
                <a:solidFill>
                  <a:srgbClr val="545454"/>
                </a:solidFill>
                <a:latin typeface="Bebas Neue"/>
              </a:rPr>
              <a:t>NVA </a:t>
            </a:r>
            <a:r>
              <a:rPr lang="lv-LV" sz="1784" spc="142" dirty="0">
                <a:solidFill>
                  <a:srgbClr val="545454"/>
                </a:solidFill>
                <a:latin typeface="Bebas Neue"/>
              </a:rPr>
              <a:t>īstenoto</a:t>
            </a:r>
            <a:r>
              <a:rPr lang="en-US" sz="1784" spc="142" dirty="0">
                <a:solidFill>
                  <a:srgbClr val="545454"/>
                </a:solidFill>
                <a:latin typeface="Bebas Neue"/>
              </a:rPr>
              <a:t> </a:t>
            </a:r>
            <a:r>
              <a:rPr lang="lv-LV" sz="1784" spc="142" dirty="0">
                <a:solidFill>
                  <a:srgbClr val="545454"/>
                </a:solidFill>
                <a:latin typeface="Bebas Neue"/>
              </a:rPr>
              <a:t>Eiropas Sociālā fonda (ESF+) projektu finansējums 2023.-2024. gadā. </a:t>
            </a:r>
          </a:p>
        </p:txBody>
      </p:sp>
      <p:grpSp>
        <p:nvGrpSpPr>
          <p:cNvPr id="11" name="Group 52">
            <a:extLst>
              <a:ext uri="{FF2B5EF4-FFF2-40B4-BE49-F238E27FC236}">
                <a16:creationId xmlns:a16="http://schemas.microsoft.com/office/drawing/2014/main" id="{CF04A6F2-34F3-499C-AF4A-A49052E94704}"/>
              </a:ext>
            </a:extLst>
          </p:cNvPr>
          <p:cNvGrpSpPr/>
          <p:nvPr/>
        </p:nvGrpSpPr>
        <p:grpSpPr>
          <a:xfrm>
            <a:off x="746730" y="1149101"/>
            <a:ext cx="867705" cy="799565"/>
            <a:chOff x="0" y="0"/>
            <a:chExt cx="427411" cy="393847"/>
          </a:xfrm>
        </p:grpSpPr>
        <p:sp>
          <p:nvSpPr>
            <p:cNvPr id="12" name="Freeform 53">
              <a:extLst>
                <a:ext uri="{FF2B5EF4-FFF2-40B4-BE49-F238E27FC236}">
                  <a16:creationId xmlns:a16="http://schemas.microsoft.com/office/drawing/2014/main" id="{4B7A2CB3-CD23-403B-876E-4BDC8813CE01}"/>
                </a:ext>
              </a:extLst>
            </p:cNvPr>
            <p:cNvSpPr/>
            <p:nvPr/>
          </p:nvSpPr>
          <p:spPr>
            <a:xfrm>
              <a:off x="0" y="0"/>
              <a:ext cx="427411" cy="393847"/>
            </a:xfrm>
            <a:custGeom>
              <a:avLst/>
              <a:gdLst/>
              <a:ahLst/>
              <a:cxnLst/>
              <a:rect l="l" t="t" r="r" b="b"/>
              <a:pathLst>
                <a:path w="427411" h="393847">
                  <a:moveTo>
                    <a:pt x="0" y="0"/>
                  </a:moveTo>
                  <a:lnTo>
                    <a:pt x="427411" y="0"/>
                  </a:lnTo>
                  <a:lnTo>
                    <a:pt x="427411" y="393847"/>
                  </a:lnTo>
                  <a:lnTo>
                    <a:pt x="0" y="393847"/>
                  </a:lnTo>
                  <a:close/>
                </a:path>
              </a:pathLst>
            </a:custGeom>
            <a:solidFill>
              <a:srgbClr val="004AAD"/>
            </a:solidFill>
          </p:spPr>
        </p:sp>
      </p:grpSp>
      <p:grpSp>
        <p:nvGrpSpPr>
          <p:cNvPr id="13" name="Group 12">
            <a:extLst>
              <a:ext uri="{FF2B5EF4-FFF2-40B4-BE49-F238E27FC236}">
                <a16:creationId xmlns:a16="http://schemas.microsoft.com/office/drawing/2014/main" id="{9DB84BD5-E715-4538-B116-307FFBC49915}"/>
              </a:ext>
            </a:extLst>
          </p:cNvPr>
          <p:cNvGrpSpPr/>
          <p:nvPr/>
        </p:nvGrpSpPr>
        <p:grpSpPr>
          <a:xfrm>
            <a:off x="1639087" y="1140021"/>
            <a:ext cx="2667292" cy="799565"/>
            <a:chOff x="0" y="0"/>
            <a:chExt cx="1313845" cy="393847"/>
          </a:xfrm>
        </p:grpSpPr>
        <p:sp>
          <p:nvSpPr>
            <p:cNvPr id="14" name="Freeform 13">
              <a:extLst>
                <a:ext uri="{FF2B5EF4-FFF2-40B4-BE49-F238E27FC236}">
                  <a16:creationId xmlns:a16="http://schemas.microsoft.com/office/drawing/2014/main" id="{CAAE39F4-C211-4EC0-93DE-4E8E0129CAC5}"/>
                </a:ext>
              </a:extLst>
            </p:cNvPr>
            <p:cNvSpPr/>
            <p:nvPr/>
          </p:nvSpPr>
          <p:spPr>
            <a:xfrm>
              <a:off x="0" y="0"/>
              <a:ext cx="1313845" cy="393847"/>
            </a:xfrm>
            <a:custGeom>
              <a:avLst/>
              <a:gdLst/>
              <a:ahLst/>
              <a:cxnLst/>
              <a:rect l="l" t="t" r="r" b="b"/>
              <a:pathLst>
                <a:path w="1313845" h="393847">
                  <a:moveTo>
                    <a:pt x="0" y="0"/>
                  </a:moveTo>
                  <a:lnTo>
                    <a:pt x="1313845" y="0"/>
                  </a:lnTo>
                  <a:lnTo>
                    <a:pt x="1313845" y="393847"/>
                  </a:lnTo>
                  <a:lnTo>
                    <a:pt x="0" y="393847"/>
                  </a:lnTo>
                  <a:close/>
                </a:path>
              </a:pathLst>
            </a:custGeom>
            <a:solidFill>
              <a:srgbClr val="004AAD"/>
            </a:solidFill>
          </p:spPr>
        </p:sp>
      </p:grpSp>
      <p:grpSp>
        <p:nvGrpSpPr>
          <p:cNvPr id="15" name="Group 14">
            <a:extLst>
              <a:ext uri="{FF2B5EF4-FFF2-40B4-BE49-F238E27FC236}">
                <a16:creationId xmlns:a16="http://schemas.microsoft.com/office/drawing/2014/main" id="{7F3F5556-4E07-4246-9417-3DC88BCF1079}"/>
              </a:ext>
            </a:extLst>
          </p:cNvPr>
          <p:cNvGrpSpPr/>
          <p:nvPr/>
        </p:nvGrpSpPr>
        <p:grpSpPr>
          <a:xfrm>
            <a:off x="4342380" y="1140021"/>
            <a:ext cx="1020204" cy="799565"/>
            <a:chOff x="0" y="0"/>
            <a:chExt cx="502528" cy="393847"/>
          </a:xfrm>
        </p:grpSpPr>
        <p:sp>
          <p:nvSpPr>
            <p:cNvPr id="16" name="Freeform 15">
              <a:extLst>
                <a:ext uri="{FF2B5EF4-FFF2-40B4-BE49-F238E27FC236}">
                  <a16:creationId xmlns:a16="http://schemas.microsoft.com/office/drawing/2014/main" id="{0BA14323-491E-47E0-8979-3F7D1F2104E7}"/>
                </a:ext>
              </a:extLst>
            </p:cNvPr>
            <p:cNvSpPr/>
            <p:nvPr/>
          </p:nvSpPr>
          <p:spPr>
            <a:xfrm>
              <a:off x="0" y="0"/>
              <a:ext cx="502528" cy="393847"/>
            </a:xfrm>
            <a:custGeom>
              <a:avLst/>
              <a:gdLst/>
              <a:ahLst/>
              <a:cxnLst/>
              <a:rect l="l" t="t" r="r" b="b"/>
              <a:pathLst>
                <a:path w="502528" h="393847">
                  <a:moveTo>
                    <a:pt x="0" y="0"/>
                  </a:moveTo>
                  <a:lnTo>
                    <a:pt x="502528" y="0"/>
                  </a:lnTo>
                  <a:lnTo>
                    <a:pt x="502528" y="393847"/>
                  </a:lnTo>
                  <a:lnTo>
                    <a:pt x="0" y="393847"/>
                  </a:lnTo>
                  <a:close/>
                </a:path>
              </a:pathLst>
            </a:custGeom>
            <a:solidFill>
              <a:srgbClr val="004AAD"/>
            </a:solidFill>
          </p:spPr>
        </p:sp>
      </p:grpSp>
      <p:grpSp>
        <p:nvGrpSpPr>
          <p:cNvPr id="17" name="Group 16">
            <a:extLst>
              <a:ext uri="{FF2B5EF4-FFF2-40B4-BE49-F238E27FC236}">
                <a16:creationId xmlns:a16="http://schemas.microsoft.com/office/drawing/2014/main" id="{2BE86A1C-4C74-4E66-AFA5-EE76DB7A7EB2}"/>
              </a:ext>
            </a:extLst>
          </p:cNvPr>
          <p:cNvGrpSpPr/>
          <p:nvPr/>
        </p:nvGrpSpPr>
        <p:grpSpPr>
          <a:xfrm>
            <a:off x="5403147" y="1140021"/>
            <a:ext cx="1180378" cy="799565"/>
            <a:chOff x="0" y="0"/>
            <a:chExt cx="581427" cy="393847"/>
          </a:xfrm>
        </p:grpSpPr>
        <p:sp>
          <p:nvSpPr>
            <p:cNvPr id="18" name="Freeform 17">
              <a:extLst>
                <a:ext uri="{FF2B5EF4-FFF2-40B4-BE49-F238E27FC236}">
                  <a16:creationId xmlns:a16="http://schemas.microsoft.com/office/drawing/2014/main" id="{CB818F92-B6F0-4D82-9268-3D09A9F5C681}"/>
                </a:ext>
              </a:extLst>
            </p:cNvPr>
            <p:cNvSpPr/>
            <p:nvPr/>
          </p:nvSpPr>
          <p:spPr>
            <a:xfrm>
              <a:off x="0" y="0"/>
              <a:ext cx="581426" cy="393847"/>
            </a:xfrm>
            <a:custGeom>
              <a:avLst/>
              <a:gdLst/>
              <a:ahLst/>
              <a:cxnLst/>
              <a:rect l="l" t="t" r="r" b="b"/>
              <a:pathLst>
                <a:path w="581426" h="393847">
                  <a:moveTo>
                    <a:pt x="0" y="0"/>
                  </a:moveTo>
                  <a:lnTo>
                    <a:pt x="581426" y="0"/>
                  </a:lnTo>
                  <a:lnTo>
                    <a:pt x="581426" y="393847"/>
                  </a:lnTo>
                  <a:lnTo>
                    <a:pt x="0" y="393847"/>
                  </a:lnTo>
                  <a:close/>
                </a:path>
              </a:pathLst>
            </a:custGeom>
            <a:solidFill>
              <a:srgbClr val="004AAD"/>
            </a:solidFill>
          </p:spPr>
        </p:sp>
      </p:grpSp>
      <p:grpSp>
        <p:nvGrpSpPr>
          <p:cNvPr id="19" name="Group 19">
            <a:extLst>
              <a:ext uri="{FF2B5EF4-FFF2-40B4-BE49-F238E27FC236}">
                <a16:creationId xmlns:a16="http://schemas.microsoft.com/office/drawing/2014/main" id="{7ACCC135-2364-4D4D-BCFA-BF362E4F730A}"/>
              </a:ext>
            </a:extLst>
          </p:cNvPr>
          <p:cNvGrpSpPr/>
          <p:nvPr/>
        </p:nvGrpSpPr>
        <p:grpSpPr>
          <a:xfrm>
            <a:off x="6619526" y="1140391"/>
            <a:ext cx="1435856" cy="799565"/>
            <a:chOff x="0" y="0"/>
            <a:chExt cx="707269" cy="393847"/>
          </a:xfrm>
        </p:grpSpPr>
        <p:sp>
          <p:nvSpPr>
            <p:cNvPr id="20" name="Freeform 20">
              <a:extLst>
                <a:ext uri="{FF2B5EF4-FFF2-40B4-BE49-F238E27FC236}">
                  <a16:creationId xmlns:a16="http://schemas.microsoft.com/office/drawing/2014/main" id="{B147E822-1186-41DA-9DE0-2A0601047141}"/>
                </a:ext>
              </a:extLst>
            </p:cNvPr>
            <p:cNvSpPr/>
            <p:nvPr/>
          </p:nvSpPr>
          <p:spPr>
            <a:xfrm>
              <a:off x="0" y="0"/>
              <a:ext cx="707269" cy="393847"/>
            </a:xfrm>
            <a:custGeom>
              <a:avLst/>
              <a:gdLst/>
              <a:ahLst/>
              <a:cxnLst/>
              <a:rect l="l" t="t" r="r" b="b"/>
              <a:pathLst>
                <a:path w="707269" h="393847">
                  <a:moveTo>
                    <a:pt x="0" y="0"/>
                  </a:moveTo>
                  <a:lnTo>
                    <a:pt x="707269" y="0"/>
                  </a:lnTo>
                  <a:lnTo>
                    <a:pt x="707269" y="393847"/>
                  </a:lnTo>
                  <a:lnTo>
                    <a:pt x="0" y="393847"/>
                  </a:lnTo>
                  <a:close/>
                </a:path>
              </a:pathLst>
            </a:custGeom>
            <a:solidFill>
              <a:srgbClr val="004AAD"/>
            </a:solidFill>
          </p:spPr>
        </p:sp>
      </p:grpSp>
      <p:grpSp>
        <p:nvGrpSpPr>
          <p:cNvPr id="21" name="Group 22">
            <a:extLst>
              <a:ext uri="{FF2B5EF4-FFF2-40B4-BE49-F238E27FC236}">
                <a16:creationId xmlns:a16="http://schemas.microsoft.com/office/drawing/2014/main" id="{2D02229E-6912-4A34-A53C-926975B00176}"/>
              </a:ext>
            </a:extLst>
          </p:cNvPr>
          <p:cNvGrpSpPr/>
          <p:nvPr/>
        </p:nvGrpSpPr>
        <p:grpSpPr>
          <a:xfrm>
            <a:off x="8093808" y="1138747"/>
            <a:ext cx="1642285" cy="799935"/>
            <a:chOff x="0" y="0"/>
            <a:chExt cx="808951" cy="394029"/>
          </a:xfrm>
        </p:grpSpPr>
        <p:sp>
          <p:nvSpPr>
            <p:cNvPr id="22" name="Freeform 23">
              <a:extLst>
                <a:ext uri="{FF2B5EF4-FFF2-40B4-BE49-F238E27FC236}">
                  <a16:creationId xmlns:a16="http://schemas.microsoft.com/office/drawing/2014/main" id="{112F94D3-9CBC-4BB3-A6F7-A4B7EB67B5C7}"/>
                </a:ext>
              </a:extLst>
            </p:cNvPr>
            <p:cNvSpPr/>
            <p:nvPr/>
          </p:nvSpPr>
          <p:spPr>
            <a:xfrm>
              <a:off x="0" y="0"/>
              <a:ext cx="808951" cy="394029"/>
            </a:xfrm>
            <a:custGeom>
              <a:avLst/>
              <a:gdLst/>
              <a:ahLst/>
              <a:cxnLst/>
              <a:rect l="l" t="t" r="r" b="b"/>
              <a:pathLst>
                <a:path w="808951" h="394029">
                  <a:moveTo>
                    <a:pt x="0" y="0"/>
                  </a:moveTo>
                  <a:lnTo>
                    <a:pt x="808951" y="0"/>
                  </a:lnTo>
                  <a:lnTo>
                    <a:pt x="808951" y="394029"/>
                  </a:lnTo>
                  <a:lnTo>
                    <a:pt x="0" y="394029"/>
                  </a:lnTo>
                  <a:close/>
                </a:path>
              </a:pathLst>
            </a:custGeom>
            <a:solidFill>
              <a:srgbClr val="004AAD"/>
            </a:solidFill>
          </p:spPr>
        </p:sp>
      </p:grpSp>
      <p:grpSp>
        <p:nvGrpSpPr>
          <p:cNvPr id="23" name="Group 54">
            <a:extLst>
              <a:ext uri="{FF2B5EF4-FFF2-40B4-BE49-F238E27FC236}">
                <a16:creationId xmlns:a16="http://schemas.microsoft.com/office/drawing/2014/main" id="{460A5A1D-2953-4383-A3FB-332E12D703C7}"/>
              </a:ext>
            </a:extLst>
          </p:cNvPr>
          <p:cNvGrpSpPr/>
          <p:nvPr/>
        </p:nvGrpSpPr>
        <p:grpSpPr>
          <a:xfrm>
            <a:off x="735374" y="1960009"/>
            <a:ext cx="867705" cy="589673"/>
            <a:chOff x="0" y="0"/>
            <a:chExt cx="427411" cy="1185836"/>
          </a:xfrm>
        </p:grpSpPr>
        <p:sp>
          <p:nvSpPr>
            <p:cNvPr id="24" name="Freeform 55">
              <a:extLst>
                <a:ext uri="{FF2B5EF4-FFF2-40B4-BE49-F238E27FC236}">
                  <a16:creationId xmlns:a16="http://schemas.microsoft.com/office/drawing/2014/main" id="{0041F01B-DBC6-4CA2-88F7-4F02AC3F0A8A}"/>
                </a:ext>
              </a:extLst>
            </p:cNvPr>
            <p:cNvSpPr/>
            <p:nvPr/>
          </p:nvSpPr>
          <p:spPr>
            <a:xfrm>
              <a:off x="0" y="0"/>
              <a:ext cx="427411" cy="1185836"/>
            </a:xfrm>
            <a:custGeom>
              <a:avLst/>
              <a:gdLst/>
              <a:ahLst/>
              <a:cxnLst/>
              <a:rect l="l" t="t" r="r" b="b"/>
              <a:pathLst>
                <a:path w="427411" h="1185836">
                  <a:moveTo>
                    <a:pt x="0" y="0"/>
                  </a:moveTo>
                  <a:lnTo>
                    <a:pt x="427411" y="0"/>
                  </a:lnTo>
                  <a:lnTo>
                    <a:pt x="427411" y="1185836"/>
                  </a:lnTo>
                  <a:lnTo>
                    <a:pt x="0" y="1185836"/>
                  </a:lnTo>
                  <a:close/>
                </a:path>
              </a:pathLst>
            </a:custGeom>
            <a:solidFill>
              <a:srgbClr val="004AAD">
                <a:alpha val="19608"/>
              </a:srgbClr>
            </a:solidFill>
          </p:spPr>
        </p:sp>
      </p:grpSp>
      <p:grpSp>
        <p:nvGrpSpPr>
          <p:cNvPr id="25" name="Group 59">
            <a:extLst>
              <a:ext uri="{FF2B5EF4-FFF2-40B4-BE49-F238E27FC236}">
                <a16:creationId xmlns:a16="http://schemas.microsoft.com/office/drawing/2014/main" id="{38907572-5139-449D-99F9-1FDF356189E4}"/>
              </a:ext>
            </a:extLst>
          </p:cNvPr>
          <p:cNvGrpSpPr/>
          <p:nvPr/>
        </p:nvGrpSpPr>
        <p:grpSpPr>
          <a:xfrm>
            <a:off x="747969" y="2594837"/>
            <a:ext cx="855801" cy="507319"/>
            <a:chOff x="0" y="0"/>
            <a:chExt cx="425996" cy="242235"/>
          </a:xfrm>
        </p:grpSpPr>
        <p:sp>
          <p:nvSpPr>
            <p:cNvPr id="26" name="Freeform 60">
              <a:extLst>
                <a:ext uri="{FF2B5EF4-FFF2-40B4-BE49-F238E27FC236}">
                  <a16:creationId xmlns:a16="http://schemas.microsoft.com/office/drawing/2014/main" id="{6667FBAD-12E9-4D91-B04A-8190F7F0DA5D}"/>
                </a:ext>
              </a:extLst>
            </p:cNvPr>
            <p:cNvSpPr/>
            <p:nvPr/>
          </p:nvSpPr>
          <p:spPr>
            <a:xfrm>
              <a:off x="0" y="0"/>
              <a:ext cx="425996" cy="242235"/>
            </a:xfrm>
            <a:custGeom>
              <a:avLst/>
              <a:gdLst/>
              <a:ahLst/>
              <a:cxnLst/>
              <a:rect l="l" t="t" r="r" b="b"/>
              <a:pathLst>
                <a:path w="425996" h="242235">
                  <a:moveTo>
                    <a:pt x="0" y="0"/>
                  </a:moveTo>
                  <a:lnTo>
                    <a:pt x="425996" y="0"/>
                  </a:lnTo>
                  <a:lnTo>
                    <a:pt x="425996" y="242235"/>
                  </a:lnTo>
                  <a:lnTo>
                    <a:pt x="0" y="242235"/>
                  </a:lnTo>
                  <a:close/>
                </a:path>
              </a:pathLst>
            </a:custGeom>
            <a:solidFill>
              <a:srgbClr val="004AAD"/>
            </a:solidFill>
          </p:spPr>
        </p:sp>
      </p:grpSp>
      <p:grpSp>
        <p:nvGrpSpPr>
          <p:cNvPr id="27" name="Group 25">
            <a:extLst>
              <a:ext uri="{FF2B5EF4-FFF2-40B4-BE49-F238E27FC236}">
                <a16:creationId xmlns:a16="http://schemas.microsoft.com/office/drawing/2014/main" id="{83E1AEE9-FC0A-4D30-BBEE-866FA5812617}"/>
              </a:ext>
            </a:extLst>
          </p:cNvPr>
          <p:cNvGrpSpPr/>
          <p:nvPr/>
        </p:nvGrpSpPr>
        <p:grpSpPr>
          <a:xfrm>
            <a:off x="1639085" y="1971225"/>
            <a:ext cx="2667292" cy="589672"/>
            <a:chOff x="17168" y="0"/>
            <a:chExt cx="1296677" cy="1096239"/>
          </a:xfrm>
        </p:grpSpPr>
        <p:sp>
          <p:nvSpPr>
            <p:cNvPr id="28" name="Freeform 26">
              <a:extLst>
                <a:ext uri="{FF2B5EF4-FFF2-40B4-BE49-F238E27FC236}">
                  <a16:creationId xmlns:a16="http://schemas.microsoft.com/office/drawing/2014/main" id="{9B8C629E-1776-4387-A1AE-4A7DAE655C83}"/>
                </a:ext>
              </a:extLst>
            </p:cNvPr>
            <p:cNvSpPr/>
            <p:nvPr/>
          </p:nvSpPr>
          <p:spPr>
            <a:xfrm>
              <a:off x="17168" y="0"/>
              <a:ext cx="1296677" cy="1096239"/>
            </a:xfrm>
            <a:custGeom>
              <a:avLst/>
              <a:gdLst/>
              <a:ahLst/>
              <a:cxnLst/>
              <a:rect l="l" t="t" r="r" b="b"/>
              <a:pathLst>
                <a:path w="1313845" h="1154366">
                  <a:moveTo>
                    <a:pt x="0" y="0"/>
                  </a:moveTo>
                  <a:lnTo>
                    <a:pt x="1313845" y="0"/>
                  </a:lnTo>
                  <a:lnTo>
                    <a:pt x="1313845" y="1154366"/>
                  </a:lnTo>
                  <a:lnTo>
                    <a:pt x="0" y="1154366"/>
                  </a:lnTo>
                  <a:close/>
                </a:path>
              </a:pathLst>
            </a:custGeom>
            <a:solidFill>
              <a:srgbClr val="004AAD">
                <a:alpha val="19608"/>
              </a:srgbClr>
            </a:solidFill>
          </p:spPr>
        </p:sp>
      </p:grpSp>
      <p:grpSp>
        <p:nvGrpSpPr>
          <p:cNvPr id="29" name="Group 42">
            <a:extLst>
              <a:ext uri="{FF2B5EF4-FFF2-40B4-BE49-F238E27FC236}">
                <a16:creationId xmlns:a16="http://schemas.microsoft.com/office/drawing/2014/main" id="{650FF8CB-D630-41B1-B360-00908BA27C42}"/>
              </a:ext>
            </a:extLst>
          </p:cNvPr>
          <p:cNvGrpSpPr/>
          <p:nvPr/>
        </p:nvGrpSpPr>
        <p:grpSpPr>
          <a:xfrm>
            <a:off x="1643408" y="2592537"/>
            <a:ext cx="2667292" cy="511921"/>
            <a:chOff x="0" y="0"/>
            <a:chExt cx="1313845" cy="242417"/>
          </a:xfrm>
        </p:grpSpPr>
        <p:sp>
          <p:nvSpPr>
            <p:cNvPr id="30" name="Freeform 43">
              <a:extLst>
                <a:ext uri="{FF2B5EF4-FFF2-40B4-BE49-F238E27FC236}">
                  <a16:creationId xmlns:a16="http://schemas.microsoft.com/office/drawing/2014/main" id="{90DBF4CE-D803-4EF9-831F-11F6864ED7D6}"/>
                </a:ext>
              </a:extLst>
            </p:cNvPr>
            <p:cNvSpPr/>
            <p:nvPr/>
          </p:nvSpPr>
          <p:spPr>
            <a:xfrm>
              <a:off x="0" y="0"/>
              <a:ext cx="1313845" cy="242417"/>
            </a:xfrm>
            <a:custGeom>
              <a:avLst/>
              <a:gdLst/>
              <a:ahLst/>
              <a:cxnLst/>
              <a:rect l="l" t="t" r="r" b="b"/>
              <a:pathLst>
                <a:path w="1313845" h="242417">
                  <a:moveTo>
                    <a:pt x="0" y="0"/>
                  </a:moveTo>
                  <a:lnTo>
                    <a:pt x="1313845" y="0"/>
                  </a:lnTo>
                  <a:lnTo>
                    <a:pt x="1313845" y="242417"/>
                  </a:lnTo>
                  <a:lnTo>
                    <a:pt x="0" y="242417"/>
                  </a:lnTo>
                  <a:close/>
                </a:path>
              </a:pathLst>
            </a:custGeom>
            <a:solidFill>
              <a:srgbClr val="004AAD"/>
            </a:solidFill>
          </p:spPr>
        </p:sp>
      </p:grpSp>
      <p:grpSp>
        <p:nvGrpSpPr>
          <p:cNvPr id="31" name="Group 27">
            <a:extLst>
              <a:ext uri="{FF2B5EF4-FFF2-40B4-BE49-F238E27FC236}">
                <a16:creationId xmlns:a16="http://schemas.microsoft.com/office/drawing/2014/main" id="{A4BE8656-8423-4034-9F6B-7E5F17BF7F43}"/>
              </a:ext>
            </a:extLst>
          </p:cNvPr>
          <p:cNvGrpSpPr/>
          <p:nvPr/>
        </p:nvGrpSpPr>
        <p:grpSpPr>
          <a:xfrm>
            <a:off x="4341693" y="1962982"/>
            <a:ext cx="1023078" cy="596541"/>
            <a:chOff x="0" y="0"/>
            <a:chExt cx="502528" cy="1101437"/>
          </a:xfrm>
        </p:grpSpPr>
        <p:sp>
          <p:nvSpPr>
            <p:cNvPr id="32" name="Freeform 28">
              <a:extLst>
                <a:ext uri="{FF2B5EF4-FFF2-40B4-BE49-F238E27FC236}">
                  <a16:creationId xmlns:a16="http://schemas.microsoft.com/office/drawing/2014/main" id="{5343738B-DCA9-42EE-A6F3-302DB30134A3}"/>
                </a:ext>
              </a:extLst>
            </p:cNvPr>
            <p:cNvSpPr/>
            <p:nvPr/>
          </p:nvSpPr>
          <p:spPr>
            <a:xfrm>
              <a:off x="0" y="0"/>
              <a:ext cx="502528" cy="1101437"/>
            </a:xfrm>
            <a:custGeom>
              <a:avLst/>
              <a:gdLst/>
              <a:ahLst/>
              <a:cxnLst/>
              <a:rect l="l" t="t" r="r" b="b"/>
              <a:pathLst>
                <a:path w="502528" h="1101437">
                  <a:moveTo>
                    <a:pt x="0" y="0"/>
                  </a:moveTo>
                  <a:lnTo>
                    <a:pt x="502528" y="0"/>
                  </a:lnTo>
                  <a:lnTo>
                    <a:pt x="502528" y="1101437"/>
                  </a:lnTo>
                  <a:lnTo>
                    <a:pt x="0" y="1101437"/>
                  </a:lnTo>
                  <a:close/>
                </a:path>
              </a:pathLst>
            </a:custGeom>
            <a:solidFill>
              <a:srgbClr val="004AAD">
                <a:alpha val="19608"/>
              </a:srgbClr>
            </a:solidFill>
          </p:spPr>
        </p:sp>
      </p:grpSp>
      <p:grpSp>
        <p:nvGrpSpPr>
          <p:cNvPr id="33" name="Group 44">
            <a:extLst>
              <a:ext uri="{FF2B5EF4-FFF2-40B4-BE49-F238E27FC236}">
                <a16:creationId xmlns:a16="http://schemas.microsoft.com/office/drawing/2014/main" id="{F37FC327-59B1-45F0-883C-4ED7223C5BC7}"/>
              </a:ext>
            </a:extLst>
          </p:cNvPr>
          <p:cNvGrpSpPr/>
          <p:nvPr/>
        </p:nvGrpSpPr>
        <p:grpSpPr>
          <a:xfrm>
            <a:off x="4342380" y="2590235"/>
            <a:ext cx="1020204" cy="511921"/>
            <a:chOff x="0" y="0"/>
            <a:chExt cx="502528" cy="242417"/>
          </a:xfrm>
        </p:grpSpPr>
        <p:sp>
          <p:nvSpPr>
            <p:cNvPr id="34" name="Freeform 45">
              <a:extLst>
                <a:ext uri="{FF2B5EF4-FFF2-40B4-BE49-F238E27FC236}">
                  <a16:creationId xmlns:a16="http://schemas.microsoft.com/office/drawing/2014/main" id="{2EA58E20-1DEE-4477-9631-A94E70B5C7D9}"/>
                </a:ext>
              </a:extLst>
            </p:cNvPr>
            <p:cNvSpPr/>
            <p:nvPr/>
          </p:nvSpPr>
          <p:spPr>
            <a:xfrm>
              <a:off x="0" y="0"/>
              <a:ext cx="502528" cy="242417"/>
            </a:xfrm>
            <a:custGeom>
              <a:avLst/>
              <a:gdLst/>
              <a:ahLst/>
              <a:cxnLst/>
              <a:rect l="l" t="t" r="r" b="b"/>
              <a:pathLst>
                <a:path w="502528" h="242417">
                  <a:moveTo>
                    <a:pt x="0" y="0"/>
                  </a:moveTo>
                  <a:lnTo>
                    <a:pt x="502528" y="0"/>
                  </a:lnTo>
                  <a:lnTo>
                    <a:pt x="502528" y="242417"/>
                  </a:lnTo>
                  <a:lnTo>
                    <a:pt x="0" y="242417"/>
                  </a:lnTo>
                  <a:close/>
                </a:path>
              </a:pathLst>
            </a:custGeom>
            <a:solidFill>
              <a:srgbClr val="004AAD"/>
            </a:solidFill>
          </p:spPr>
        </p:sp>
      </p:grpSp>
      <p:grpSp>
        <p:nvGrpSpPr>
          <p:cNvPr id="35" name="Group 29">
            <a:extLst>
              <a:ext uri="{FF2B5EF4-FFF2-40B4-BE49-F238E27FC236}">
                <a16:creationId xmlns:a16="http://schemas.microsoft.com/office/drawing/2014/main" id="{6318BE2D-A720-4DF6-B2B8-641222B48AA6}"/>
              </a:ext>
            </a:extLst>
          </p:cNvPr>
          <p:cNvGrpSpPr/>
          <p:nvPr/>
        </p:nvGrpSpPr>
        <p:grpSpPr>
          <a:xfrm>
            <a:off x="5403146" y="1971225"/>
            <a:ext cx="1180376" cy="588298"/>
            <a:chOff x="0" y="0"/>
            <a:chExt cx="581427" cy="1185836"/>
          </a:xfrm>
        </p:grpSpPr>
        <p:sp>
          <p:nvSpPr>
            <p:cNvPr id="36" name="Freeform 30">
              <a:extLst>
                <a:ext uri="{FF2B5EF4-FFF2-40B4-BE49-F238E27FC236}">
                  <a16:creationId xmlns:a16="http://schemas.microsoft.com/office/drawing/2014/main" id="{E5AB2556-893D-48DD-9417-FE1AA7AF466B}"/>
                </a:ext>
              </a:extLst>
            </p:cNvPr>
            <p:cNvSpPr/>
            <p:nvPr/>
          </p:nvSpPr>
          <p:spPr>
            <a:xfrm>
              <a:off x="0" y="0"/>
              <a:ext cx="581426" cy="1185836"/>
            </a:xfrm>
            <a:custGeom>
              <a:avLst/>
              <a:gdLst/>
              <a:ahLst/>
              <a:cxnLst/>
              <a:rect l="l" t="t" r="r" b="b"/>
              <a:pathLst>
                <a:path w="581426" h="1185836">
                  <a:moveTo>
                    <a:pt x="0" y="0"/>
                  </a:moveTo>
                  <a:lnTo>
                    <a:pt x="581426" y="0"/>
                  </a:lnTo>
                  <a:lnTo>
                    <a:pt x="581426" y="1185836"/>
                  </a:lnTo>
                  <a:lnTo>
                    <a:pt x="0" y="1185836"/>
                  </a:lnTo>
                  <a:close/>
                </a:path>
              </a:pathLst>
            </a:custGeom>
            <a:solidFill>
              <a:srgbClr val="004AAD">
                <a:alpha val="19608"/>
              </a:srgbClr>
            </a:solidFill>
          </p:spPr>
        </p:sp>
      </p:grpSp>
      <p:grpSp>
        <p:nvGrpSpPr>
          <p:cNvPr id="37" name="Group 46">
            <a:extLst>
              <a:ext uri="{FF2B5EF4-FFF2-40B4-BE49-F238E27FC236}">
                <a16:creationId xmlns:a16="http://schemas.microsoft.com/office/drawing/2014/main" id="{E4A067D3-5E63-473B-9751-50B744A70EDE}"/>
              </a:ext>
            </a:extLst>
          </p:cNvPr>
          <p:cNvGrpSpPr/>
          <p:nvPr/>
        </p:nvGrpSpPr>
        <p:grpSpPr>
          <a:xfrm>
            <a:off x="5403144" y="2588490"/>
            <a:ext cx="1180378" cy="511921"/>
            <a:chOff x="0" y="0"/>
            <a:chExt cx="581427" cy="242417"/>
          </a:xfrm>
        </p:grpSpPr>
        <p:sp>
          <p:nvSpPr>
            <p:cNvPr id="38" name="Freeform 47">
              <a:extLst>
                <a:ext uri="{FF2B5EF4-FFF2-40B4-BE49-F238E27FC236}">
                  <a16:creationId xmlns:a16="http://schemas.microsoft.com/office/drawing/2014/main" id="{192741DD-B3FE-4C3C-A4B9-B6AF9871DA7C}"/>
                </a:ext>
              </a:extLst>
            </p:cNvPr>
            <p:cNvSpPr/>
            <p:nvPr/>
          </p:nvSpPr>
          <p:spPr>
            <a:xfrm>
              <a:off x="0" y="0"/>
              <a:ext cx="581426" cy="242417"/>
            </a:xfrm>
            <a:custGeom>
              <a:avLst/>
              <a:gdLst/>
              <a:ahLst/>
              <a:cxnLst/>
              <a:rect l="l" t="t" r="r" b="b"/>
              <a:pathLst>
                <a:path w="581426" h="242417">
                  <a:moveTo>
                    <a:pt x="0" y="0"/>
                  </a:moveTo>
                  <a:lnTo>
                    <a:pt x="581426" y="0"/>
                  </a:lnTo>
                  <a:lnTo>
                    <a:pt x="581426" y="242417"/>
                  </a:lnTo>
                  <a:lnTo>
                    <a:pt x="0" y="242417"/>
                  </a:lnTo>
                  <a:close/>
                </a:path>
              </a:pathLst>
            </a:custGeom>
            <a:solidFill>
              <a:srgbClr val="004AAD"/>
            </a:solidFill>
          </p:spPr>
        </p:sp>
      </p:grpSp>
      <p:grpSp>
        <p:nvGrpSpPr>
          <p:cNvPr id="39" name="Group 31">
            <a:extLst>
              <a:ext uri="{FF2B5EF4-FFF2-40B4-BE49-F238E27FC236}">
                <a16:creationId xmlns:a16="http://schemas.microsoft.com/office/drawing/2014/main" id="{A45161C0-9E29-4E4B-8944-BA8E275105B0}"/>
              </a:ext>
            </a:extLst>
          </p:cNvPr>
          <p:cNvGrpSpPr/>
          <p:nvPr/>
        </p:nvGrpSpPr>
        <p:grpSpPr>
          <a:xfrm>
            <a:off x="6619526" y="1971225"/>
            <a:ext cx="1435856" cy="588298"/>
            <a:chOff x="0" y="0"/>
            <a:chExt cx="707269" cy="1154366"/>
          </a:xfrm>
        </p:grpSpPr>
        <p:sp>
          <p:nvSpPr>
            <p:cNvPr id="40" name="Freeform 32">
              <a:extLst>
                <a:ext uri="{FF2B5EF4-FFF2-40B4-BE49-F238E27FC236}">
                  <a16:creationId xmlns:a16="http://schemas.microsoft.com/office/drawing/2014/main" id="{836E81A1-68F2-4781-96CD-8AC15D99FC8B}"/>
                </a:ext>
              </a:extLst>
            </p:cNvPr>
            <p:cNvSpPr/>
            <p:nvPr/>
          </p:nvSpPr>
          <p:spPr>
            <a:xfrm>
              <a:off x="0" y="0"/>
              <a:ext cx="707269" cy="1154366"/>
            </a:xfrm>
            <a:custGeom>
              <a:avLst/>
              <a:gdLst/>
              <a:ahLst/>
              <a:cxnLst/>
              <a:rect l="l" t="t" r="r" b="b"/>
              <a:pathLst>
                <a:path w="707269" h="1154366">
                  <a:moveTo>
                    <a:pt x="0" y="0"/>
                  </a:moveTo>
                  <a:lnTo>
                    <a:pt x="707269" y="0"/>
                  </a:lnTo>
                  <a:lnTo>
                    <a:pt x="707269" y="1154366"/>
                  </a:lnTo>
                  <a:lnTo>
                    <a:pt x="0" y="1154366"/>
                  </a:lnTo>
                  <a:close/>
                </a:path>
              </a:pathLst>
            </a:custGeom>
            <a:solidFill>
              <a:srgbClr val="004AAD">
                <a:alpha val="19608"/>
              </a:srgbClr>
            </a:solidFill>
          </p:spPr>
        </p:sp>
      </p:grpSp>
      <p:grpSp>
        <p:nvGrpSpPr>
          <p:cNvPr id="41" name="Group 48">
            <a:extLst>
              <a:ext uri="{FF2B5EF4-FFF2-40B4-BE49-F238E27FC236}">
                <a16:creationId xmlns:a16="http://schemas.microsoft.com/office/drawing/2014/main" id="{27442E01-F590-4EB4-93FC-AEED41A44065}"/>
              </a:ext>
            </a:extLst>
          </p:cNvPr>
          <p:cNvGrpSpPr/>
          <p:nvPr/>
        </p:nvGrpSpPr>
        <p:grpSpPr>
          <a:xfrm>
            <a:off x="6619526" y="2590236"/>
            <a:ext cx="1435210" cy="513666"/>
            <a:chOff x="0" y="0"/>
            <a:chExt cx="707269" cy="242235"/>
          </a:xfrm>
        </p:grpSpPr>
        <p:sp>
          <p:nvSpPr>
            <p:cNvPr id="42" name="Freeform 49">
              <a:extLst>
                <a:ext uri="{FF2B5EF4-FFF2-40B4-BE49-F238E27FC236}">
                  <a16:creationId xmlns:a16="http://schemas.microsoft.com/office/drawing/2014/main" id="{EBF96189-A8A9-4834-92E9-E866E7F3F2A9}"/>
                </a:ext>
              </a:extLst>
            </p:cNvPr>
            <p:cNvSpPr/>
            <p:nvPr/>
          </p:nvSpPr>
          <p:spPr>
            <a:xfrm>
              <a:off x="0" y="0"/>
              <a:ext cx="707269" cy="242235"/>
            </a:xfrm>
            <a:custGeom>
              <a:avLst/>
              <a:gdLst/>
              <a:ahLst/>
              <a:cxnLst/>
              <a:rect l="l" t="t" r="r" b="b"/>
              <a:pathLst>
                <a:path w="707269" h="242235">
                  <a:moveTo>
                    <a:pt x="0" y="0"/>
                  </a:moveTo>
                  <a:lnTo>
                    <a:pt x="707269" y="0"/>
                  </a:lnTo>
                  <a:lnTo>
                    <a:pt x="707269" y="242235"/>
                  </a:lnTo>
                  <a:lnTo>
                    <a:pt x="0" y="242235"/>
                  </a:lnTo>
                  <a:close/>
                </a:path>
              </a:pathLst>
            </a:custGeom>
            <a:solidFill>
              <a:srgbClr val="004AAD"/>
            </a:solidFill>
          </p:spPr>
        </p:sp>
      </p:grpSp>
      <p:grpSp>
        <p:nvGrpSpPr>
          <p:cNvPr id="43" name="Group 33">
            <a:extLst>
              <a:ext uri="{FF2B5EF4-FFF2-40B4-BE49-F238E27FC236}">
                <a16:creationId xmlns:a16="http://schemas.microsoft.com/office/drawing/2014/main" id="{38E2D24F-316E-4A1B-BA3F-533D71484559}"/>
              </a:ext>
            </a:extLst>
          </p:cNvPr>
          <p:cNvGrpSpPr/>
          <p:nvPr/>
        </p:nvGrpSpPr>
        <p:grpSpPr>
          <a:xfrm>
            <a:off x="8093808" y="1971225"/>
            <a:ext cx="1642285" cy="588298"/>
            <a:chOff x="0" y="0"/>
            <a:chExt cx="808951" cy="1154366"/>
          </a:xfrm>
        </p:grpSpPr>
        <p:sp>
          <p:nvSpPr>
            <p:cNvPr id="44" name="Freeform 34">
              <a:extLst>
                <a:ext uri="{FF2B5EF4-FFF2-40B4-BE49-F238E27FC236}">
                  <a16:creationId xmlns:a16="http://schemas.microsoft.com/office/drawing/2014/main" id="{8FD1BFDF-5D50-4D9A-8A42-17129EE35EFB}"/>
                </a:ext>
              </a:extLst>
            </p:cNvPr>
            <p:cNvSpPr/>
            <p:nvPr/>
          </p:nvSpPr>
          <p:spPr>
            <a:xfrm>
              <a:off x="0" y="0"/>
              <a:ext cx="808951" cy="1154366"/>
            </a:xfrm>
            <a:custGeom>
              <a:avLst/>
              <a:gdLst/>
              <a:ahLst/>
              <a:cxnLst/>
              <a:rect l="l" t="t" r="r" b="b"/>
              <a:pathLst>
                <a:path w="808951" h="1154366">
                  <a:moveTo>
                    <a:pt x="0" y="0"/>
                  </a:moveTo>
                  <a:lnTo>
                    <a:pt x="808951" y="0"/>
                  </a:lnTo>
                  <a:lnTo>
                    <a:pt x="808951" y="1154366"/>
                  </a:lnTo>
                  <a:lnTo>
                    <a:pt x="0" y="1154366"/>
                  </a:lnTo>
                  <a:close/>
                </a:path>
              </a:pathLst>
            </a:custGeom>
            <a:solidFill>
              <a:srgbClr val="004AAD">
                <a:alpha val="19608"/>
              </a:srgbClr>
            </a:solidFill>
          </p:spPr>
        </p:sp>
      </p:grpSp>
      <p:grpSp>
        <p:nvGrpSpPr>
          <p:cNvPr id="45" name="Group 50">
            <a:extLst>
              <a:ext uri="{FF2B5EF4-FFF2-40B4-BE49-F238E27FC236}">
                <a16:creationId xmlns:a16="http://schemas.microsoft.com/office/drawing/2014/main" id="{2505728A-9994-4DEC-8AC4-2C9887D12EB5}"/>
              </a:ext>
            </a:extLst>
          </p:cNvPr>
          <p:cNvGrpSpPr/>
          <p:nvPr/>
        </p:nvGrpSpPr>
        <p:grpSpPr>
          <a:xfrm>
            <a:off x="8101194" y="2588490"/>
            <a:ext cx="1642285" cy="513666"/>
            <a:chOff x="0" y="0"/>
            <a:chExt cx="808951" cy="243044"/>
          </a:xfrm>
        </p:grpSpPr>
        <p:sp>
          <p:nvSpPr>
            <p:cNvPr id="46" name="Freeform 51">
              <a:extLst>
                <a:ext uri="{FF2B5EF4-FFF2-40B4-BE49-F238E27FC236}">
                  <a16:creationId xmlns:a16="http://schemas.microsoft.com/office/drawing/2014/main" id="{4181934D-2223-4A54-B8D9-024C698FEECC}"/>
                </a:ext>
              </a:extLst>
            </p:cNvPr>
            <p:cNvSpPr/>
            <p:nvPr/>
          </p:nvSpPr>
          <p:spPr>
            <a:xfrm>
              <a:off x="0" y="0"/>
              <a:ext cx="808951" cy="243044"/>
            </a:xfrm>
            <a:custGeom>
              <a:avLst/>
              <a:gdLst/>
              <a:ahLst/>
              <a:cxnLst/>
              <a:rect l="l" t="t" r="r" b="b"/>
              <a:pathLst>
                <a:path w="808951" h="243044">
                  <a:moveTo>
                    <a:pt x="0" y="0"/>
                  </a:moveTo>
                  <a:lnTo>
                    <a:pt x="808951" y="0"/>
                  </a:lnTo>
                  <a:lnTo>
                    <a:pt x="808951" y="243044"/>
                  </a:lnTo>
                  <a:lnTo>
                    <a:pt x="0" y="243044"/>
                  </a:lnTo>
                  <a:close/>
                </a:path>
              </a:pathLst>
            </a:custGeom>
            <a:solidFill>
              <a:srgbClr val="004AAD"/>
            </a:solidFill>
          </p:spPr>
        </p:sp>
      </p:grpSp>
      <p:sp>
        <p:nvSpPr>
          <p:cNvPr id="47" name="TextBox 56">
            <a:extLst>
              <a:ext uri="{FF2B5EF4-FFF2-40B4-BE49-F238E27FC236}">
                <a16:creationId xmlns:a16="http://schemas.microsoft.com/office/drawing/2014/main" id="{ACEA0EC3-7D87-46AA-A22E-C89EE0A14953}"/>
              </a:ext>
            </a:extLst>
          </p:cNvPr>
          <p:cNvSpPr txBox="1"/>
          <p:nvPr/>
        </p:nvSpPr>
        <p:spPr>
          <a:xfrm>
            <a:off x="846583" y="1229420"/>
            <a:ext cx="896545" cy="206216"/>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Fonds</a:t>
            </a:r>
          </a:p>
        </p:txBody>
      </p:sp>
      <p:sp>
        <p:nvSpPr>
          <p:cNvPr id="48" name="TextBox 35">
            <a:extLst>
              <a:ext uri="{FF2B5EF4-FFF2-40B4-BE49-F238E27FC236}">
                <a16:creationId xmlns:a16="http://schemas.microsoft.com/office/drawing/2014/main" id="{8CAD8CF7-C119-431E-92FA-DF6FE24ED5DC}"/>
              </a:ext>
            </a:extLst>
          </p:cNvPr>
          <p:cNvSpPr txBox="1"/>
          <p:nvPr/>
        </p:nvSpPr>
        <p:spPr>
          <a:xfrm>
            <a:off x="1775480" y="1229420"/>
            <a:ext cx="896545" cy="419576"/>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Projekts</a:t>
            </a:r>
          </a:p>
          <a:p>
            <a:pPr>
              <a:lnSpc>
                <a:spcPts val="1679"/>
              </a:lnSpc>
            </a:pPr>
            <a:endParaRPr lang="en-US" sz="1199" spc="35" dirty="0">
              <a:solidFill>
                <a:srgbClr val="FFFFFF"/>
              </a:solidFill>
              <a:latin typeface="Bebas Neue Bold"/>
            </a:endParaRPr>
          </a:p>
        </p:txBody>
      </p:sp>
      <p:sp>
        <p:nvSpPr>
          <p:cNvPr id="49" name="TextBox 36">
            <a:extLst>
              <a:ext uri="{FF2B5EF4-FFF2-40B4-BE49-F238E27FC236}">
                <a16:creationId xmlns:a16="http://schemas.microsoft.com/office/drawing/2014/main" id="{397FC3B8-EA2A-4AA0-96BC-A9BF7EA3B83B}"/>
              </a:ext>
            </a:extLst>
          </p:cNvPr>
          <p:cNvSpPr txBox="1"/>
          <p:nvPr/>
        </p:nvSpPr>
        <p:spPr>
          <a:xfrm>
            <a:off x="4441837" y="1212037"/>
            <a:ext cx="801683" cy="637223"/>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2023</a:t>
            </a:r>
            <a:r>
              <a:rPr lang="en-US" sz="1199" spc="35" dirty="0">
                <a:solidFill>
                  <a:srgbClr val="FFFFFF"/>
                </a:solidFill>
                <a:latin typeface="Bebas Neue Bold"/>
              </a:rPr>
              <a:t>.</a:t>
            </a:r>
            <a:r>
              <a:rPr lang="lv-LV" sz="1199" spc="35" dirty="0">
                <a:solidFill>
                  <a:srgbClr val="FFFFFF"/>
                </a:solidFill>
                <a:latin typeface="Bebas Neue Bold"/>
              </a:rPr>
              <a:t>gada izpilde</a:t>
            </a:r>
          </a:p>
          <a:p>
            <a:pPr>
              <a:lnSpc>
                <a:spcPts val="1679"/>
              </a:lnSpc>
            </a:pPr>
            <a:endParaRPr lang="en-US" sz="1199" spc="35" dirty="0">
              <a:solidFill>
                <a:srgbClr val="FFFFFF"/>
              </a:solidFill>
              <a:latin typeface="Bebas Neue Bold"/>
            </a:endParaRPr>
          </a:p>
        </p:txBody>
      </p:sp>
      <p:sp>
        <p:nvSpPr>
          <p:cNvPr id="50" name="TextBox 18">
            <a:extLst>
              <a:ext uri="{FF2B5EF4-FFF2-40B4-BE49-F238E27FC236}">
                <a16:creationId xmlns:a16="http://schemas.microsoft.com/office/drawing/2014/main" id="{90F6AFCA-04F0-4D88-B35C-CE32E2E999E8}"/>
              </a:ext>
            </a:extLst>
          </p:cNvPr>
          <p:cNvSpPr txBox="1"/>
          <p:nvPr/>
        </p:nvSpPr>
        <p:spPr>
          <a:xfrm>
            <a:off x="5496175" y="1207444"/>
            <a:ext cx="1087351"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 plāns (Likums par budžetu)</a:t>
            </a:r>
          </a:p>
          <a:p>
            <a:pPr>
              <a:lnSpc>
                <a:spcPts val="1679"/>
              </a:lnSpc>
            </a:pPr>
            <a:endParaRPr lang="en-US" sz="1199" spc="35" dirty="0">
              <a:solidFill>
                <a:srgbClr val="FFFFFF"/>
              </a:solidFill>
              <a:latin typeface="Bebas Neue Bold"/>
            </a:endParaRPr>
          </a:p>
        </p:txBody>
      </p:sp>
      <p:sp>
        <p:nvSpPr>
          <p:cNvPr id="51" name="TextBox 21">
            <a:extLst>
              <a:ext uri="{FF2B5EF4-FFF2-40B4-BE49-F238E27FC236}">
                <a16:creationId xmlns:a16="http://schemas.microsoft.com/office/drawing/2014/main" id="{AF519F5E-02DC-4B39-BC29-AC09B129369A}"/>
              </a:ext>
            </a:extLst>
          </p:cNvPr>
          <p:cNvSpPr txBox="1"/>
          <p:nvPr/>
        </p:nvSpPr>
        <p:spPr>
          <a:xfrm>
            <a:off x="6765345" y="1212037"/>
            <a:ext cx="1147414"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izmaiņas</a:t>
            </a:r>
            <a:r>
              <a:rPr lang="en-US" sz="1199" spc="35" dirty="0">
                <a:solidFill>
                  <a:srgbClr val="FFFFFF"/>
                </a:solidFill>
                <a:latin typeface="Bebas Neue Bold"/>
              </a:rPr>
              <a:t> </a:t>
            </a:r>
            <a:r>
              <a:rPr lang="lv-LV" sz="1199" spc="35" dirty="0">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izpildi</a:t>
            </a:r>
            <a:r>
              <a:rPr lang="en-US" sz="1199" spc="35" dirty="0">
                <a:solidFill>
                  <a:srgbClr val="FFFFFF"/>
                </a:solidFill>
                <a:latin typeface="Bebas Neue Bold"/>
              </a:rPr>
              <a:t> (euro)</a:t>
            </a:r>
          </a:p>
          <a:p>
            <a:pPr>
              <a:lnSpc>
                <a:spcPts val="1679"/>
              </a:lnSpc>
            </a:pPr>
            <a:endParaRPr lang="en-US" sz="1199" spc="35" dirty="0">
              <a:solidFill>
                <a:srgbClr val="FFFFFF"/>
              </a:solidFill>
              <a:latin typeface="Bebas Neue Bold"/>
            </a:endParaRPr>
          </a:p>
        </p:txBody>
      </p:sp>
      <p:sp>
        <p:nvSpPr>
          <p:cNvPr id="52" name="TextBox 24">
            <a:extLst>
              <a:ext uri="{FF2B5EF4-FFF2-40B4-BE49-F238E27FC236}">
                <a16:creationId xmlns:a16="http://schemas.microsoft.com/office/drawing/2014/main" id="{1AC3AAC6-FBB0-4ABA-BA9B-B0F0EC5EF6E4}"/>
              </a:ext>
            </a:extLst>
          </p:cNvPr>
          <p:cNvSpPr txBox="1"/>
          <p:nvPr/>
        </p:nvSpPr>
        <p:spPr>
          <a:xfrm>
            <a:off x="8201586" y="1261323"/>
            <a:ext cx="1439949"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izmaiņas</a:t>
            </a:r>
            <a:r>
              <a:rPr lang="en-US" sz="1199" spc="35" dirty="0">
                <a:solidFill>
                  <a:srgbClr val="FFFFFF"/>
                </a:solidFill>
                <a:latin typeface="Bebas Neue Bold"/>
              </a:rPr>
              <a:t> </a:t>
            </a:r>
            <a:r>
              <a:rPr lang="lv-LV" sz="1199" spc="35" dirty="0">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izpildi</a:t>
            </a:r>
            <a:r>
              <a:rPr lang="en-US" sz="1199" spc="35" dirty="0">
                <a:solidFill>
                  <a:srgbClr val="FFFFFF"/>
                </a:solidFill>
                <a:latin typeface="Bebas Neue Bold"/>
              </a:rPr>
              <a:t> (%)</a:t>
            </a:r>
          </a:p>
          <a:p>
            <a:pPr>
              <a:lnSpc>
                <a:spcPts val="1679"/>
              </a:lnSpc>
            </a:pPr>
            <a:endParaRPr lang="en-US" sz="1199" spc="35" dirty="0">
              <a:solidFill>
                <a:srgbClr val="FFFFFF"/>
              </a:solidFill>
              <a:latin typeface="Bebas Neue Bold"/>
            </a:endParaRPr>
          </a:p>
        </p:txBody>
      </p:sp>
      <p:sp>
        <p:nvSpPr>
          <p:cNvPr id="53" name="TextBox 57">
            <a:extLst>
              <a:ext uri="{FF2B5EF4-FFF2-40B4-BE49-F238E27FC236}">
                <a16:creationId xmlns:a16="http://schemas.microsoft.com/office/drawing/2014/main" id="{419E01B8-8B84-42E4-855A-7C7EBFFF578B}"/>
              </a:ext>
            </a:extLst>
          </p:cNvPr>
          <p:cNvSpPr txBox="1"/>
          <p:nvPr/>
        </p:nvSpPr>
        <p:spPr>
          <a:xfrm>
            <a:off x="926683" y="2187517"/>
            <a:ext cx="323167" cy="156210"/>
          </a:xfrm>
          <a:prstGeom prst="rect">
            <a:avLst/>
          </a:prstGeom>
        </p:spPr>
        <p:txBody>
          <a:bodyPr lIns="0" tIns="0" rIns="0" bIns="0" rtlCol="0" anchor="t">
            <a:spAutoFit/>
          </a:bodyPr>
          <a:lstStyle/>
          <a:p>
            <a:pPr>
              <a:lnSpc>
                <a:spcPts val="1260"/>
              </a:lnSpc>
            </a:pPr>
            <a:r>
              <a:rPr lang="en-US" sz="900" spc="26" dirty="0">
                <a:solidFill>
                  <a:srgbClr val="545454"/>
                </a:solidFill>
                <a:latin typeface="Arimo"/>
              </a:rPr>
              <a:t>ESF</a:t>
            </a:r>
            <a:r>
              <a:rPr lang="lv-LV" sz="900" spc="26" dirty="0">
                <a:solidFill>
                  <a:srgbClr val="545454"/>
                </a:solidFill>
                <a:latin typeface="Arimo"/>
              </a:rPr>
              <a:t>+</a:t>
            </a:r>
            <a:endParaRPr lang="en-US" sz="900" spc="26" dirty="0">
              <a:solidFill>
                <a:srgbClr val="545454"/>
              </a:solidFill>
              <a:latin typeface="Arimo"/>
            </a:endParaRPr>
          </a:p>
        </p:txBody>
      </p:sp>
      <p:sp>
        <p:nvSpPr>
          <p:cNvPr id="54" name="TextBox 37">
            <a:extLst>
              <a:ext uri="{FF2B5EF4-FFF2-40B4-BE49-F238E27FC236}">
                <a16:creationId xmlns:a16="http://schemas.microsoft.com/office/drawing/2014/main" id="{28169532-D77D-41A7-8352-28020F97B0E0}"/>
              </a:ext>
            </a:extLst>
          </p:cNvPr>
          <p:cNvSpPr txBox="1"/>
          <p:nvPr/>
        </p:nvSpPr>
        <p:spPr>
          <a:xfrm>
            <a:off x="1760661" y="2184585"/>
            <a:ext cx="2563252" cy="317972"/>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Pasākumi iekļaujošai nodarbinātībai</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5" name="TextBox 38">
            <a:extLst>
              <a:ext uri="{FF2B5EF4-FFF2-40B4-BE49-F238E27FC236}">
                <a16:creationId xmlns:a16="http://schemas.microsoft.com/office/drawing/2014/main" id="{18DDD18B-82EF-42FD-9198-D9867CE5686E}"/>
              </a:ext>
            </a:extLst>
          </p:cNvPr>
          <p:cNvSpPr txBox="1"/>
          <p:nvPr/>
        </p:nvSpPr>
        <p:spPr>
          <a:xfrm>
            <a:off x="4419562" y="2187384"/>
            <a:ext cx="967445" cy="317972"/>
          </a:xfrm>
          <a:prstGeom prst="rect">
            <a:avLst/>
          </a:prstGeom>
        </p:spPr>
        <p:txBody>
          <a:bodyPr wrap="square" lIns="0" tIns="0" rIns="0" bIns="0" rtlCol="0" anchor="t">
            <a:spAutoFit/>
          </a:bodyPr>
          <a:lstStyle/>
          <a:p>
            <a:pPr>
              <a:lnSpc>
                <a:spcPts val="1260"/>
              </a:lnSpc>
            </a:pPr>
            <a:r>
              <a:rPr lang="lv-LV" sz="900" spc="26" dirty="0">
                <a:solidFill>
                  <a:srgbClr val="545454"/>
                </a:solidFill>
                <a:latin typeface="Montserrat Classic"/>
              </a:rPr>
              <a:t>31 542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8" name="TextBox 58">
            <a:extLst>
              <a:ext uri="{FF2B5EF4-FFF2-40B4-BE49-F238E27FC236}">
                <a16:creationId xmlns:a16="http://schemas.microsoft.com/office/drawing/2014/main" id="{A2B5C0BE-B6E7-4952-A5DF-DE4A5C056AD4}"/>
              </a:ext>
            </a:extLst>
          </p:cNvPr>
          <p:cNvSpPr txBox="1"/>
          <p:nvPr/>
        </p:nvSpPr>
        <p:spPr>
          <a:xfrm>
            <a:off x="1778441" y="2725907"/>
            <a:ext cx="2563252"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Kopā</a:t>
            </a:r>
          </a:p>
        </p:txBody>
      </p:sp>
      <p:sp>
        <p:nvSpPr>
          <p:cNvPr id="59" name="TextBox 61">
            <a:extLst>
              <a:ext uri="{FF2B5EF4-FFF2-40B4-BE49-F238E27FC236}">
                <a16:creationId xmlns:a16="http://schemas.microsoft.com/office/drawing/2014/main" id="{6A0664C0-50EE-447A-8EE4-F03297F4EE48}"/>
              </a:ext>
            </a:extLst>
          </p:cNvPr>
          <p:cNvSpPr txBox="1"/>
          <p:nvPr/>
        </p:nvSpPr>
        <p:spPr>
          <a:xfrm>
            <a:off x="4442525" y="2771616"/>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31 542</a:t>
            </a:r>
            <a:endParaRPr lang="en-US" sz="900" spc="26" dirty="0">
              <a:solidFill>
                <a:srgbClr val="FFFFFF"/>
              </a:solidFill>
              <a:latin typeface="Montserrat Classic"/>
            </a:endParaRPr>
          </a:p>
        </p:txBody>
      </p:sp>
      <p:sp>
        <p:nvSpPr>
          <p:cNvPr id="62" name="TextBox 39">
            <a:extLst>
              <a:ext uri="{FF2B5EF4-FFF2-40B4-BE49-F238E27FC236}">
                <a16:creationId xmlns:a16="http://schemas.microsoft.com/office/drawing/2014/main" id="{8321E3BA-C790-4FB6-B082-C6D202388F73}"/>
              </a:ext>
            </a:extLst>
          </p:cNvPr>
          <p:cNvSpPr txBox="1"/>
          <p:nvPr/>
        </p:nvSpPr>
        <p:spPr>
          <a:xfrm>
            <a:off x="5535936" y="2194053"/>
            <a:ext cx="1018496" cy="317266"/>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0</a:t>
            </a:r>
            <a:endParaRPr lang="en-US" sz="900" spc="26" dirty="0">
              <a:solidFill>
                <a:srgbClr val="545454"/>
              </a:solidFill>
              <a:latin typeface="Montserrat Classic"/>
            </a:endParaRPr>
          </a:p>
          <a:p>
            <a:pPr>
              <a:lnSpc>
                <a:spcPts val="1260"/>
              </a:lnSpc>
            </a:pPr>
            <a:r>
              <a:rPr lang="en-US" sz="900" spc="26" dirty="0">
                <a:solidFill>
                  <a:srgbClr val="545454"/>
                </a:solidFill>
                <a:latin typeface="Montserrat Classic"/>
              </a:rPr>
              <a:t> </a:t>
            </a:r>
            <a:endParaRPr lang="en-US" sz="900" spc="26" dirty="0">
              <a:solidFill>
                <a:srgbClr val="545454"/>
              </a:solidFill>
              <a:latin typeface="Arimo"/>
            </a:endParaRPr>
          </a:p>
        </p:txBody>
      </p:sp>
      <p:sp>
        <p:nvSpPr>
          <p:cNvPr id="63" name="TextBox 61">
            <a:extLst>
              <a:ext uri="{FF2B5EF4-FFF2-40B4-BE49-F238E27FC236}">
                <a16:creationId xmlns:a16="http://schemas.microsoft.com/office/drawing/2014/main" id="{D1002171-2B67-41E2-8025-E1DEA2A290AE}"/>
              </a:ext>
            </a:extLst>
          </p:cNvPr>
          <p:cNvSpPr txBox="1"/>
          <p:nvPr/>
        </p:nvSpPr>
        <p:spPr>
          <a:xfrm>
            <a:off x="5565030" y="2742832"/>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0</a:t>
            </a:r>
            <a:endParaRPr lang="en-US" sz="900" spc="26" dirty="0">
              <a:solidFill>
                <a:srgbClr val="FFFFFF"/>
              </a:solidFill>
              <a:latin typeface="Montserrat Classic"/>
            </a:endParaRPr>
          </a:p>
        </p:txBody>
      </p:sp>
      <p:sp>
        <p:nvSpPr>
          <p:cNvPr id="64" name="TextBox 40">
            <a:extLst>
              <a:ext uri="{FF2B5EF4-FFF2-40B4-BE49-F238E27FC236}">
                <a16:creationId xmlns:a16="http://schemas.microsoft.com/office/drawing/2014/main" id="{E66C45B1-A99D-48EF-8F02-F1D9BBE58B30}"/>
              </a:ext>
            </a:extLst>
          </p:cNvPr>
          <p:cNvSpPr txBox="1"/>
          <p:nvPr/>
        </p:nvSpPr>
        <p:spPr>
          <a:xfrm>
            <a:off x="6765345" y="2204615"/>
            <a:ext cx="1018496" cy="147413"/>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-31 542</a:t>
            </a:r>
            <a:endParaRPr lang="en-US" sz="900" spc="26" dirty="0">
              <a:solidFill>
                <a:srgbClr val="545454"/>
              </a:solidFill>
              <a:latin typeface="Montserrat Classic"/>
            </a:endParaRPr>
          </a:p>
        </p:txBody>
      </p:sp>
      <p:sp>
        <p:nvSpPr>
          <p:cNvPr id="65" name="TextBox 63">
            <a:extLst>
              <a:ext uri="{FF2B5EF4-FFF2-40B4-BE49-F238E27FC236}">
                <a16:creationId xmlns:a16="http://schemas.microsoft.com/office/drawing/2014/main" id="{967BE3DF-ABE8-4BEE-9FA8-17517A3EAF70}"/>
              </a:ext>
            </a:extLst>
          </p:cNvPr>
          <p:cNvSpPr txBox="1"/>
          <p:nvPr/>
        </p:nvSpPr>
        <p:spPr>
          <a:xfrm>
            <a:off x="6765345" y="2771616"/>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-31 542</a:t>
            </a:r>
            <a:endParaRPr lang="en-US" sz="900" spc="26" dirty="0">
              <a:solidFill>
                <a:srgbClr val="FFFFFF"/>
              </a:solidFill>
              <a:latin typeface="Montserrat Classic"/>
            </a:endParaRPr>
          </a:p>
        </p:txBody>
      </p:sp>
      <p:sp>
        <p:nvSpPr>
          <p:cNvPr id="66" name="TextBox 41">
            <a:extLst>
              <a:ext uri="{FF2B5EF4-FFF2-40B4-BE49-F238E27FC236}">
                <a16:creationId xmlns:a16="http://schemas.microsoft.com/office/drawing/2014/main" id="{A7135B54-513E-4479-84EA-E4CE465C195E}"/>
              </a:ext>
            </a:extLst>
          </p:cNvPr>
          <p:cNvSpPr txBox="1"/>
          <p:nvPr/>
        </p:nvSpPr>
        <p:spPr>
          <a:xfrm>
            <a:off x="8201201" y="2193042"/>
            <a:ext cx="1018496" cy="317972"/>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-100</a:t>
            </a:r>
            <a:r>
              <a:rPr lang="en-US" sz="900" spc="26" dirty="0">
                <a:solidFill>
                  <a:srgbClr val="545454"/>
                </a:solidFill>
                <a:latin typeface="Arimo"/>
              </a:rPr>
              <a:t>    </a:t>
            </a:r>
          </a:p>
          <a:p>
            <a:pPr>
              <a:lnSpc>
                <a:spcPts val="1260"/>
              </a:lnSpc>
            </a:pPr>
            <a:endParaRPr lang="en-US" sz="900" spc="26" dirty="0">
              <a:solidFill>
                <a:srgbClr val="545454"/>
              </a:solidFill>
              <a:latin typeface="Arimo"/>
            </a:endParaRPr>
          </a:p>
        </p:txBody>
      </p:sp>
      <p:sp>
        <p:nvSpPr>
          <p:cNvPr id="67" name="TextBox 64">
            <a:extLst>
              <a:ext uri="{FF2B5EF4-FFF2-40B4-BE49-F238E27FC236}">
                <a16:creationId xmlns:a16="http://schemas.microsoft.com/office/drawing/2014/main" id="{490F2B35-9EFC-4889-A94A-F54EE64BCBBD}"/>
              </a:ext>
            </a:extLst>
          </p:cNvPr>
          <p:cNvSpPr txBox="1"/>
          <p:nvPr/>
        </p:nvSpPr>
        <p:spPr>
          <a:xfrm>
            <a:off x="8225442" y="2768261"/>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-100</a:t>
            </a:r>
            <a:endParaRPr lang="en-US" sz="900" spc="26" dirty="0">
              <a:solidFill>
                <a:srgbClr val="FFFFFF"/>
              </a:solidFill>
              <a:latin typeface="Montserrat Classic"/>
            </a:endParaRPr>
          </a:p>
        </p:txBody>
      </p:sp>
      <p:grpSp>
        <p:nvGrpSpPr>
          <p:cNvPr id="68" name="Group 5">
            <a:extLst>
              <a:ext uri="{FF2B5EF4-FFF2-40B4-BE49-F238E27FC236}">
                <a16:creationId xmlns:a16="http://schemas.microsoft.com/office/drawing/2014/main" id="{98A44E08-07AF-4DE5-9B20-2FD174E02180}"/>
              </a:ext>
            </a:extLst>
          </p:cNvPr>
          <p:cNvGrpSpPr/>
          <p:nvPr/>
        </p:nvGrpSpPr>
        <p:grpSpPr>
          <a:xfrm>
            <a:off x="454365" y="4168845"/>
            <a:ext cx="9703677" cy="45719"/>
            <a:chOff x="843730" y="325121"/>
            <a:chExt cx="31800059" cy="150646"/>
          </a:xfrm>
        </p:grpSpPr>
        <p:sp>
          <p:nvSpPr>
            <p:cNvPr id="69" name="Freeform 6">
              <a:extLst>
                <a:ext uri="{FF2B5EF4-FFF2-40B4-BE49-F238E27FC236}">
                  <a16:creationId xmlns:a16="http://schemas.microsoft.com/office/drawing/2014/main" id="{E1037282-6044-4067-A431-F829020631E0}"/>
                </a:ext>
              </a:extLst>
            </p:cNvPr>
            <p:cNvSpPr/>
            <p:nvPr/>
          </p:nvSpPr>
          <p:spPr>
            <a:xfrm flipV="1">
              <a:off x="843730" y="325121"/>
              <a:ext cx="31800059" cy="150646"/>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0" name="TextBox 7">
            <a:extLst>
              <a:ext uri="{FF2B5EF4-FFF2-40B4-BE49-F238E27FC236}">
                <a16:creationId xmlns:a16="http://schemas.microsoft.com/office/drawing/2014/main" id="{D5FB4B97-96EC-4CEA-96DC-3A21393DD51D}"/>
              </a:ext>
            </a:extLst>
          </p:cNvPr>
          <p:cNvSpPr txBox="1"/>
          <p:nvPr/>
        </p:nvSpPr>
        <p:spPr>
          <a:xfrm>
            <a:off x="622299" y="3805897"/>
            <a:ext cx="9386617" cy="218008"/>
          </a:xfrm>
          <a:prstGeom prst="rect">
            <a:avLst/>
          </a:prstGeom>
        </p:spPr>
        <p:txBody>
          <a:bodyPr wrap="square" lIns="0" tIns="0" rIns="0" bIns="0" rtlCol="0" anchor="t">
            <a:spAutoFit/>
          </a:bodyPr>
          <a:lstStyle/>
          <a:p>
            <a:pPr>
              <a:lnSpc>
                <a:spcPts val="1676"/>
              </a:lnSpc>
            </a:pPr>
            <a:r>
              <a:rPr lang="en-US" sz="1784" spc="142" dirty="0">
                <a:solidFill>
                  <a:srgbClr val="545454"/>
                </a:solidFill>
                <a:latin typeface="Bebas Neue"/>
              </a:rPr>
              <a:t>NVA </a:t>
            </a:r>
            <a:r>
              <a:rPr lang="lv-LV" sz="1784" spc="142" dirty="0">
                <a:solidFill>
                  <a:srgbClr val="545454"/>
                </a:solidFill>
                <a:latin typeface="Bebas Neue"/>
              </a:rPr>
              <a:t>īstenoto</a:t>
            </a:r>
            <a:r>
              <a:rPr lang="en-US" sz="1784" spc="142" dirty="0">
                <a:solidFill>
                  <a:srgbClr val="545454"/>
                </a:solidFill>
                <a:latin typeface="Bebas Neue"/>
              </a:rPr>
              <a:t> </a:t>
            </a:r>
            <a:r>
              <a:rPr lang="lv-LV" sz="1784" spc="142" dirty="0">
                <a:solidFill>
                  <a:srgbClr val="545454"/>
                </a:solidFill>
                <a:latin typeface="Bebas Neue"/>
              </a:rPr>
              <a:t>Atveseļošanas un noturības mehānisma (ANM) projektu finansējums 2023.-2024. gadā. </a:t>
            </a:r>
          </a:p>
        </p:txBody>
      </p:sp>
      <p:grpSp>
        <p:nvGrpSpPr>
          <p:cNvPr id="71" name="Group 52">
            <a:extLst>
              <a:ext uri="{FF2B5EF4-FFF2-40B4-BE49-F238E27FC236}">
                <a16:creationId xmlns:a16="http://schemas.microsoft.com/office/drawing/2014/main" id="{218B657D-58B9-4AC4-BECA-44D3B17864F9}"/>
              </a:ext>
            </a:extLst>
          </p:cNvPr>
          <p:cNvGrpSpPr/>
          <p:nvPr/>
        </p:nvGrpSpPr>
        <p:grpSpPr>
          <a:xfrm>
            <a:off x="736064" y="4500118"/>
            <a:ext cx="867705" cy="799565"/>
            <a:chOff x="0" y="0"/>
            <a:chExt cx="427411" cy="393847"/>
          </a:xfrm>
        </p:grpSpPr>
        <p:sp>
          <p:nvSpPr>
            <p:cNvPr id="72" name="Freeform 53">
              <a:extLst>
                <a:ext uri="{FF2B5EF4-FFF2-40B4-BE49-F238E27FC236}">
                  <a16:creationId xmlns:a16="http://schemas.microsoft.com/office/drawing/2014/main" id="{634EBA13-CD5F-4AD2-9A45-1F7495BE8B34}"/>
                </a:ext>
              </a:extLst>
            </p:cNvPr>
            <p:cNvSpPr/>
            <p:nvPr/>
          </p:nvSpPr>
          <p:spPr>
            <a:xfrm>
              <a:off x="0" y="0"/>
              <a:ext cx="427411" cy="393847"/>
            </a:xfrm>
            <a:custGeom>
              <a:avLst/>
              <a:gdLst/>
              <a:ahLst/>
              <a:cxnLst/>
              <a:rect l="l" t="t" r="r" b="b"/>
              <a:pathLst>
                <a:path w="427411" h="393847">
                  <a:moveTo>
                    <a:pt x="0" y="0"/>
                  </a:moveTo>
                  <a:lnTo>
                    <a:pt x="427411" y="0"/>
                  </a:lnTo>
                  <a:lnTo>
                    <a:pt x="427411" y="393847"/>
                  </a:lnTo>
                  <a:lnTo>
                    <a:pt x="0" y="393847"/>
                  </a:lnTo>
                  <a:close/>
                </a:path>
              </a:pathLst>
            </a:custGeom>
            <a:solidFill>
              <a:srgbClr val="004AAD"/>
            </a:solidFill>
          </p:spPr>
        </p:sp>
      </p:grpSp>
      <p:grpSp>
        <p:nvGrpSpPr>
          <p:cNvPr id="73" name="Group 54">
            <a:extLst>
              <a:ext uri="{FF2B5EF4-FFF2-40B4-BE49-F238E27FC236}">
                <a16:creationId xmlns:a16="http://schemas.microsoft.com/office/drawing/2014/main" id="{27AC5146-22DA-4F6F-A885-344A7F51697B}"/>
              </a:ext>
            </a:extLst>
          </p:cNvPr>
          <p:cNvGrpSpPr/>
          <p:nvPr/>
        </p:nvGrpSpPr>
        <p:grpSpPr>
          <a:xfrm>
            <a:off x="734682" y="5324446"/>
            <a:ext cx="867705" cy="589673"/>
            <a:chOff x="0" y="0"/>
            <a:chExt cx="427411" cy="1185836"/>
          </a:xfrm>
        </p:grpSpPr>
        <p:sp>
          <p:nvSpPr>
            <p:cNvPr id="74" name="Freeform 55">
              <a:extLst>
                <a:ext uri="{FF2B5EF4-FFF2-40B4-BE49-F238E27FC236}">
                  <a16:creationId xmlns:a16="http://schemas.microsoft.com/office/drawing/2014/main" id="{27D932C3-3FFC-4C77-80B4-88DE9C3A07BC}"/>
                </a:ext>
              </a:extLst>
            </p:cNvPr>
            <p:cNvSpPr/>
            <p:nvPr/>
          </p:nvSpPr>
          <p:spPr>
            <a:xfrm>
              <a:off x="0" y="0"/>
              <a:ext cx="427411" cy="1185836"/>
            </a:xfrm>
            <a:custGeom>
              <a:avLst/>
              <a:gdLst/>
              <a:ahLst/>
              <a:cxnLst/>
              <a:rect l="l" t="t" r="r" b="b"/>
              <a:pathLst>
                <a:path w="427411" h="1185836">
                  <a:moveTo>
                    <a:pt x="0" y="0"/>
                  </a:moveTo>
                  <a:lnTo>
                    <a:pt x="427411" y="0"/>
                  </a:lnTo>
                  <a:lnTo>
                    <a:pt x="427411" y="1185836"/>
                  </a:lnTo>
                  <a:lnTo>
                    <a:pt x="0" y="1185836"/>
                  </a:lnTo>
                  <a:close/>
                </a:path>
              </a:pathLst>
            </a:custGeom>
            <a:solidFill>
              <a:srgbClr val="004AAD">
                <a:alpha val="19608"/>
              </a:srgbClr>
            </a:solidFill>
          </p:spPr>
        </p:sp>
      </p:grpSp>
      <p:grpSp>
        <p:nvGrpSpPr>
          <p:cNvPr id="75" name="Group 59">
            <a:extLst>
              <a:ext uri="{FF2B5EF4-FFF2-40B4-BE49-F238E27FC236}">
                <a16:creationId xmlns:a16="http://schemas.microsoft.com/office/drawing/2014/main" id="{C62A3EF6-243B-475C-879F-97109DADAFE3}"/>
              </a:ext>
            </a:extLst>
          </p:cNvPr>
          <p:cNvGrpSpPr/>
          <p:nvPr/>
        </p:nvGrpSpPr>
        <p:grpSpPr>
          <a:xfrm>
            <a:off x="740633" y="5950552"/>
            <a:ext cx="855801" cy="507319"/>
            <a:chOff x="0" y="0"/>
            <a:chExt cx="425996" cy="242235"/>
          </a:xfrm>
        </p:grpSpPr>
        <p:sp>
          <p:nvSpPr>
            <p:cNvPr id="76" name="Freeform 60">
              <a:extLst>
                <a:ext uri="{FF2B5EF4-FFF2-40B4-BE49-F238E27FC236}">
                  <a16:creationId xmlns:a16="http://schemas.microsoft.com/office/drawing/2014/main" id="{6668406A-BB87-4C47-8AAF-801A661D769E}"/>
                </a:ext>
              </a:extLst>
            </p:cNvPr>
            <p:cNvSpPr/>
            <p:nvPr/>
          </p:nvSpPr>
          <p:spPr>
            <a:xfrm>
              <a:off x="0" y="0"/>
              <a:ext cx="425996" cy="242235"/>
            </a:xfrm>
            <a:custGeom>
              <a:avLst/>
              <a:gdLst/>
              <a:ahLst/>
              <a:cxnLst/>
              <a:rect l="l" t="t" r="r" b="b"/>
              <a:pathLst>
                <a:path w="425996" h="242235">
                  <a:moveTo>
                    <a:pt x="0" y="0"/>
                  </a:moveTo>
                  <a:lnTo>
                    <a:pt x="425996" y="0"/>
                  </a:lnTo>
                  <a:lnTo>
                    <a:pt x="425996" y="242235"/>
                  </a:lnTo>
                  <a:lnTo>
                    <a:pt x="0" y="242235"/>
                  </a:lnTo>
                  <a:close/>
                </a:path>
              </a:pathLst>
            </a:custGeom>
            <a:solidFill>
              <a:srgbClr val="004AAD"/>
            </a:solidFill>
          </p:spPr>
        </p:sp>
      </p:grpSp>
      <p:grpSp>
        <p:nvGrpSpPr>
          <p:cNvPr id="77" name="Group 76">
            <a:extLst>
              <a:ext uri="{FF2B5EF4-FFF2-40B4-BE49-F238E27FC236}">
                <a16:creationId xmlns:a16="http://schemas.microsoft.com/office/drawing/2014/main" id="{C0B98689-F746-457F-BC42-5B9AE788C95A}"/>
              </a:ext>
            </a:extLst>
          </p:cNvPr>
          <p:cNvGrpSpPr/>
          <p:nvPr/>
        </p:nvGrpSpPr>
        <p:grpSpPr>
          <a:xfrm>
            <a:off x="1639085" y="4500117"/>
            <a:ext cx="2667292" cy="799565"/>
            <a:chOff x="0" y="0"/>
            <a:chExt cx="1313845" cy="393847"/>
          </a:xfrm>
        </p:grpSpPr>
        <p:sp>
          <p:nvSpPr>
            <p:cNvPr id="78" name="Freeform 13">
              <a:extLst>
                <a:ext uri="{FF2B5EF4-FFF2-40B4-BE49-F238E27FC236}">
                  <a16:creationId xmlns:a16="http://schemas.microsoft.com/office/drawing/2014/main" id="{731FCB70-68D6-4B59-A599-55F579D6F265}"/>
                </a:ext>
              </a:extLst>
            </p:cNvPr>
            <p:cNvSpPr/>
            <p:nvPr/>
          </p:nvSpPr>
          <p:spPr>
            <a:xfrm>
              <a:off x="0" y="0"/>
              <a:ext cx="1313845" cy="393847"/>
            </a:xfrm>
            <a:custGeom>
              <a:avLst/>
              <a:gdLst/>
              <a:ahLst/>
              <a:cxnLst/>
              <a:rect l="l" t="t" r="r" b="b"/>
              <a:pathLst>
                <a:path w="1313845" h="393847">
                  <a:moveTo>
                    <a:pt x="0" y="0"/>
                  </a:moveTo>
                  <a:lnTo>
                    <a:pt x="1313845" y="0"/>
                  </a:lnTo>
                  <a:lnTo>
                    <a:pt x="1313845" y="393847"/>
                  </a:lnTo>
                  <a:lnTo>
                    <a:pt x="0" y="393847"/>
                  </a:lnTo>
                  <a:close/>
                </a:path>
              </a:pathLst>
            </a:custGeom>
            <a:solidFill>
              <a:srgbClr val="004AAD"/>
            </a:solidFill>
          </p:spPr>
        </p:sp>
      </p:grpSp>
      <p:grpSp>
        <p:nvGrpSpPr>
          <p:cNvPr id="79" name="Group 78">
            <a:extLst>
              <a:ext uri="{FF2B5EF4-FFF2-40B4-BE49-F238E27FC236}">
                <a16:creationId xmlns:a16="http://schemas.microsoft.com/office/drawing/2014/main" id="{D2557C16-75CF-40DC-BC6B-34FCB65A99E1}"/>
              </a:ext>
            </a:extLst>
          </p:cNvPr>
          <p:cNvGrpSpPr/>
          <p:nvPr/>
        </p:nvGrpSpPr>
        <p:grpSpPr>
          <a:xfrm>
            <a:off x="4342380" y="4500116"/>
            <a:ext cx="1020204" cy="799565"/>
            <a:chOff x="0" y="0"/>
            <a:chExt cx="502528" cy="393847"/>
          </a:xfrm>
        </p:grpSpPr>
        <p:sp>
          <p:nvSpPr>
            <p:cNvPr id="80" name="Freeform 15">
              <a:extLst>
                <a:ext uri="{FF2B5EF4-FFF2-40B4-BE49-F238E27FC236}">
                  <a16:creationId xmlns:a16="http://schemas.microsoft.com/office/drawing/2014/main" id="{E4350570-DB04-40EA-AD6F-6C56292A702B}"/>
                </a:ext>
              </a:extLst>
            </p:cNvPr>
            <p:cNvSpPr/>
            <p:nvPr/>
          </p:nvSpPr>
          <p:spPr>
            <a:xfrm>
              <a:off x="0" y="0"/>
              <a:ext cx="502528" cy="393847"/>
            </a:xfrm>
            <a:custGeom>
              <a:avLst/>
              <a:gdLst/>
              <a:ahLst/>
              <a:cxnLst/>
              <a:rect l="l" t="t" r="r" b="b"/>
              <a:pathLst>
                <a:path w="502528" h="393847">
                  <a:moveTo>
                    <a:pt x="0" y="0"/>
                  </a:moveTo>
                  <a:lnTo>
                    <a:pt x="502528" y="0"/>
                  </a:lnTo>
                  <a:lnTo>
                    <a:pt x="502528" y="393847"/>
                  </a:lnTo>
                  <a:lnTo>
                    <a:pt x="0" y="393847"/>
                  </a:lnTo>
                  <a:close/>
                </a:path>
              </a:pathLst>
            </a:custGeom>
            <a:solidFill>
              <a:srgbClr val="004AAD"/>
            </a:solidFill>
          </p:spPr>
        </p:sp>
      </p:grpSp>
      <p:grpSp>
        <p:nvGrpSpPr>
          <p:cNvPr id="81" name="Group 25">
            <a:extLst>
              <a:ext uri="{FF2B5EF4-FFF2-40B4-BE49-F238E27FC236}">
                <a16:creationId xmlns:a16="http://schemas.microsoft.com/office/drawing/2014/main" id="{4D635100-3E3F-4441-A4B9-ACCAAD4B6CA4}"/>
              </a:ext>
            </a:extLst>
          </p:cNvPr>
          <p:cNvGrpSpPr/>
          <p:nvPr/>
        </p:nvGrpSpPr>
        <p:grpSpPr>
          <a:xfrm>
            <a:off x="1639085" y="5321693"/>
            <a:ext cx="2667292" cy="589672"/>
            <a:chOff x="17168" y="0"/>
            <a:chExt cx="1296677" cy="1096239"/>
          </a:xfrm>
        </p:grpSpPr>
        <p:sp>
          <p:nvSpPr>
            <p:cNvPr id="82" name="Freeform 26">
              <a:extLst>
                <a:ext uri="{FF2B5EF4-FFF2-40B4-BE49-F238E27FC236}">
                  <a16:creationId xmlns:a16="http://schemas.microsoft.com/office/drawing/2014/main" id="{60D0A7B5-93CF-4952-B026-90EAEE86E1B0}"/>
                </a:ext>
              </a:extLst>
            </p:cNvPr>
            <p:cNvSpPr/>
            <p:nvPr/>
          </p:nvSpPr>
          <p:spPr>
            <a:xfrm>
              <a:off x="17168" y="0"/>
              <a:ext cx="1296677" cy="1096239"/>
            </a:xfrm>
            <a:custGeom>
              <a:avLst/>
              <a:gdLst/>
              <a:ahLst/>
              <a:cxnLst/>
              <a:rect l="l" t="t" r="r" b="b"/>
              <a:pathLst>
                <a:path w="1313845" h="1154366">
                  <a:moveTo>
                    <a:pt x="0" y="0"/>
                  </a:moveTo>
                  <a:lnTo>
                    <a:pt x="1313845" y="0"/>
                  </a:lnTo>
                  <a:lnTo>
                    <a:pt x="1313845" y="1154366"/>
                  </a:lnTo>
                  <a:lnTo>
                    <a:pt x="0" y="1154366"/>
                  </a:lnTo>
                  <a:close/>
                </a:path>
              </a:pathLst>
            </a:custGeom>
            <a:solidFill>
              <a:srgbClr val="004AAD">
                <a:alpha val="19608"/>
              </a:srgbClr>
            </a:solidFill>
          </p:spPr>
        </p:sp>
      </p:grpSp>
      <p:grpSp>
        <p:nvGrpSpPr>
          <p:cNvPr id="83" name="Group 42">
            <a:extLst>
              <a:ext uri="{FF2B5EF4-FFF2-40B4-BE49-F238E27FC236}">
                <a16:creationId xmlns:a16="http://schemas.microsoft.com/office/drawing/2014/main" id="{728EB1A5-2436-428B-B635-1D0DA5487A2E}"/>
              </a:ext>
            </a:extLst>
          </p:cNvPr>
          <p:cNvGrpSpPr/>
          <p:nvPr/>
        </p:nvGrpSpPr>
        <p:grpSpPr>
          <a:xfrm>
            <a:off x="1633343" y="5950552"/>
            <a:ext cx="2667292" cy="511921"/>
            <a:chOff x="0" y="0"/>
            <a:chExt cx="1313845" cy="242417"/>
          </a:xfrm>
        </p:grpSpPr>
        <p:sp>
          <p:nvSpPr>
            <p:cNvPr id="84" name="Freeform 43">
              <a:extLst>
                <a:ext uri="{FF2B5EF4-FFF2-40B4-BE49-F238E27FC236}">
                  <a16:creationId xmlns:a16="http://schemas.microsoft.com/office/drawing/2014/main" id="{7F41EB78-0007-4FC0-B12E-BD034A2BB151}"/>
                </a:ext>
              </a:extLst>
            </p:cNvPr>
            <p:cNvSpPr/>
            <p:nvPr/>
          </p:nvSpPr>
          <p:spPr>
            <a:xfrm>
              <a:off x="0" y="0"/>
              <a:ext cx="1313845" cy="242417"/>
            </a:xfrm>
            <a:custGeom>
              <a:avLst/>
              <a:gdLst/>
              <a:ahLst/>
              <a:cxnLst/>
              <a:rect l="l" t="t" r="r" b="b"/>
              <a:pathLst>
                <a:path w="1313845" h="242417">
                  <a:moveTo>
                    <a:pt x="0" y="0"/>
                  </a:moveTo>
                  <a:lnTo>
                    <a:pt x="1313845" y="0"/>
                  </a:lnTo>
                  <a:lnTo>
                    <a:pt x="1313845" y="242417"/>
                  </a:lnTo>
                  <a:lnTo>
                    <a:pt x="0" y="242417"/>
                  </a:lnTo>
                  <a:close/>
                </a:path>
              </a:pathLst>
            </a:custGeom>
            <a:solidFill>
              <a:srgbClr val="004AAD"/>
            </a:solidFill>
          </p:spPr>
        </p:sp>
      </p:grpSp>
      <p:grpSp>
        <p:nvGrpSpPr>
          <p:cNvPr id="85" name="Group 27">
            <a:extLst>
              <a:ext uri="{FF2B5EF4-FFF2-40B4-BE49-F238E27FC236}">
                <a16:creationId xmlns:a16="http://schemas.microsoft.com/office/drawing/2014/main" id="{B2172716-E3B3-4F4C-8C6F-B3689BCD3762}"/>
              </a:ext>
            </a:extLst>
          </p:cNvPr>
          <p:cNvGrpSpPr/>
          <p:nvPr/>
        </p:nvGrpSpPr>
        <p:grpSpPr>
          <a:xfrm>
            <a:off x="4341794" y="5311575"/>
            <a:ext cx="1023078" cy="596541"/>
            <a:chOff x="0" y="0"/>
            <a:chExt cx="502528" cy="1101437"/>
          </a:xfrm>
        </p:grpSpPr>
        <p:sp>
          <p:nvSpPr>
            <p:cNvPr id="86" name="Freeform 28">
              <a:extLst>
                <a:ext uri="{FF2B5EF4-FFF2-40B4-BE49-F238E27FC236}">
                  <a16:creationId xmlns:a16="http://schemas.microsoft.com/office/drawing/2014/main" id="{411042CF-47A9-4AF8-BE01-14B2AD1D9F39}"/>
                </a:ext>
              </a:extLst>
            </p:cNvPr>
            <p:cNvSpPr/>
            <p:nvPr/>
          </p:nvSpPr>
          <p:spPr>
            <a:xfrm>
              <a:off x="0" y="0"/>
              <a:ext cx="502528" cy="1101437"/>
            </a:xfrm>
            <a:custGeom>
              <a:avLst/>
              <a:gdLst/>
              <a:ahLst/>
              <a:cxnLst/>
              <a:rect l="l" t="t" r="r" b="b"/>
              <a:pathLst>
                <a:path w="502528" h="1101437">
                  <a:moveTo>
                    <a:pt x="0" y="0"/>
                  </a:moveTo>
                  <a:lnTo>
                    <a:pt x="502528" y="0"/>
                  </a:lnTo>
                  <a:lnTo>
                    <a:pt x="502528" y="1101437"/>
                  </a:lnTo>
                  <a:lnTo>
                    <a:pt x="0" y="1101437"/>
                  </a:lnTo>
                  <a:close/>
                </a:path>
              </a:pathLst>
            </a:custGeom>
            <a:solidFill>
              <a:srgbClr val="004AAD">
                <a:alpha val="19608"/>
              </a:srgbClr>
            </a:solidFill>
          </p:spPr>
        </p:sp>
      </p:grpSp>
      <p:grpSp>
        <p:nvGrpSpPr>
          <p:cNvPr id="87" name="Group 44">
            <a:extLst>
              <a:ext uri="{FF2B5EF4-FFF2-40B4-BE49-F238E27FC236}">
                <a16:creationId xmlns:a16="http://schemas.microsoft.com/office/drawing/2014/main" id="{804203F3-FDF8-45C3-84DA-05E658FBEE43}"/>
              </a:ext>
            </a:extLst>
          </p:cNvPr>
          <p:cNvGrpSpPr/>
          <p:nvPr/>
        </p:nvGrpSpPr>
        <p:grpSpPr>
          <a:xfrm>
            <a:off x="4342380" y="5945950"/>
            <a:ext cx="1020204" cy="511921"/>
            <a:chOff x="0" y="0"/>
            <a:chExt cx="502528" cy="242417"/>
          </a:xfrm>
        </p:grpSpPr>
        <p:sp>
          <p:nvSpPr>
            <p:cNvPr id="88" name="Freeform 45">
              <a:extLst>
                <a:ext uri="{FF2B5EF4-FFF2-40B4-BE49-F238E27FC236}">
                  <a16:creationId xmlns:a16="http://schemas.microsoft.com/office/drawing/2014/main" id="{3A13802A-FDFF-47BC-A6DB-CC773F054D8C}"/>
                </a:ext>
              </a:extLst>
            </p:cNvPr>
            <p:cNvSpPr/>
            <p:nvPr/>
          </p:nvSpPr>
          <p:spPr>
            <a:xfrm>
              <a:off x="0" y="0"/>
              <a:ext cx="502528" cy="242417"/>
            </a:xfrm>
            <a:custGeom>
              <a:avLst/>
              <a:gdLst/>
              <a:ahLst/>
              <a:cxnLst/>
              <a:rect l="l" t="t" r="r" b="b"/>
              <a:pathLst>
                <a:path w="502528" h="242417">
                  <a:moveTo>
                    <a:pt x="0" y="0"/>
                  </a:moveTo>
                  <a:lnTo>
                    <a:pt x="502528" y="0"/>
                  </a:lnTo>
                  <a:lnTo>
                    <a:pt x="502528" y="242417"/>
                  </a:lnTo>
                  <a:lnTo>
                    <a:pt x="0" y="242417"/>
                  </a:lnTo>
                  <a:close/>
                </a:path>
              </a:pathLst>
            </a:custGeom>
            <a:solidFill>
              <a:srgbClr val="004AAD"/>
            </a:solidFill>
          </p:spPr>
        </p:sp>
      </p:grpSp>
      <p:grpSp>
        <p:nvGrpSpPr>
          <p:cNvPr id="89" name="Group 88">
            <a:extLst>
              <a:ext uri="{FF2B5EF4-FFF2-40B4-BE49-F238E27FC236}">
                <a16:creationId xmlns:a16="http://schemas.microsoft.com/office/drawing/2014/main" id="{91B7E922-06EB-45AB-AE39-D5BFDD064A04}"/>
              </a:ext>
            </a:extLst>
          </p:cNvPr>
          <p:cNvGrpSpPr/>
          <p:nvPr/>
        </p:nvGrpSpPr>
        <p:grpSpPr>
          <a:xfrm>
            <a:off x="5403143" y="4489815"/>
            <a:ext cx="1180378" cy="799565"/>
            <a:chOff x="0" y="0"/>
            <a:chExt cx="581427" cy="393847"/>
          </a:xfrm>
        </p:grpSpPr>
        <p:sp>
          <p:nvSpPr>
            <p:cNvPr id="90" name="Freeform 17">
              <a:extLst>
                <a:ext uri="{FF2B5EF4-FFF2-40B4-BE49-F238E27FC236}">
                  <a16:creationId xmlns:a16="http://schemas.microsoft.com/office/drawing/2014/main" id="{B3839F2A-277F-41AB-B53B-3E9A66CDCE0E}"/>
                </a:ext>
              </a:extLst>
            </p:cNvPr>
            <p:cNvSpPr/>
            <p:nvPr/>
          </p:nvSpPr>
          <p:spPr>
            <a:xfrm>
              <a:off x="0" y="0"/>
              <a:ext cx="581426" cy="393847"/>
            </a:xfrm>
            <a:custGeom>
              <a:avLst/>
              <a:gdLst/>
              <a:ahLst/>
              <a:cxnLst/>
              <a:rect l="l" t="t" r="r" b="b"/>
              <a:pathLst>
                <a:path w="581426" h="393847">
                  <a:moveTo>
                    <a:pt x="0" y="0"/>
                  </a:moveTo>
                  <a:lnTo>
                    <a:pt x="581426" y="0"/>
                  </a:lnTo>
                  <a:lnTo>
                    <a:pt x="581426" y="393847"/>
                  </a:lnTo>
                  <a:lnTo>
                    <a:pt x="0" y="393847"/>
                  </a:lnTo>
                  <a:close/>
                </a:path>
              </a:pathLst>
            </a:custGeom>
            <a:solidFill>
              <a:srgbClr val="004AAD"/>
            </a:solidFill>
          </p:spPr>
        </p:sp>
      </p:grpSp>
      <p:grpSp>
        <p:nvGrpSpPr>
          <p:cNvPr id="91" name="Group 29">
            <a:extLst>
              <a:ext uri="{FF2B5EF4-FFF2-40B4-BE49-F238E27FC236}">
                <a16:creationId xmlns:a16="http://schemas.microsoft.com/office/drawing/2014/main" id="{8C3CB33D-E194-40F4-B5C0-BD4487DB3EE2}"/>
              </a:ext>
            </a:extLst>
          </p:cNvPr>
          <p:cNvGrpSpPr/>
          <p:nvPr/>
        </p:nvGrpSpPr>
        <p:grpSpPr>
          <a:xfrm>
            <a:off x="5403143" y="5311575"/>
            <a:ext cx="1180376" cy="588298"/>
            <a:chOff x="0" y="0"/>
            <a:chExt cx="581427" cy="1185836"/>
          </a:xfrm>
        </p:grpSpPr>
        <p:sp>
          <p:nvSpPr>
            <p:cNvPr id="92" name="Freeform 30">
              <a:extLst>
                <a:ext uri="{FF2B5EF4-FFF2-40B4-BE49-F238E27FC236}">
                  <a16:creationId xmlns:a16="http://schemas.microsoft.com/office/drawing/2014/main" id="{FF4D851F-2814-43E1-AC4B-2796D75B2825}"/>
                </a:ext>
              </a:extLst>
            </p:cNvPr>
            <p:cNvSpPr/>
            <p:nvPr/>
          </p:nvSpPr>
          <p:spPr>
            <a:xfrm>
              <a:off x="0" y="0"/>
              <a:ext cx="581426" cy="1185836"/>
            </a:xfrm>
            <a:custGeom>
              <a:avLst/>
              <a:gdLst/>
              <a:ahLst/>
              <a:cxnLst/>
              <a:rect l="l" t="t" r="r" b="b"/>
              <a:pathLst>
                <a:path w="581426" h="1185836">
                  <a:moveTo>
                    <a:pt x="0" y="0"/>
                  </a:moveTo>
                  <a:lnTo>
                    <a:pt x="581426" y="0"/>
                  </a:lnTo>
                  <a:lnTo>
                    <a:pt x="581426" y="1185836"/>
                  </a:lnTo>
                  <a:lnTo>
                    <a:pt x="0" y="1185836"/>
                  </a:lnTo>
                  <a:close/>
                </a:path>
              </a:pathLst>
            </a:custGeom>
            <a:solidFill>
              <a:srgbClr val="004AAD">
                <a:alpha val="19608"/>
              </a:srgbClr>
            </a:solidFill>
          </p:spPr>
        </p:sp>
      </p:grpSp>
      <p:grpSp>
        <p:nvGrpSpPr>
          <p:cNvPr id="93" name="Group 46">
            <a:extLst>
              <a:ext uri="{FF2B5EF4-FFF2-40B4-BE49-F238E27FC236}">
                <a16:creationId xmlns:a16="http://schemas.microsoft.com/office/drawing/2014/main" id="{1595303D-04DB-4819-87D9-CBA669ED4CE0}"/>
              </a:ext>
            </a:extLst>
          </p:cNvPr>
          <p:cNvGrpSpPr/>
          <p:nvPr/>
        </p:nvGrpSpPr>
        <p:grpSpPr>
          <a:xfrm>
            <a:off x="5396993" y="5945778"/>
            <a:ext cx="1180378" cy="511921"/>
            <a:chOff x="0" y="0"/>
            <a:chExt cx="581427" cy="242417"/>
          </a:xfrm>
        </p:grpSpPr>
        <p:sp>
          <p:nvSpPr>
            <p:cNvPr id="94" name="Freeform 47">
              <a:extLst>
                <a:ext uri="{FF2B5EF4-FFF2-40B4-BE49-F238E27FC236}">
                  <a16:creationId xmlns:a16="http://schemas.microsoft.com/office/drawing/2014/main" id="{3CEACA7A-25DA-4B2A-BC3C-4ED939354143}"/>
                </a:ext>
              </a:extLst>
            </p:cNvPr>
            <p:cNvSpPr/>
            <p:nvPr/>
          </p:nvSpPr>
          <p:spPr>
            <a:xfrm>
              <a:off x="0" y="0"/>
              <a:ext cx="581426" cy="242417"/>
            </a:xfrm>
            <a:custGeom>
              <a:avLst/>
              <a:gdLst/>
              <a:ahLst/>
              <a:cxnLst/>
              <a:rect l="l" t="t" r="r" b="b"/>
              <a:pathLst>
                <a:path w="581426" h="242417">
                  <a:moveTo>
                    <a:pt x="0" y="0"/>
                  </a:moveTo>
                  <a:lnTo>
                    <a:pt x="581426" y="0"/>
                  </a:lnTo>
                  <a:lnTo>
                    <a:pt x="581426" y="242417"/>
                  </a:lnTo>
                  <a:lnTo>
                    <a:pt x="0" y="242417"/>
                  </a:lnTo>
                  <a:close/>
                </a:path>
              </a:pathLst>
            </a:custGeom>
            <a:solidFill>
              <a:srgbClr val="004AAD"/>
            </a:solidFill>
          </p:spPr>
        </p:sp>
      </p:grpSp>
      <p:grpSp>
        <p:nvGrpSpPr>
          <p:cNvPr id="95" name="Group 19">
            <a:extLst>
              <a:ext uri="{FF2B5EF4-FFF2-40B4-BE49-F238E27FC236}">
                <a16:creationId xmlns:a16="http://schemas.microsoft.com/office/drawing/2014/main" id="{48E5992D-C079-4C1B-A878-717E1D7E0E8A}"/>
              </a:ext>
            </a:extLst>
          </p:cNvPr>
          <p:cNvGrpSpPr/>
          <p:nvPr/>
        </p:nvGrpSpPr>
        <p:grpSpPr>
          <a:xfrm>
            <a:off x="6618880" y="4491651"/>
            <a:ext cx="1435856" cy="799565"/>
            <a:chOff x="0" y="0"/>
            <a:chExt cx="707269" cy="393847"/>
          </a:xfrm>
        </p:grpSpPr>
        <p:sp>
          <p:nvSpPr>
            <p:cNvPr id="96" name="Freeform 20">
              <a:extLst>
                <a:ext uri="{FF2B5EF4-FFF2-40B4-BE49-F238E27FC236}">
                  <a16:creationId xmlns:a16="http://schemas.microsoft.com/office/drawing/2014/main" id="{17AB80CB-BA43-445D-BBE9-8426DB7CDC5E}"/>
                </a:ext>
              </a:extLst>
            </p:cNvPr>
            <p:cNvSpPr/>
            <p:nvPr/>
          </p:nvSpPr>
          <p:spPr>
            <a:xfrm>
              <a:off x="0" y="0"/>
              <a:ext cx="707269" cy="393847"/>
            </a:xfrm>
            <a:custGeom>
              <a:avLst/>
              <a:gdLst/>
              <a:ahLst/>
              <a:cxnLst/>
              <a:rect l="l" t="t" r="r" b="b"/>
              <a:pathLst>
                <a:path w="707269" h="393847">
                  <a:moveTo>
                    <a:pt x="0" y="0"/>
                  </a:moveTo>
                  <a:lnTo>
                    <a:pt x="707269" y="0"/>
                  </a:lnTo>
                  <a:lnTo>
                    <a:pt x="707269" y="393847"/>
                  </a:lnTo>
                  <a:lnTo>
                    <a:pt x="0" y="393847"/>
                  </a:lnTo>
                  <a:close/>
                </a:path>
              </a:pathLst>
            </a:custGeom>
            <a:solidFill>
              <a:srgbClr val="004AAD"/>
            </a:solidFill>
          </p:spPr>
        </p:sp>
      </p:grpSp>
      <p:grpSp>
        <p:nvGrpSpPr>
          <p:cNvPr id="97" name="Group 31">
            <a:extLst>
              <a:ext uri="{FF2B5EF4-FFF2-40B4-BE49-F238E27FC236}">
                <a16:creationId xmlns:a16="http://schemas.microsoft.com/office/drawing/2014/main" id="{C5E0514B-9C0B-4477-A368-250FB22C0B74}"/>
              </a:ext>
            </a:extLst>
          </p:cNvPr>
          <p:cNvGrpSpPr/>
          <p:nvPr/>
        </p:nvGrpSpPr>
        <p:grpSpPr>
          <a:xfrm>
            <a:off x="6619526" y="5319818"/>
            <a:ext cx="1435856" cy="588298"/>
            <a:chOff x="0" y="0"/>
            <a:chExt cx="707269" cy="1154366"/>
          </a:xfrm>
        </p:grpSpPr>
        <p:sp>
          <p:nvSpPr>
            <p:cNvPr id="98" name="Freeform 32">
              <a:extLst>
                <a:ext uri="{FF2B5EF4-FFF2-40B4-BE49-F238E27FC236}">
                  <a16:creationId xmlns:a16="http://schemas.microsoft.com/office/drawing/2014/main" id="{CCFD38BC-85C2-4461-B5BC-A392925FAD0F}"/>
                </a:ext>
              </a:extLst>
            </p:cNvPr>
            <p:cNvSpPr/>
            <p:nvPr/>
          </p:nvSpPr>
          <p:spPr>
            <a:xfrm>
              <a:off x="0" y="0"/>
              <a:ext cx="707269" cy="1154366"/>
            </a:xfrm>
            <a:custGeom>
              <a:avLst/>
              <a:gdLst/>
              <a:ahLst/>
              <a:cxnLst/>
              <a:rect l="l" t="t" r="r" b="b"/>
              <a:pathLst>
                <a:path w="707269" h="1154366">
                  <a:moveTo>
                    <a:pt x="0" y="0"/>
                  </a:moveTo>
                  <a:lnTo>
                    <a:pt x="707269" y="0"/>
                  </a:lnTo>
                  <a:lnTo>
                    <a:pt x="707269" y="1154366"/>
                  </a:lnTo>
                  <a:lnTo>
                    <a:pt x="0" y="1154366"/>
                  </a:lnTo>
                  <a:close/>
                </a:path>
              </a:pathLst>
            </a:custGeom>
            <a:solidFill>
              <a:srgbClr val="004AAD">
                <a:alpha val="19608"/>
              </a:srgbClr>
            </a:solidFill>
          </p:spPr>
        </p:sp>
      </p:grpSp>
      <p:grpSp>
        <p:nvGrpSpPr>
          <p:cNvPr id="99" name="Group 48">
            <a:extLst>
              <a:ext uri="{FF2B5EF4-FFF2-40B4-BE49-F238E27FC236}">
                <a16:creationId xmlns:a16="http://schemas.microsoft.com/office/drawing/2014/main" id="{9D810B69-8F69-4E68-A639-0E78BECCFFD5}"/>
              </a:ext>
            </a:extLst>
          </p:cNvPr>
          <p:cNvGrpSpPr/>
          <p:nvPr/>
        </p:nvGrpSpPr>
        <p:grpSpPr>
          <a:xfrm>
            <a:off x="6619526" y="5945950"/>
            <a:ext cx="1435210" cy="513666"/>
            <a:chOff x="0" y="0"/>
            <a:chExt cx="707269" cy="242235"/>
          </a:xfrm>
        </p:grpSpPr>
        <p:sp>
          <p:nvSpPr>
            <p:cNvPr id="100" name="Freeform 49">
              <a:extLst>
                <a:ext uri="{FF2B5EF4-FFF2-40B4-BE49-F238E27FC236}">
                  <a16:creationId xmlns:a16="http://schemas.microsoft.com/office/drawing/2014/main" id="{7B96314C-5C5D-4FBA-9FED-F128233467E6}"/>
                </a:ext>
              </a:extLst>
            </p:cNvPr>
            <p:cNvSpPr/>
            <p:nvPr/>
          </p:nvSpPr>
          <p:spPr>
            <a:xfrm>
              <a:off x="0" y="0"/>
              <a:ext cx="707269" cy="242235"/>
            </a:xfrm>
            <a:custGeom>
              <a:avLst/>
              <a:gdLst/>
              <a:ahLst/>
              <a:cxnLst/>
              <a:rect l="l" t="t" r="r" b="b"/>
              <a:pathLst>
                <a:path w="707269" h="242235">
                  <a:moveTo>
                    <a:pt x="0" y="0"/>
                  </a:moveTo>
                  <a:lnTo>
                    <a:pt x="707269" y="0"/>
                  </a:lnTo>
                  <a:lnTo>
                    <a:pt x="707269" y="242235"/>
                  </a:lnTo>
                  <a:lnTo>
                    <a:pt x="0" y="242235"/>
                  </a:lnTo>
                  <a:close/>
                </a:path>
              </a:pathLst>
            </a:custGeom>
            <a:solidFill>
              <a:srgbClr val="004AAD"/>
            </a:solidFill>
          </p:spPr>
        </p:sp>
      </p:grpSp>
      <p:grpSp>
        <p:nvGrpSpPr>
          <p:cNvPr id="103" name="Group 22">
            <a:extLst>
              <a:ext uri="{FF2B5EF4-FFF2-40B4-BE49-F238E27FC236}">
                <a16:creationId xmlns:a16="http://schemas.microsoft.com/office/drawing/2014/main" id="{6242EE2A-8D7E-4BB1-A09C-F83AB9EABC4E}"/>
              </a:ext>
            </a:extLst>
          </p:cNvPr>
          <p:cNvGrpSpPr/>
          <p:nvPr/>
        </p:nvGrpSpPr>
        <p:grpSpPr>
          <a:xfrm>
            <a:off x="8093808" y="4486000"/>
            <a:ext cx="1642285" cy="799935"/>
            <a:chOff x="0" y="0"/>
            <a:chExt cx="808951" cy="394029"/>
          </a:xfrm>
        </p:grpSpPr>
        <p:sp>
          <p:nvSpPr>
            <p:cNvPr id="104" name="Freeform 23">
              <a:extLst>
                <a:ext uri="{FF2B5EF4-FFF2-40B4-BE49-F238E27FC236}">
                  <a16:creationId xmlns:a16="http://schemas.microsoft.com/office/drawing/2014/main" id="{A9B556D5-48D1-428E-8AF4-466D8710D6FD}"/>
                </a:ext>
              </a:extLst>
            </p:cNvPr>
            <p:cNvSpPr/>
            <p:nvPr/>
          </p:nvSpPr>
          <p:spPr>
            <a:xfrm>
              <a:off x="0" y="0"/>
              <a:ext cx="808951" cy="394029"/>
            </a:xfrm>
            <a:custGeom>
              <a:avLst/>
              <a:gdLst/>
              <a:ahLst/>
              <a:cxnLst/>
              <a:rect l="l" t="t" r="r" b="b"/>
              <a:pathLst>
                <a:path w="808951" h="394029">
                  <a:moveTo>
                    <a:pt x="0" y="0"/>
                  </a:moveTo>
                  <a:lnTo>
                    <a:pt x="808951" y="0"/>
                  </a:lnTo>
                  <a:lnTo>
                    <a:pt x="808951" y="394029"/>
                  </a:lnTo>
                  <a:lnTo>
                    <a:pt x="0" y="394029"/>
                  </a:lnTo>
                  <a:close/>
                </a:path>
              </a:pathLst>
            </a:custGeom>
            <a:solidFill>
              <a:srgbClr val="004AAD"/>
            </a:solidFill>
          </p:spPr>
        </p:sp>
      </p:grpSp>
      <p:grpSp>
        <p:nvGrpSpPr>
          <p:cNvPr id="105" name="Group 33">
            <a:extLst>
              <a:ext uri="{FF2B5EF4-FFF2-40B4-BE49-F238E27FC236}">
                <a16:creationId xmlns:a16="http://schemas.microsoft.com/office/drawing/2014/main" id="{C3E00D30-84AC-46EE-B0B8-DA3645D62AFA}"/>
              </a:ext>
            </a:extLst>
          </p:cNvPr>
          <p:cNvGrpSpPr/>
          <p:nvPr/>
        </p:nvGrpSpPr>
        <p:grpSpPr>
          <a:xfrm>
            <a:off x="8101194" y="5310517"/>
            <a:ext cx="1642285" cy="588298"/>
            <a:chOff x="0" y="0"/>
            <a:chExt cx="808951" cy="1154366"/>
          </a:xfrm>
        </p:grpSpPr>
        <p:sp>
          <p:nvSpPr>
            <p:cNvPr id="106" name="Freeform 34">
              <a:extLst>
                <a:ext uri="{FF2B5EF4-FFF2-40B4-BE49-F238E27FC236}">
                  <a16:creationId xmlns:a16="http://schemas.microsoft.com/office/drawing/2014/main" id="{B3454B70-EA5A-46EB-ADFA-6E5ADDAE0F90}"/>
                </a:ext>
              </a:extLst>
            </p:cNvPr>
            <p:cNvSpPr/>
            <p:nvPr/>
          </p:nvSpPr>
          <p:spPr>
            <a:xfrm>
              <a:off x="0" y="0"/>
              <a:ext cx="808951" cy="1154366"/>
            </a:xfrm>
            <a:custGeom>
              <a:avLst/>
              <a:gdLst/>
              <a:ahLst/>
              <a:cxnLst/>
              <a:rect l="l" t="t" r="r" b="b"/>
              <a:pathLst>
                <a:path w="808951" h="1154366">
                  <a:moveTo>
                    <a:pt x="0" y="0"/>
                  </a:moveTo>
                  <a:lnTo>
                    <a:pt x="808951" y="0"/>
                  </a:lnTo>
                  <a:lnTo>
                    <a:pt x="808951" y="1154366"/>
                  </a:lnTo>
                  <a:lnTo>
                    <a:pt x="0" y="1154366"/>
                  </a:lnTo>
                  <a:close/>
                </a:path>
              </a:pathLst>
            </a:custGeom>
            <a:solidFill>
              <a:srgbClr val="004AAD">
                <a:alpha val="19608"/>
              </a:srgbClr>
            </a:solidFill>
          </p:spPr>
        </p:sp>
      </p:grpSp>
      <p:grpSp>
        <p:nvGrpSpPr>
          <p:cNvPr id="107" name="Group 50">
            <a:extLst>
              <a:ext uri="{FF2B5EF4-FFF2-40B4-BE49-F238E27FC236}">
                <a16:creationId xmlns:a16="http://schemas.microsoft.com/office/drawing/2014/main" id="{C7933D0C-6265-4EAD-8C86-97342E6E0201}"/>
              </a:ext>
            </a:extLst>
          </p:cNvPr>
          <p:cNvGrpSpPr/>
          <p:nvPr/>
        </p:nvGrpSpPr>
        <p:grpSpPr>
          <a:xfrm>
            <a:off x="8101194" y="5945372"/>
            <a:ext cx="1642285" cy="513666"/>
            <a:chOff x="0" y="0"/>
            <a:chExt cx="808951" cy="243044"/>
          </a:xfrm>
        </p:grpSpPr>
        <p:sp>
          <p:nvSpPr>
            <p:cNvPr id="108" name="Freeform 51">
              <a:extLst>
                <a:ext uri="{FF2B5EF4-FFF2-40B4-BE49-F238E27FC236}">
                  <a16:creationId xmlns:a16="http://schemas.microsoft.com/office/drawing/2014/main" id="{127CC099-81CF-44E2-88F2-FFEFA205EB7C}"/>
                </a:ext>
              </a:extLst>
            </p:cNvPr>
            <p:cNvSpPr/>
            <p:nvPr/>
          </p:nvSpPr>
          <p:spPr>
            <a:xfrm>
              <a:off x="0" y="0"/>
              <a:ext cx="808951" cy="243044"/>
            </a:xfrm>
            <a:custGeom>
              <a:avLst/>
              <a:gdLst/>
              <a:ahLst/>
              <a:cxnLst/>
              <a:rect l="l" t="t" r="r" b="b"/>
              <a:pathLst>
                <a:path w="808951" h="243044">
                  <a:moveTo>
                    <a:pt x="0" y="0"/>
                  </a:moveTo>
                  <a:lnTo>
                    <a:pt x="808951" y="0"/>
                  </a:lnTo>
                  <a:lnTo>
                    <a:pt x="808951" y="243044"/>
                  </a:lnTo>
                  <a:lnTo>
                    <a:pt x="0" y="243044"/>
                  </a:lnTo>
                  <a:close/>
                </a:path>
              </a:pathLst>
            </a:custGeom>
            <a:solidFill>
              <a:srgbClr val="004AAD"/>
            </a:solidFill>
          </p:spPr>
        </p:sp>
      </p:grpSp>
      <p:sp>
        <p:nvSpPr>
          <p:cNvPr id="109" name="TextBox 56">
            <a:extLst>
              <a:ext uri="{FF2B5EF4-FFF2-40B4-BE49-F238E27FC236}">
                <a16:creationId xmlns:a16="http://schemas.microsoft.com/office/drawing/2014/main" id="{270E4EB7-D94E-48B6-ADD8-E06266788A3D}"/>
              </a:ext>
            </a:extLst>
          </p:cNvPr>
          <p:cNvSpPr txBox="1"/>
          <p:nvPr/>
        </p:nvSpPr>
        <p:spPr>
          <a:xfrm>
            <a:off x="801577" y="4600550"/>
            <a:ext cx="896545" cy="206216"/>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Fonds</a:t>
            </a:r>
          </a:p>
        </p:txBody>
      </p:sp>
      <p:sp>
        <p:nvSpPr>
          <p:cNvPr id="110" name="TextBox 35">
            <a:extLst>
              <a:ext uri="{FF2B5EF4-FFF2-40B4-BE49-F238E27FC236}">
                <a16:creationId xmlns:a16="http://schemas.microsoft.com/office/drawing/2014/main" id="{386FEB36-9A9C-4BE9-9E1A-C7B331721BC7}"/>
              </a:ext>
            </a:extLst>
          </p:cNvPr>
          <p:cNvSpPr txBox="1"/>
          <p:nvPr/>
        </p:nvSpPr>
        <p:spPr>
          <a:xfrm>
            <a:off x="1718916" y="4596978"/>
            <a:ext cx="896545" cy="419576"/>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Projekts</a:t>
            </a:r>
          </a:p>
          <a:p>
            <a:pPr>
              <a:lnSpc>
                <a:spcPts val="1679"/>
              </a:lnSpc>
            </a:pPr>
            <a:endParaRPr lang="en-US" sz="1199" spc="35" dirty="0">
              <a:solidFill>
                <a:srgbClr val="FFFFFF"/>
              </a:solidFill>
              <a:latin typeface="Bebas Neue Bold"/>
            </a:endParaRPr>
          </a:p>
        </p:txBody>
      </p:sp>
      <p:sp>
        <p:nvSpPr>
          <p:cNvPr id="111" name="TextBox 36">
            <a:extLst>
              <a:ext uri="{FF2B5EF4-FFF2-40B4-BE49-F238E27FC236}">
                <a16:creationId xmlns:a16="http://schemas.microsoft.com/office/drawing/2014/main" id="{32D5CF87-A5DC-4A97-8007-07E8B099C963}"/>
              </a:ext>
            </a:extLst>
          </p:cNvPr>
          <p:cNvSpPr txBox="1"/>
          <p:nvPr/>
        </p:nvSpPr>
        <p:spPr>
          <a:xfrm>
            <a:off x="4419562" y="4569775"/>
            <a:ext cx="801683" cy="637223"/>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2023</a:t>
            </a:r>
            <a:r>
              <a:rPr lang="en-US" sz="1199" spc="35" dirty="0">
                <a:solidFill>
                  <a:srgbClr val="FFFFFF"/>
                </a:solidFill>
                <a:latin typeface="Bebas Neue Bold"/>
              </a:rPr>
              <a:t>.</a:t>
            </a:r>
            <a:r>
              <a:rPr lang="lv-LV" sz="1199" spc="35" dirty="0">
                <a:solidFill>
                  <a:srgbClr val="FFFFFF"/>
                </a:solidFill>
                <a:latin typeface="Bebas Neue Bold"/>
              </a:rPr>
              <a:t>gada izpilde</a:t>
            </a:r>
          </a:p>
          <a:p>
            <a:pPr>
              <a:lnSpc>
                <a:spcPts val="1679"/>
              </a:lnSpc>
            </a:pPr>
            <a:endParaRPr lang="en-US" sz="1199" spc="35" dirty="0">
              <a:solidFill>
                <a:srgbClr val="FFFFFF"/>
              </a:solidFill>
              <a:latin typeface="Bebas Neue Bold"/>
            </a:endParaRPr>
          </a:p>
        </p:txBody>
      </p:sp>
      <p:sp>
        <p:nvSpPr>
          <p:cNvPr id="112" name="TextBox 18">
            <a:extLst>
              <a:ext uri="{FF2B5EF4-FFF2-40B4-BE49-F238E27FC236}">
                <a16:creationId xmlns:a16="http://schemas.microsoft.com/office/drawing/2014/main" id="{7BBD2732-0974-4907-824C-51D80779B5B0}"/>
              </a:ext>
            </a:extLst>
          </p:cNvPr>
          <p:cNvSpPr txBox="1"/>
          <p:nvPr/>
        </p:nvSpPr>
        <p:spPr>
          <a:xfrm>
            <a:off x="5485717" y="4555856"/>
            <a:ext cx="1087351"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 plāns (Likums par budžetu)</a:t>
            </a:r>
          </a:p>
          <a:p>
            <a:pPr>
              <a:lnSpc>
                <a:spcPts val="1679"/>
              </a:lnSpc>
            </a:pPr>
            <a:endParaRPr lang="en-US" sz="1199" spc="35" dirty="0">
              <a:solidFill>
                <a:srgbClr val="FFFFFF"/>
              </a:solidFill>
              <a:latin typeface="Bebas Neue Bold"/>
            </a:endParaRPr>
          </a:p>
        </p:txBody>
      </p:sp>
      <p:sp>
        <p:nvSpPr>
          <p:cNvPr id="113" name="TextBox 21">
            <a:extLst>
              <a:ext uri="{FF2B5EF4-FFF2-40B4-BE49-F238E27FC236}">
                <a16:creationId xmlns:a16="http://schemas.microsoft.com/office/drawing/2014/main" id="{73E2FCEB-63CD-47D4-BDE3-81D39B0D0E46}"/>
              </a:ext>
            </a:extLst>
          </p:cNvPr>
          <p:cNvSpPr txBox="1"/>
          <p:nvPr/>
        </p:nvSpPr>
        <p:spPr>
          <a:xfrm>
            <a:off x="6749371" y="4542408"/>
            <a:ext cx="1147414"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izmaiņas</a:t>
            </a:r>
            <a:r>
              <a:rPr lang="en-US" sz="1199" spc="35" dirty="0">
                <a:solidFill>
                  <a:srgbClr val="FFFFFF"/>
                </a:solidFill>
                <a:latin typeface="Bebas Neue Bold"/>
              </a:rPr>
              <a:t> </a:t>
            </a:r>
            <a:r>
              <a:rPr lang="lv-LV" sz="1199" spc="35" dirty="0">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izpildi</a:t>
            </a:r>
            <a:r>
              <a:rPr lang="en-US" sz="1199" spc="35" dirty="0">
                <a:solidFill>
                  <a:srgbClr val="FFFFFF"/>
                </a:solidFill>
                <a:latin typeface="Bebas Neue Bold"/>
              </a:rPr>
              <a:t> (euro)</a:t>
            </a:r>
          </a:p>
          <a:p>
            <a:pPr>
              <a:lnSpc>
                <a:spcPts val="1679"/>
              </a:lnSpc>
            </a:pPr>
            <a:endParaRPr lang="en-US" sz="1199" spc="35" dirty="0">
              <a:solidFill>
                <a:srgbClr val="FFFFFF"/>
              </a:solidFill>
              <a:latin typeface="Bebas Neue Bold"/>
            </a:endParaRPr>
          </a:p>
        </p:txBody>
      </p:sp>
      <p:sp>
        <p:nvSpPr>
          <p:cNvPr id="114" name="TextBox 24">
            <a:extLst>
              <a:ext uri="{FF2B5EF4-FFF2-40B4-BE49-F238E27FC236}">
                <a16:creationId xmlns:a16="http://schemas.microsoft.com/office/drawing/2014/main" id="{6A510AFB-6415-4F69-B57E-C6A38C77DAEF}"/>
              </a:ext>
            </a:extLst>
          </p:cNvPr>
          <p:cNvSpPr txBox="1"/>
          <p:nvPr/>
        </p:nvSpPr>
        <p:spPr>
          <a:xfrm>
            <a:off x="8194975" y="4550210"/>
            <a:ext cx="1439949"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izmaiņas</a:t>
            </a:r>
            <a:r>
              <a:rPr lang="en-US" sz="1199" spc="35" dirty="0">
                <a:solidFill>
                  <a:srgbClr val="FFFFFF"/>
                </a:solidFill>
                <a:latin typeface="Bebas Neue Bold"/>
              </a:rPr>
              <a:t> </a:t>
            </a:r>
            <a:r>
              <a:rPr lang="lv-LV" sz="1199" spc="35" dirty="0">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izpildi</a:t>
            </a:r>
            <a:r>
              <a:rPr lang="en-US" sz="1199" spc="35" dirty="0">
                <a:solidFill>
                  <a:srgbClr val="FFFFFF"/>
                </a:solidFill>
                <a:latin typeface="Bebas Neue Bold"/>
              </a:rPr>
              <a:t> (%)</a:t>
            </a:r>
          </a:p>
          <a:p>
            <a:pPr>
              <a:lnSpc>
                <a:spcPts val="1679"/>
              </a:lnSpc>
            </a:pPr>
            <a:endParaRPr lang="en-US" sz="1199" spc="35" dirty="0">
              <a:solidFill>
                <a:srgbClr val="FFFFFF"/>
              </a:solidFill>
              <a:latin typeface="Bebas Neue Bold"/>
            </a:endParaRPr>
          </a:p>
        </p:txBody>
      </p:sp>
      <p:sp>
        <p:nvSpPr>
          <p:cNvPr id="115" name="TextBox 57">
            <a:extLst>
              <a:ext uri="{FF2B5EF4-FFF2-40B4-BE49-F238E27FC236}">
                <a16:creationId xmlns:a16="http://schemas.microsoft.com/office/drawing/2014/main" id="{7CB2CD78-344F-4EFE-8EA2-9C15A538EB47}"/>
              </a:ext>
            </a:extLst>
          </p:cNvPr>
          <p:cNvSpPr txBox="1"/>
          <p:nvPr/>
        </p:nvSpPr>
        <p:spPr>
          <a:xfrm>
            <a:off x="926683" y="5535862"/>
            <a:ext cx="323167" cy="156210"/>
          </a:xfrm>
          <a:prstGeom prst="rect">
            <a:avLst/>
          </a:prstGeom>
        </p:spPr>
        <p:txBody>
          <a:bodyPr lIns="0" tIns="0" rIns="0" bIns="0" rtlCol="0" anchor="t">
            <a:spAutoFit/>
          </a:bodyPr>
          <a:lstStyle/>
          <a:p>
            <a:pPr>
              <a:lnSpc>
                <a:spcPts val="1260"/>
              </a:lnSpc>
            </a:pPr>
            <a:r>
              <a:rPr lang="lv-LV" sz="900" spc="26" dirty="0">
                <a:solidFill>
                  <a:srgbClr val="545454"/>
                </a:solidFill>
                <a:latin typeface="Arimo"/>
              </a:rPr>
              <a:t>ANM</a:t>
            </a:r>
            <a:endParaRPr lang="en-US" sz="900" spc="26" dirty="0">
              <a:solidFill>
                <a:srgbClr val="545454"/>
              </a:solidFill>
              <a:latin typeface="Arimo"/>
            </a:endParaRPr>
          </a:p>
        </p:txBody>
      </p:sp>
      <p:sp>
        <p:nvSpPr>
          <p:cNvPr id="116" name="TextBox 37">
            <a:extLst>
              <a:ext uri="{FF2B5EF4-FFF2-40B4-BE49-F238E27FC236}">
                <a16:creationId xmlns:a16="http://schemas.microsoft.com/office/drawing/2014/main" id="{5414C91C-F4F0-46FF-B276-5B351E518A49}"/>
              </a:ext>
            </a:extLst>
          </p:cNvPr>
          <p:cNvSpPr txBox="1"/>
          <p:nvPr/>
        </p:nvSpPr>
        <p:spPr>
          <a:xfrm>
            <a:off x="1743128" y="5521922"/>
            <a:ext cx="2563252" cy="317972"/>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Prasmju pilnveide pieaugušajiem</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117" name="TextBox 38">
            <a:extLst>
              <a:ext uri="{FF2B5EF4-FFF2-40B4-BE49-F238E27FC236}">
                <a16:creationId xmlns:a16="http://schemas.microsoft.com/office/drawing/2014/main" id="{515964F0-A459-4689-8111-1EC0365A5B81}"/>
              </a:ext>
            </a:extLst>
          </p:cNvPr>
          <p:cNvSpPr txBox="1"/>
          <p:nvPr/>
        </p:nvSpPr>
        <p:spPr>
          <a:xfrm>
            <a:off x="4453773" y="5524227"/>
            <a:ext cx="967445" cy="317972"/>
          </a:xfrm>
          <a:prstGeom prst="rect">
            <a:avLst/>
          </a:prstGeom>
        </p:spPr>
        <p:txBody>
          <a:bodyPr wrap="square" lIns="0" tIns="0" rIns="0" bIns="0" rtlCol="0" anchor="t">
            <a:spAutoFit/>
          </a:bodyPr>
          <a:lstStyle/>
          <a:p>
            <a:pPr>
              <a:lnSpc>
                <a:spcPts val="1260"/>
              </a:lnSpc>
            </a:pPr>
            <a:r>
              <a:rPr lang="lv-LV" sz="900" spc="26" dirty="0">
                <a:solidFill>
                  <a:srgbClr val="545454"/>
                </a:solidFill>
                <a:latin typeface="Montserrat Classic"/>
              </a:rPr>
              <a:t>196 385</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118" name="TextBox 58">
            <a:extLst>
              <a:ext uri="{FF2B5EF4-FFF2-40B4-BE49-F238E27FC236}">
                <a16:creationId xmlns:a16="http://schemas.microsoft.com/office/drawing/2014/main" id="{52E4894F-0BC0-40ED-8A4B-DA1DFB7197A6}"/>
              </a:ext>
            </a:extLst>
          </p:cNvPr>
          <p:cNvSpPr txBox="1"/>
          <p:nvPr/>
        </p:nvSpPr>
        <p:spPr>
          <a:xfrm>
            <a:off x="1741882" y="6133730"/>
            <a:ext cx="2563252"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Kopā</a:t>
            </a:r>
          </a:p>
        </p:txBody>
      </p:sp>
      <p:sp>
        <p:nvSpPr>
          <p:cNvPr id="119" name="TextBox 61">
            <a:extLst>
              <a:ext uri="{FF2B5EF4-FFF2-40B4-BE49-F238E27FC236}">
                <a16:creationId xmlns:a16="http://schemas.microsoft.com/office/drawing/2014/main" id="{70ED77E5-EFE9-4626-B77D-597D010ECFCD}"/>
              </a:ext>
            </a:extLst>
          </p:cNvPr>
          <p:cNvSpPr txBox="1"/>
          <p:nvPr/>
        </p:nvSpPr>
        <p:spPr>
          <a:xfrm>
            <a:off x="4434090" y="6120849"/>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196 385</a:t>
            </a:r>
            <a:endParaRPr lang="en-US" sz="900" spc="26" dirty="0">
              <a:solidFill>
                <a:srgbClr val="FFFFFF"/>
              </a:solidFill>
              <a:latin typeface="Montserrat Classic"/>
            </a:endParaRPr>
          </a:p>
        </p:txBody>
      </p:sp>
      <p:sp>
        <p:nvSpPr>
          <p:cNvPr id="120" name="TextBox 39">
            <a:extLst>
              <a:ext uri="{FF2B5EF4-FFF2-40B4-BE49-F238E27FC236}">
                <a16:creationId xmlns:a16="http://schemas.microsoft.com/office/drawing/2014/main" id="{98F70D88-F9FE-4E52-B801-16E0D9D8CDB8}"/>
              </a:ext>
            </a:extLst>
          </p:cNvPr>
          <p:cNvSpPr txBox="1"/>
          <p:nvPr/>
        </p:nvSpPr>
        <p:spPr>
          <a:xfrm>
            <a:off x="5508935" y="5521922"/>
            <a:ext cx="1018496" cy="317266"/>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13 057 524</a:t>
            </a:r>
            <a:endParaRPr lang="en-US" sz="900" spc="26" dirty="0">
              <a:solidFill>
                <a:srgbClr val="545454"/>
              </a:solidFill>
              <a:latin typeface="Montserrat Classic"/>
            </a:endParaRPr>
          </a:p>
          <a:p>
            <a:pPr>
              <a:lnSpc>
                <a:spcPts val="1260"/>
              </a:lnSpc>
            </a:pPr>
            <a:r>
              <a:rPr lang="en-US" sz="900" spc="26" dirty="0">
                <a:solidFill>
                  <a:srgbClr val="545454"/>
                </a:solidFill>
                <a:latin typeface="Montserrat Classic"/>
              </a:rPr>
              <a:t> </a:t>
            </a:r>
            <a:endParaRPr lang="en-US" sz="900" spc="26" dirty="0">
              <a:solidFill>
                <a:srgbClr val="545454"/>
              </a:solidFill>
              <a:latin typeface="Arimo"/>
            </a:endParaRPr>
          </a:p>
        </p:txBody>
      </p:sp>
      <p:sp>
        <p:nvSpPr>
          <p:cNvPr id="121" name="TextBox 39">
            <a:extLst>
              <a:ext uri="{FF2B5EF4-FFF2-40B4-BE49-F238E27FC236}">
                <a16:creationId xmlns:a16="http://schemas.microsoft.com/office/drawing/2014/main" id="{A794C364-A8A5-414E-A9EE-48D30C1D18C7}"/>
              </a:ext>
            </a:extLst>
          </p:cNvPr>
          <p:cNvSpPr txBox="1"/>
          <p:nvPr/>
        </p:nvSpPr>
        <p:spPr>
          <a:xfrm>
            <a:off x="5508935" y="6108935"/>
            <a:ext cx="1018496" cy="317266"/>
          </a:xfrm>
          <a:prstGeom prst="rect">
            <a:avLst/>
          </a:prstGeom>
        </p:spPr>
        <p:txBody>
          <a:bodyPr lIns="0" tIns="0" rIns="0" bIns="0" rtlCol="0" anchor="t">
            <a:spAutoFit/>
          </a:bodyPr>
          <a:lstStyle/>
          <a:p>
            <a:pPr>
              <a:lnSpc>
                <a:spcPts val="1260"/>
              </a:lnSpc>
            </a:pPr>
            <a:r>
              <a:rPr lang="lv-LV" sz="900" spc="26" dirty="0">
                <a:solidFill>
                  <a:schemeClr val="bg1"/>
                </a:solidFill>
                <a:latin typeface="Montserrat Classic"/>
              </a:rPr>
              <a:t>13 057 524</a:t>
            </a:r>
            <a:endParaRPr lang="en-US" sz="900" spc="26" dirty="0">
              <a:solidFill>
                <a:schemeClr val="bg1"/>
              </a:solidFill>
              <a:latin typeface="Montserrat Classic"/>
            </a:endParaRPr>
          </a:p>
          <a:p>
            <a:pPr>
              <a:lnSpc>
                <a:spcPts val="1260"/>
              </a:lnSpc>
            </a:pPr>
            <a:r>
              <a:rPr lang="en-US" sz="900" spc="26" dirty="0">
                <a:solidFill>
                  <a:srgbClr val="545454"/>
                </a:solidFill>
                <a:latin typeface="Montserrat Classic"/>
              </a:rPr>
              <a:t> </a:t>
            </a:r>
            <a:endParaRPr lang="en-US" sz="900" spc="26" dirty="0">
              <a:solidFill>
                <a:srgbClr val="545454"/>
              </a:solidFill>
              <a:latin typeface="Arimo"/>
            </a:endParaRPr>
          </a:p>
        </p:txBody>
      </p:sp>
      <p:sp>
        <p:nvSpPr>
          <p:cNvPr id="122" name="TextBox 40">
            <a:extLst>
              <a:ext uri="{FF2B5EF4-FFF2-40B4-BE49-F238E27FC236}">
                <a16:creationId xmlns:a16="http://schemas.microsoft.com/office/drawing/2014/main" id="{35926975-590D-48D7-B13F-BEA6A0C91D69}"/>
              </a:ext>
            </a:extLst>
          </p:cNvPr>
          <p:cNvSpPr txBox="1"/>
          <p:nvPr/>
        </p:nvSpPr>
        <p:spPr>
          <a:xfrm>
            <a:off x="6766300" y="5540260"/>
            <a:ext cx="1018496" cy="147413"/>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12 861 139</a:t>
            </a:r>
            <a:endParaRPr lang="en-US" sz="900" spc="26" dirty="0">
              <a:solidFill>
                <a:srgbClr val="545454"/>
              </a:solidFill>
              <a:latin typeface="Montserrat Classic"/>
            </a:endParaRPr>
          </a:p>
        </p:txBody>
      </p:sp>
      <p:sp>
        <p:nvSpPr>
          <p:cNvPr id="123" name="TextBox 63">
            <a:extLst>
              <a:ext uri="{FF2B5EF4-FFF2-40B4-BE49-F238E27FC236}">
                <a16:creationId xmlns:a16="http://schemas.microsoft.com/office/drawing/2014/main" id="{78509EFB-31EC-4A40-B794-F62DD9168A0F}"/>
              </a:ext>
            </a:extLst>
          </p:cNvPr>
          <p:cNvSpPr txBox="1"/>
          <p:nvPr/>
        </p:nvSpPr>
        <p:spPr>
          <a:xfrm>
            <a:off x="6760729" y="6128031"/>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12 861 139</a:t>
            </a:r>
            <a:endParaRPr lang="en-US" sz="900" spc="26" dirty="0">
              <a:solidFill>
                <a:srgbClr val="FFFFFF"/>
              </a:solidFill>
              <a:latin typeface="Montserrat Classic"/>
            </a:endParaRPr>
          </a:p>
        </p:txBody>
      </p:sp>
      <p:sp>
        <p:nvSpPr>
          <p:cNvPr id="124" name="TextBox 41">
            <a:extLst>
              <a:ext uri="{FF2B5EF4-FFF2-40B4-BE49-F238E27FC236}">
                <a16:creationId xmlns:a16="http://schemas.microsoft.com/office/drawing/2014/main" id="{EA9C2360-7289-4C7A-82E4-BEA57AD4DE41}"/>
              </a:ext>
            </a:extLst>
          </p:cNvPr>
          <p:cNvSpPr txBox="1"/>
          <p:nvPr/>
        </p:nvSpPr>
        <p:spPr>
          <a:xfrm>
            <a:off x="8259791" y="5521216"/>
            <a:ext cx="1018496" cy="317972"/>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6 548.94</a:t>
            </a:r>
            <a:r>
              <a:rPr lang="en-US" sz="900" spc="26" dirty="0">
                <a:solidFill>
                  <a:srgbClr val="545454"/>
                </a:solidFill>
                <a:latin typeface="Arimo"/>
              </a:rPr>
              <a:t>    </a:t>
            </a:r>
          </a:p>
          <a:p>
            <a:pPr>
              <a:lnSpc>
                <a:spcPts val="1260"/>
              </a:lnSpc>
            </a:pPr>
            <a:endParaRPr lang="en-US" sz="900" spc="26" dirty="0">
              <a:solidFill>
                <a:srgbClr val="545454"/>
              </a:solidFill>
              <a:latin typeface="Arimo"/>
            </a:endParaRPr>
          </a:p>
        </p:txBody>
      </p:sp>
      <p:sp>
        <p:nvSpPr>
          <p:cNvPr id="125" name="TextBox 64">
            <a:extLst>
              <a:ext uri="{FF2B5EF4-FFF2-40B4-BE49-F238E27FC236}">
                <a16:creationId xmlns:a16="http://schemas.microsoft.com/office/drawing/2014/main" id="{A50D5477-C878-46C7-A4BB-41EA0F7E8152}"/>
              </a:ext>
            </a:extLst>
          </p:cNvPr>
          <p:cNvSpPr txBox="1"/>
          <p:nvPr/>
        </p:nvSpPr>
        <p:spPr>
          <a:xfrm>
            <a:off x="8259791" y="6120155"/>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6 548.94</a:t>
            </a:r>
            <a:endParaRPr lang="en-US" sz="900" spc="26" dirty="0">
              <a:solidFill>
                <a:srgbClr val="FFFFFF"/>
              </a:solidFill>
              <a:latin typeface="Montserrat Classic"/>
            </a:endParaRPr>
          </a:p>
        </p:txBody>
      </p:sp>
    </p:spTree>
    <p:extLst>
      <p:ext uri="{BB962C8B-B14F-4D97-AF65-F5344CB8AC3E}">
        <p14:creationId xmlns:p14="http://schemas.microsoft.com/office/powerpoint/2010/main" val="270872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grpSp>
        <p:nvGrpSpPr>
          <p:cNvPr id="5" name="Group 5"/>
          <p:cNvGrpSpPr/>
          <p:nvPr/>
        </p:nvGrpSpPr>
        <p:grpSpPr>
          <a:xfrm>
            <a:off x="293946" y="547331"/>
            <a:ext cx="9906962" cy="173443"/>
            <a:chOff x="0" y="0"/>
            <a:chExt cx="32643792" cy="571500"/>
          </a:xfrm>
        </p:grpSpPr>
        <p:sp>
          <p:nvSpPr>
            <p:cNvPr id="6" name="Freeform 6"/>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 name="TextBox 7"/>
          <p:cNvSpPr txBox="1"/>
          <p:nvPr/>
        </p:nvSpPr>
        <p:spPr>
          <a:xfrm>
            <a:off x="293946" y="313524"/>
            <a:ext cx="9717642" cy="218008"/>
          </a:xfrm>
          <a:prstGeom prst="rect">
            <a:avLst/>
          </a:prstGeom>
        </p:spPr>
        <p:txBody>
          <a:bodyPr lIns="0" tIns="0" rIns="0" bIns="0" rtlCol="0" anchor="t">
            <a:spAutoFit/>
          </a:bodyPr>
          <a:lstStyle/>
          <a:p>
            <a:pPr>
              <a:lnSpc>
                <a:spcPts val="1676"/>
              </a:lnSpc>
            </a:pPr>
            <a:r>
              <a:rPr lang="en-US" sz="1784" spc="142" dirty="0">
                <a:solidFill>
                  <a:srgbClr val="545454"/>
                </a:solidFill>
                <a:latin typeface="Bebas Neue"/>
              </a:rPr>
              <a:t>NVA </a:t>
            </a:r>
            <a:r>
              <a:rPr lang="lv-LV" sz="1784" spc="142" dirty="0">
                <a:solidFill>
                  <a:srgbClr val="545454"/>
                </a:solidFill>
                <a:latin typeface="Bebas Neue"/>
              </a:rPr>
              <a:t>speciālā</a:t>
            </a:r>
            <a:r>
              <a:rPr lang="en-US" sz="1784" spc="142" dirty="0">
                <a:solidFill>
                  <a:srgbClr val="545454"/>
                </a:solidFill>
                <a:latin typeface="Bebas Neue"/>
              </a:rPr>
              <a:t> </a:t>
            </a:r>
            <a:r>
              <a:rPr lang="lv-LV" sz="1784" spc="142" dirty="0">
                <a:solidFill>
                  <a:srgbClr val="545454"/>
                </a:solidFill>
                <a:latin typeface="Bebas Neue"/>
              </a:rPr>
              <a:t>budžeta</a:t>
            </a:r>
            <a:r>
              <a:rPr lang="en-US" sz="1784" spc="142" dirty="0">
                <a:solidFill>
                  <a:srgbClr val="545454"/>
                </a:solidFill>
                <a:latin typeface="Bebas Neue"/>
              </a:rPr>
              <a:t> </a:t>
            </a:r>
            <a:r>
              <a:rPr lang="lv-LV" sz="1784" spc="142" dirty="0">
                <a:solidFill>
                  <a:srgbClr val="545454"/>
                </a:solidFill>
                <a:latin typeface="Bebas Neue"/>
              </a:rPr>
              <a:t>ietvaros</a:t>
            </a:r>
            <a:r>
              <a:rPr lang="en-US" sz="1784" spc="142" dirty="0">
                <a:solidFill>
                  <a:srgbClr val="545454"/>
                </a:solidFill>
                <a:latin typeface="Bebas Neue"/>
              </a:rPr>
              <a:t> </a:t>
            </a:r>
            <a:r>
              <a:rPr lang="lv-LV" sz="1784" spc="142" dirty="0">
                <a:solidFill>
                  <a:srgbClr val="545454"/>
                </a:solidFill>
                <a:latin typeface="Bebas Neue"/>
              </a:rPr>
              <a:t>īstenoto aktīvo nodarbinātības pasākumu finansējums </a:t>
            </a:r>
            <a:r>
              <a:rPr lang="en-US" sz="1784" spc="142" dirty="0">
                <a:solidFill>
                  <a:srgbClr val="545454"/>
                </a:solidFill>
                <a:latin typeface="Bebas Neue"/>
              </a:rPr>
              <a:t>202</a:t>
            </a:r>
            <a:r>
              <a:rPr lang="lv-LV" sz="1784" spc="142" dirty="0">
                <a:solidFill>
                  <a:srgbClr val="545454"/>
                </a:solidFill>
                <a:latin typeface="Bebas Neue"/>
              </a:rPr>
              <a:t>3</a:t>
            </a:r>
            <a:r>
              <a:rPr lang="en-US" sz="1784" spc="142" dirty="0">
                <a:solidFill>
                  <a:srgbClr val="545454"/>
                </a:solidFill>
                <a:latin typeface="Bebas Neue"/>
              </a:rPr>
              <a:t>.-202</a:t>
            </a:r>
            <a:r>
              <a:rPr lang="lv-LV" sz="1784" spc="142" dirty="0">
                <a:solidFill>
                  <a:srgbClr val="545454"/>
                </a:solidFill>
                <a:latin typeface="Bebas Neue"/>
              </a:rPr>
              <a:t>4</a:t>
            </a:r>
            <a:r>
              <a:rPr lang="en-US" sz="1784" spc="142" dirty="0">
                <a:solidFill>
                  <a:srgbClr val="545454"/>
                </a:solidFill>
                <a:latin typeface="Bebas Neue"/>
              </a:rPr>
              <a:t>.</a:t>
            </a:r>
            <a:r>
              <a:rPr lang="lv-LV" sz="1784" spc="142" dirty="0">
                <a:solidFill>
                  <a:srgbClr val="545454"/>
                </a:solidFill>
                <a:latin typeface="Bebas Neue"/>
              </a:rPr>
              <a:t>gadā</a:t>
            </a:r>
          </a:p>
        </p:txBody>
      </p:sp>
      <p:sp>
        <p:nvSpPr>
          <p:cNvPr id="8" name="TextBox 8"/>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lv-LV" sz="900" spc="126" dirty="0">
                <a:solidFill>
                  <a:srgbClr val="FFFFFF"/>
                </a:solidFill>
                <a:latin typeface="Arimo Bold"/>
              </a:rPr>
              <a:t>Nodarbinātības valsts aģentūras budžets </a:t>
            </a:r>
            <a:r>
              <a:rPr lang="en-US" sz="900" spc="126" dirty="0">
                <a:solidFill>
                  <a:srgbClr val="FFFFFF"/>
                </a:solidFill>
                <a:latin typeface="Arimo Bold"/>
              </a:rPr>
              <a:t>202</a:t>
            </a:r>
            <a:r>
              <a:rPr lang="lv-LV" sz="900" spc="126" dirty="0">
                <a:solidFill>
                  <a:srgbClr val="FFFFFF"/>
                </a:solidFill>
                <a:latin typeface="Arimo Bold"/>
              </a:rPr>
              <a:t>4</a:t>
            </a:r>
            <a:r>
              <a:rPr lang="en-US" sz="900" spc="126" dirty="0">
                <a:solidFill>
                  <a:srgbClr val="FFFFFF"/>
                </a:solidFill>
                <a:latin typeface="Arimo Bold"/>
              </a:rPr>
              <a:t>. </a:t>
            </a:r>
            <a:r>
              <a:rPr lang="lv-LV" sz="900" spc="126" dirty="0">
                <a:solidFill>
                  <a:srgbClr val="FFFFFF"/>
                </a:solidFill>
                <a:latin typeface="Arimo Bold"/>
              </a:rPr>
              <a:t>gadam</a:t>
            </a:r>
          </a:p>
          <a:p>
            <a:pPr>
              <a:lnSpc>
                <a:spcPts val="1260"/>
              </a:lnSpc>
            </a:pPr>
            <a:endParaRPr lang="en-US" sz="900" spc="126" dirty="0">
              <a:solidFill>
                <a:srgbClr val="FFFFFF"/>
              </a:solidFill>
              <a:latin typeface="Arimo Bold"/>
            </a:endParaRPr>
          </a:p>
        </p:txBody>
      </p:sp>
      <p:sp>
        <p:nvSpPr>
          <p:cNvPr id="9" name="TextBox 9"/>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54425" y="7336336"/>
            <a:ext cx="2109732" cy="246982"/>
          </a:xfrm>
          <a:prstGeom prst="rect">
            <a:avLst/>
          </a:prstGeom>
        </p:spPr>
      </p:pic>
      <p:sp>
        <p:nvSpPr>
          <p:cNvPr id="11" name="TextBox 11"/>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4</a:t>
            </a:r>
          </a:p>
        </p:txBody>
      </p:sp>
      <p:grpSp>
        <p:nvGrpSpPr>
          <p:cNvPr id="12" name="Group 12"/>
          <p:cNvGrpSpPr/>
          <p:nvPr/>
        </p:nvGrpSpPr>
        <p:grpSpPr>
          <a:xfrm>
            <a:off x="825690" y="740824"/>
            <a:ext cx="3196709" cy="799565"/>
            <a:chOff x="0" y="0"/>
            <a:chExt cx="1574623" cy="393847"/>
          </a:xfrm>
        </p:grpSpPr>
        <p:sp>
          <p:nvSpPr>
            <p:cNvPr id="13" name="Freeform 13"/>
            <p:cNvSpPr/>
            <p:nvPr/>
          </p:nvSpPr>
          <p:spPr>
            <a:xfrm>
              <a:off x="0" y="0"/>
              <a:ext cx="1574623" cy="393847"/>
            </a:xfrm>
            <a:custGeom>
              <a:avLst/>
              <a:gdLst/>
              <a:ahLst/>
              <a:cxnLst/>
              <a:rect l="l" t="t" r="r" b="b"/>
              <a:pathLst>
                <a:path w="1574623" h="393847">
                  <a:moveTo>
                    <a:pt x="0" y="0"/>
                  </a:moveTo>
                  <a:lnTo>
                    <a:pt x="1574623" y="0"/>
                  </a:lnTo>
                  <a:lnTo>
                    <a:pt x="1574623" y="393847"/>
                  </a:lnTo>
                  <a:lnTo>
                    <a:pt x="0" y="393847"/>
                  </a:lnTo>
                  <a:close/>
                </a:path>
              </a:pathLst>
            </a:custGeom>
            <a:solidFill>
              <a:srgbClr val="669933"/>
            </a:solidFill>
          </p:spPr>
        </p:sp>
      </p:grpSp>
      <p:grpSp>
        <p:nvGrpSpPr>
          <p:cNvPr id="14" name="Group 14"/>
          <p:cNvGrpSpPr/>
          <p:nvPr/>
        </p:nvGrpSpPr>
        <p:grpSpPr>
          <a:xfrm>
            <a:off x="4062021" y="741941"/>
            <a:ext cx="1020204" cy="799565"/>
            <a:chOff x="0" y="0"/>
            <a:chExt cx="502528" cy="393847"/>
          </a:xfrm>
        </p:grpSpPr>
        <p:sp>
          <p:nvSpPr>
            <p:cNvPr id="15" name="Freeform 15"/>
            <p:cNvSpPr/>
            <p:nvPr/>
          </p:nvSpPr>
          <p:spPr>
            <a:xfrm>
              <a:off x="0" y="0"/>
              <a:ext cx="502528" cy="393847"/>
            </a:xfrm>
            <a:custGeom>
              <a:avLst/>
              <a:gdLst/>
              <a:ahLst/>
              <a:cxnLst/>
              <a:rect l="l" t="t" r="r" b="b"/>
              <a:pathLst>
                <a:path w="502528" h="393847">
                  <a:moveTo>
                    <a:pt x="0" y="0"/>
                  </a:moveTo>
                  <a:lnTo>
                    <a:pt x="502528" y="0"/>
                  </a:lnTo>
                  <a:lnTo>
                    <a:pt x="502528" y="393847"/>
                  </a:lnTo>
                  <a:lnTo>
                    <a:pt x="0" y="393847"/>
                  </a:lnTo>
                  <a:close/>
                </a:path>
              </a:pathLst>
            </a:custGeom>
            <a:solidFill>
              <a:srgbClr val="669933"/>
            </a:solidFill>
          </p:spPr>
        </p:sp>
      </p:grpSp>
      <p:grpSp>
        <p:nvGrpSpPr>
          <p:cNvPr id="16" name="Group 16"/>
          <p:cNvGrpSpPr/>
          <p:nvPr/>
        </p:nvGrpSpPr>
        <p:grpSpPr>
          <a:xfrm>
            <a:off x="5106529" y="741967"/>
            <a:ext cx="1400688" cy="799565"/>
            <a:chOff x="0" y="0"/>
            <a:chExt cx="689946" cy="393847"/>
          </a:xfrm>
        </p:grpSpPr>
        <p:sp>
          <p:nvSpPr>
            <p:cNvPr id="17" name="Freeform 17"/>
            <p:cNvSpPr/>
            <p:nvPr/>
          </p:nvSpPr>
          <p:spPr>
            <a:xfrm>
              <a:off x="0" y="0"/>
              <a:ext cx="689946" cy="393847"/>
            </a:xfrm>
            <a:custGeom>
              <a:avLst/>
              <a:gdLst/>
              <a:ahLst/>
              <a:cxnLst/>
              <a:rect l="l" t="t" r="r" b="b"/>
              <a:pathLst>
                <a:path w="689946" h="393847">
                  <a:moveTo>
                    <a:pt x="0" y="0"/>
                  </a:moveTo>
                  <a:lnTo>
                    <a:pt x="689946" y="0"/>
                  </a:lnTo>
                  <a:lnTo>
                    <a:pt x="689946" y="393847"/>
                  </a:lnTo>
                  <a:lnTo>
                    <a:pt x="0" y="393847"/>
                  </a:lnTo>
                  <a:close/>
                </a:path>
              </a:pathLst>
            </a:custGeom>
            <a:solidFill>
              <a:srgbClr val="669933"/>
            </a:solidFill>
          </p:spPr>
        </p:sp>
      </p:grpSp>
      <p:sp>
        <p:nvSpPr>
          <p:cNvPr id="18" name="TextBox 18"/>
          <p:cNvSpPr txBox="1"/>
          <p:nvPr/>
        </p:nvSpPr>
        <p:spPr>
          <a:xfrm>
            <a:off x="5207648" y="847671"/>
            <a:ext cx="1238805"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 plāns (Likums par budžetu</a:t>
            </a:r>
            <a:r>
              <a:rPr lang="en-US" sz="1199" spc="35" dirty="0">
                <a:solidFill>
                  <a:srgbClr val="FFFFFF"/>
                </a:solidFill>
                <a:latin typeface="Bebas Neue Bold"/>
              </a:rPr>
              <a:t>)</a:t>
            </a:r>
          </a:p>
          <a:p>
            <a:pPr>
              <a:lnSpc>
                <a:spcPts val="1679"/>
              </a:lnSpc>
            </a:pPr>
            <a:endParaRPr lang="en-US" sz="1199" spc="35" dirty="0">
              <a:solidFill>
                <a:srgbClr val="FFFFFF"/>
              </a:solidFill>
              <a:latin typeface="Bebas Neue Bold"/>
            </a:endParaRPr>
          </a:p>
        </p:txBody>
      </p:sp>
      <p:grpSp>
        <p:nvGrpSpPr>
          <p:cNvPr id="19" name="Group 19"/>
          <p:cNvGrpSpPr/>
          <p:nvPr/>
        </p:nvGrpSpPr>
        <p:grpSpPr>
          <a:xfrm>
            <a:off x="6531521" y="740823"/>
            <a:ext cx="1435856" cy="799565"/>
            <a:chOff x="0" y="0"/>
            <a:chExt cx="707269" cy="393847"/>
          </a:xfrm>
        </p:grpSpPr>
        <p:sp>
          <p:nvSpPr>
            <p:cNvPr id="20" name="Freeform 20"/>
            <p:cNvSpPr/>
            <p:nvPr/>
          </p:nvSpPr>
          <p:spPr>
            <a:xfrm>
              <a:off x="0" y="0"/>
              <a:ext cx="707269" cy="393847"/>
            </a:xfrm>
            <a:custGeom>
              <a:avLst/>
              <a:gdLst/>
              <a:ahLst/>
              <a:cxnLst/>
              <a:rect l="l" t="t" r="r" b="b"/>
              <a:pathLst>
                <a:path w="707269" h="393847">
                  <a:moveTo>
                    <a:pt x="0" y="0"/>
                  </a:moveTo>
                  <a:lnTo>
                    <a:pt x="707269" y="0"/>
                  </a:lnTo>
                  <a:lnTo>
                    <a:pt x="707269" y="393847"/>
                  </a:lnTo>
                  <a:lnTo>
                    <a:pt x="0" y="393847"/>
                  </a:lnTo>
                  <a:close/>
                </a:path>
              </a:pathLst>
            </a:custGeom>
            <a:solidFill>
              <a:srgbClr val="669933"/>
            </a:solidFill>
          </p:spPr>
        </p:sp>
      </p:grpSp>
      <p:sp>
        <p:nvSpPr>
          <p:cNvPr id="21" name="TextBox 21"/>
          <p:cNvSpPr txBox="1"/>
          <p:nvPr/>
        </p:nvSpPr>
        <p:spPr>
          <a:xfrm>
            <a:off x="6689048" y="815786"/>
            <a:ext cx="1147414"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izmaiņas</a:t>
            </a:r>
            <a:r>
              <a:rPr lang="en-US" sz="1199" spc="35" dirty="0">
                <a:solidFill>
                  <a:srgbClr val="FFFFFF"/>
                </a:solidFill>
                <a:latin typeface="Bebas Neue Bold"/>
              </a:rPr>
              <a:t> </a:t>
            </a:r>
            <a:r>
              <a:rPr lang="lv-LV" sz="1199" spc="35" dirty="0">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izpildi</a:t>
            </a:r>
            <a:r>
              <a:rPr lang="en-US" sz="1199" spc="35" dirty="0">
                <a:solidFill>
                  <a:srgbClr val="FFFFFF"/>
                </a:solidFill>
                <a:latin typeface="Bebas Neue Bold"/>
              </a:rPr>
              <a:t> (euro)</a:t>
            </a:r>
          </a:p>
          <a:p>
            <a:pPr>
              <a:lnSpc>
                <a:spcPts val="1679"/>
              </a:lnSpc>
            </a:pPr>
            <a:endParaRPr lang="en-US" sz="1199" spc="35" dirty="0">
              <a:solidFill>
                <a:srgbClr val="FFFFFF"/>
              </a:solidFill>
              <a:latin typeface="Bebas Neue Bold"/>
            </a:endParaRPr>
          </a:p>
        </p:txBody>
      </p:sp>
      <p:grpSp>
        <p:nvGrpSpPr>
          <p:cNvPr id="22" name="Group 22"/>
          <p:cNvGrpSpPr/>
          <p:nvPr/>
        </p:nvGrpSpPr>
        <p:grpSpPr>
          <a:xfrm>
            <a:off x="7988264" y="740453"/>
            <a:ext cx="1642285" cy="799935"/>
            <a:chOff x="0" y="0"/>
            <a:chExt cx="808951" cy="394029"/>
          </a:xfrm>
        </p:grpSpPr>
        <p:sp>
          <p:nvSpPr>
            <p:cNvPr id="23" name="Freeform 23"/>
            <p:cNvSpPr/>
            <p:nvPr/>
          </p:nvSpPr>
          <p:spPr>
            <a:xfrm>
              <a:off x="0" y="0"/>
              <a:ext cx="808951" cy="394029"/>
            </a:xfrm>
            <a:custGeom>
              <a:avLst/>
              <a:gdLst/>
              <a:ahLst/>
              <a:cxnLst/>
              <a:rect l="l" t="t" r="r" b="b"/>
              <a:pathLst>
                <a:path w="808951" h="394029">
                  <a:moveTo>
                    <a:pt x="0" y="0"/>
                  </a:moveTo>
                  <a:lnTo>
                    <a:pt x="808951" y="0"/>
                  </a:lnTo>
                  <a:lnTo>
                    <a:pt x="808951" y="394029"/>
                  </a:lnTo>
                  <a:lnTo>
                    <a:pt x="0" y="394029"/>
                  </a:lnTo>
                  <a:close/>
                </a:path>
              </a:pathLst>
            </a:custGeom>
            <a:solidFill>
              <a:srgbClr val="669933"/>
            </a:solidFill>
          </p:spPr>
        </p:sp>
      </p:grpSp>
      <p:sp>
        <p:nvSpPr>
          <p:cNvPr id="24" name="TextBox 24"/>
          <p:cNvSpPr txBox="1"/>
          <p:nvPr/>
        </p:nvSpPr>
        <p:spPr>
          <a:xfrm>
            <a:off x="8158674" y="830567"/>
            <a:ext cx="1439949"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a:t>
            </a:r>
            <a:r>
              <a:rPr lang="lv-LV" sz="1199" spc="35" dirty="0">
                <a:solidFill>
                  <a:srgbClr val="FFFFFF"/>
                </a:solidFill>
                <a:latin typeface="Bebas Neue Bold"/>
              </a:rPr>
              <a:t>gada izmaiņas pret </a:t>
            </a:r>
            <a:r>
              <a:rPr lang="en-US" sz="1199" spc="35" dirty="0">
                <a:solidFill>
                  <a:srgbClr val="FFFFFF"/>
                </a:solidFill>
                <a:latin typeface="Bebas Neue Bold"/>
              </a:rPr>
              <a:t>202</a:t>
            </a:r>
            <a:r>
              <a:rPr lang="lv-LV" sz="1199" spc="35" dirty="0">
                <a:solidFill>
                  <a:srgbClr val="FFFFFF"/>
                </a:solidFill>
                <a:latin typeface="Bebas Neue Bold"/>
              </a:rPr>
              <a:t>3</a:t>
            </a:r>
            <a:r>
              <a:rPr lang="en-US" sz="1199" spc="35" dirty="0">
                <a:solidFill>
                  <a:srgbClr val="FFFFFF"/>
                </a:solidFill>
                <a:latin typeface="Bebas Neue Bold"/>
              </a:rPr>
              <a:t>. </a:t>
            </a:r>
            <a:r>
              <a:rPr lang="lv-LV" sz="1199" spc="35" dirty="0">
                <a:solidFill>
                  <a:srgbClr val="FFFFFF"/>
                </a:solidFill>
                <a:latin typeface="Bebas Neue Bold"/>
              </a:rPr>
              <a:t>gada</a:t>
            </a:r>
            <a:r>
              <a:rPr lang="en-US" sz="1199" spc="35" dirty="0">
                <a:solidFill>
                  <a:srgbClr val="FFFFFF"/>
                </a:solidFill>
                <a:latin typeface="Bebas Neue Bold"/>
              </a:rPr>
              <a:t> </a:t>
            </a:r>
            <a:r>
              <a:rPr lang="lv-LV" sz="1199" spc="35" dirty="0">
                <a:solidFill>
                  <a:srgbClr val="FFFFFF"/>
                </a:solidFill>
                <a:latin typeface="Bebas Neue Bold"/>
              </a:rPr>
              <a:t>izpildi</a:t>
            </a:r>
            <a:r>
              <a:rPr lang="en-US" sz="1199" spc="35" dirty="0">
                <a:solidFill>
                  <a:srgbClr val="FFFFFF"/>
                </a:solidFill>
                <a:latin typeface="Bebas Neue Bold"/>
              </a:rPr>
              <a:t> (%)</a:t>
            </a:r>
          </a:p>
          <a:p>
            <a:pPr>
              <a:lnSpc>
                <a:spcPts val="1679"/>
              </a:lnSpc>
            </a:pPr>
            <a:endParaRPr lang="en-US" sz="1199" spc="35" dirty="0">
              <a:solidFill>
                <a:srgbClr val="FFFFFF"/>
              </a:solidFill>
              <a:latin typeface="Bebas Neue Bold"/>
            </a:endParaRPr>
          </a:p>
        </p:txBody>
      </p:sp>
      <p:grpSp>
        <p:nvGrpSpPr>
          <p:cNvPr id="25" name="Group 25"/>
          <p:cNvGrpSpPr/>
          <p:nvPr/>
        </p:nvGrpSpPr>
        <p:grpSpPr>
          <a:xfrm>
            <a:off x="825690" y="1594611"/>
            <a:ext cx="3196708" cy="4760541"/>
            <a:chOff x="0" y="0"/>
            <a:chExt cx="1574623" cy="1557715"/>
          </a:xfrm>
        </p:grpSpPr>
        <p:sp>
          <p:nvSpPr>
            <p:cNvPr id="26" name="Freeform 26"/>
            <p:cNvSpPr/>
            <p:nvPr/>
          </p:nvSpPr>
          <p:spPr>
            <a:xfrm>
              <a:off x="0" y="0"/>
              <a:ext cx="1574623" cy="1557715"/>
            </a:xfrm>
            <a:custGeom>
              <a:avLst/>
              <a:gdLst/>
              <a:ahLst/>
              <a:cxnLst/>
              <a:rect l="l" t="t" r="r" b="b"/>
              <a:pathLst>
                <a:path w="1574623" h="1557715">
                  <a:moveTo>
                    <a:pt x="0" y="0"/>
                  </a:moveTo>
                  <a:lnTo>
                    <a:pt x="1574623" y="0"/>
                  </a:lnTo>
                  <a:lnTo>
                    <a:pt x="1574623" y="1557715"/>
                  </a:lnTo>
                  <a:lnTo>
                    <a:pt x="0" y="1557715"/>
                  </a:lnTo>
                  <a:close/>
                </a:path>
              </a:pathLst>
            </a:custGeom>
            <a:solidFill>
              <a:srgbClr val="C9E265">
                <a:alpha val="19608"/>
              </a:srgbClr>
            </a:solidFill>
          </p:spPr>
        </p:sp>
      </p:grpSp>
      <p:grpSp>
        <p:nvGrpSpPr>
          <p:cNvPr id="27" name="Group 27"/>
          <p:cNvGrpSpPr/>
          <p:nvPr/>
        </p:nvGrpSpPr>
        <p:grpSpPr>
          <a:xfrm>
            <a:off x="4062109" y="1584641"/>
            <a:ext cx="1020205" cy="4760541"/>
            <a:chOff x="0" y="0"/>
            <a:chExt cx="502528" cy="1557715"/>
          </a:xfrm>
        </p:grpSpPr>
        <p:sp>
          <p:nvSpPr>
            <p:cNvPr id="28" name="Freeform 28"/>
            <p:cNvSpPr/>
            <p:nvPr/>
          </p:nvSpPr>
          <p:spPr>
            <a:xfrm>
              <a:off x="0" y="0"/>
              <a:ext cx="502528" cy="1557715"/>
            </a:xfrm>
            <a:custGeom>
              <a:avLst/>
              <a:gdLst/>
              <a:ahLst/>
              <a:cxnLst/>
              <a:rect l="l" t="t" r="r" b="b"/>
              <a:pathLst>
                <a:path w="502528" h="1557715">
                  <a:moveTo>
                    <a:pt x="0" y="0"/>
                  </a:moveTo>
                  <a:lnTo>
                    <a:pt x="502528" y="0"/>
                  </a:lnTo>
                  <a:lnTo>
                    <a:pt x="502528" y="1557715"/>
                  </a:lnTo>
                  <a:lnTo>
                    <a:pt x="0" y="1557715"/>
                  </a:lnTo>
                  <a:close/>
                </a:path>
              </a:pathLst>
            </a:custGeom>
            <a:solidFill>
              <a:srgbClr val="C9E265">
                <a:alpha val="19608"/>
              </a:srgbClr>
            </a:solidFill>
          </p:spPr>
        </p:sp>
      </p:grpSp>
      <p:grpSp>
        <p:nvGrpSpPr>
          <p:cNvPr id="29" name="Group 29"/>
          <p:cNvGrpSpPr/>
          <p:nvPr/>
        </p:nvGrpSpPr>
        <p:grpSpPr>
          <a:xfrm>
            <a:off x="5110530" y="1556239"/>
            <a:ext cx="1396687" cy="4778159"/>
            <a:chOff x="0" y="0"/>
            <a:chExt cx="689946" cy="1557715"/>
          </a:xfrm>
        </p:grpSpPr>
        <p:sp>
          <p:nvSpPr>
            <p:cNvPr id="30" name="Freeform 30"/>
            <p:cNvSpPr/>
            <p:nvPr/>
          </p:nvSpPr>
          <p:spPr>
            <a:xfrm>
              <a:off x="0" y="0"/>
              <a:ext cx="689946" cy="1557715"/>
            </a:xfrm>
            <a:custGeom>
              <a:avLst/>
              <a:gdLst/>
              <a:ahLst/>
              <a:cxnLst/>
              <a:rect l="l" t="t" r="r" b="b"/>
              <a:pathLst>
                <a:path w="689946" h="1557715">
                  <a:moveTo>
                    <a:pt x="0" y="0"/>
                  </a:moveTo>
                  <a:lnTo>
                    <a:pt x="689946" y="0"/>
                  </a:lnTo>
                  <a:lnTo>
                    <a:pt x="689946" y="1557715"/>
                  </a:lnTo>
                  <a:lnTo>
                    <a:pt x="0" y="1557715"/>
                  </a:lnTo>
                  <a:close/>
                </a:path>
              </a:pathLst>
            </a:custGeom>
            <a:solidFill>
              <a:srgbClr val="C9E265">
                <a:alpha val="19608"/>
              </a:srgbClr>
            </a:solidFill>
          </p:spPr>
        </p:sp>
      </p:grpSp>
      <p:grpSp>
        <p:nvGrpSpPr>
          <p:cNvPr id="31" name="Group 31"/>
          <p:cNvGrpSpPr/>
          <p:nvPr/>
        </p:nvGrpSpPr>
        <p:grpSpPr>
          <a:xfrm>
            <a:off x="6537357" y="1560363"/>
            <a:ext cx="1427668" cy="4774035"/>
            <a:chOff x="-8500" y="0"/>
            <a:chExt cx="715770" cy="1557533"/>
          </a:xfrm>
        </p:grpSpPr>
        <p:sp>
          <p:nvSpPr>
            <p:cNvPr id="32" name="Freeform 32"/>
            <p:cNvSpPr/>
            <p:nvPr/>
          </p:nvSpPr>
          <p:spPr>
            <a:xfrm>
              <a:off x="-8500" y="0"/>
              <a:ext cx="715770" cy="1557533"/>
            </a:xfrm>
            <a:custGeom>
              <a:avLst/>
              <a:gdLst/>
              <a:ahLst/>
              <a:cxnLst/>
              <a:rect l="l" t="t" r="r" b="b"/>
              <a:pathLst>
                <a:path w="707269" h="1557533">
                  <a:moveTo>
                    <a:pt x="0" y="0"/>
                  </a:moveTo>
                  <a:lnTo>
                    <a:pt x="707269" y="0"/>
                  </a:lnTo>
                  <a:lnTo>
                    <a:pt x="707269" y="1557533"/>
                  </a:lnTo>
                  <a:lnTo>
                    <a:pt x="0" y="1557533"/>
                  </a:lnTo>
                  <a:close/>
                </a:path>
              </a:pathLst>
            </a:custGeom>
            <a:solidFill>
              <a:srgbClr val="C9E265">
                <a:alpha val="19608"/>
              </a:srgbClr>
            </a:solidFill>
          </p:spPr>
        </p:sp>
      </p:grpSp>
      <p:grpSp>
        <p:nvGrpSpPr>
          <p:cNvPr id="33" name="Group 33"/>
          <p:cNvGrpSpPr/>
          <p:nvPr/>
        </p:nvGrpSpPr>
        <p:grpSpPr>
          <a:xfrm>
            <a:off x="8007322" y="1553673"/>
            <a:ext cx="1623227" cy="4780725"/>
            <a:chOff x="0" y="0"/>
            <a:chExt cx="808951" cy="1557715"/>
          </a:xfrm>
        </p:grpSpPr>
        <p:sp>
          <p:nvSpPr>
            <p:cNvPr id="34" name="Freeform 34"/>
            <p:cNvSpPr/>
            <p:nvPr/>
          </p:nvSpPr>
          <p:spPr>
            <a:xfrm>
              <a:off x="0" y="0"/>
              <a:ext cx="808951" cy="1557715"/>
            </a:xfrm>
            <a:custGeom>
              <a:avLst/>
              <a:gdLst/>
              <a:ahLst/>
              <a:cxnLst/>
              <a:rect l="l" t="t" r="r" b="b"/>
              <a:pathLst>
                <a:path w="808951" h="1557715">
                  <a:moveTo>
                    <a:pt x="0" y="0"/>
                  </a:moveTo>
                  <a:lnTo>
                    <a:pt x="808951" y="0"/>
                  </a:lnTo>
                  <a:lnTo>
                    <a:pt x="808951" y="1557715"/>
                  </a:lnTo>
                  <a:lnTo>
                    <a:pt x="0" y="1557715"/>
                  </a:lnTo>
                  <a:close/>
                </a:path>
              </a:pathLst>
            </a:custGeom>
            <a:solidFill>
              <a:srgbClr val="C9E265">
                <a:alpha val="19608"/>
              </a:srgbClr>
            </a:solidFill>
          </p:spPr>
        </p:sp>
      </p:grpSp>
      <p:sp>
        <p:nvSpPr>
          <p:cNvPr id="35" name="TextBox 35"/>
          <p:cNvSpPr txBox="1"/>
          <p:nvPr/>
        </p:nvSpPr>
        <p:spPr>
          <a:xfrm>
            <a:off x="1434563" y="968596"/>
            <a:ext cx="896545" cy="419576"/>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Projekts</a:t>
            </a:r>
          </a:p>
          <a:p>
            <a:pPr>
              <a:lnSpc>
                <a:spcPts val="1679"/>
              </a:lnSpc>
            </a:pPr>
            <a:endParaRPr lang="en-US" sz="1199" spc="35" dirty="0">
              <a:solidFill>
                <a:srgbClr val="FFFFFF"/>
              </a:solidFill>
              <a:latin typeface="Bebas Neue Bold"/>
            </a:endParaRPr>
          </a:p>
        </p:txBody>
      </p:sp>
      <p:sp>
        <p:nvSpPr>
          <p:cNvPr id="36" name="TextBox 36"/>
          <p:cNvSpPr txBox="1"/>
          <p:nvPr/>
        </p:nvSpPr>
        <p:spPr>
          <a:xfrm>
            <a:off x="4252557" y="867419"/>
            <a:ext cx="801683"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3.gada izpilde</a:t>
            </a:r>
          </a:p>
          <a:p>
            <a:pPr>
              <a:lnSpc>
                <a:spcPts val="1679"/>
              </a:lnSpc>
            </a:pPr>
            <a:endParaRPr lang="en-US" sz="1199" spc="35" dirty="0">
              <a:solidFill>
                <a:srgbClr val="FFFFFF"/>
              </a:solidFill>
              <a:latin typeface="Bebas Neue Bold"/>
            </a:endParaRPr>
          </a:p>
        </p:txBody>
      </p:sp>
      <p:grpSp>
        <p:nvGrpSpPr>
          <p:cNvPr id="37" name="Group 37"/>
          <p:cNvGrpSpPr/>
          <p:nvPr/>
        </p:nvGrpSpPr>
        <p:grpSpPr>
          <a:xfrm>
            <a:off x="822122" y="6401829"/>
            <a:ext cx="3196709" cy="399782"/>
            <a:chOff x="0" y="0"/>
            <a:chExt cx="1574623" cy="196923"/>
          </a:xfrm>
        </p:grpSpPr>
        <p:sp>
          <p:nvSpPr>
            <p:cNvPr id="38" name="Freeform 38"/>
            <p:cNvSpPr/>
            <p:nvPr/>
          </p:nvSpPr>
          <p:spPr>
            <a:xfrm>
              <a:off x="0" y="0"/>
              <a:ext cx="1574623" cy="196923"/>
            </a:xfrm>
            <a:custGeom>
              <a:avLst/>
              <a:gdLst/>
              <a:ahLst/>
              <a:cxnLst/>
              <a:rect l="l" t="t" r="r" b="b"/>
              <a:pathLst>
                <a:path w="1574623" h="196923">
                  <a:moveTo>
                    <a:pt x="0" y="0"/>
                  </a:moveTo>
                  <a:lnTo>
                    <a:pt x="1574623" y="0"/>
                  </a:lnTo>
                  <a:lnTo>
                    <a:pt x="1574623" y="196923"/>
                  </a:lnTo>
                  <a:lnTo>
                    <a:pt x="0" y="196923"/>
                  </a:lnTo>
                  <a:close/>
                </a:path>
              </a:pathLst>
            </a:custGeom>
            <a:solidFill>
              <a:srgbClr val="669933"/>
            </a:solidFill>
          </p:spPr>
        </p:sp>
      </p:grpSp>
      <p:grpSp>
        <p:nvGrpSpPr>
          <p:cNvPr id="39" name="Group 39"/>
          <p:cNvGrpSpPr/>
          <p:nvPr/>
        </p:nvGrpSpPr>
        <p:grpSpPr>
          <a:xfrm>
            <a:off x="4057264" y="6401829"/>
            <a:ext cx="1020204" cy="399782"/>
            <a:chOff x="0" y="0"/>
            <a:chExt cx="502528" cy="196923"/>
          </a:xfrm>
        </p:grpSpPr>
        <p:sp>
          <p:nvSpPr>
            <p:cNvPr id="40" name="Freeform 40"/>
            <p:cNvSpPr/>
            <p:nvPr/>
          </p:nvSpPr>
          <p:spPr>
            <a:xfrm>
              <a:off x="0" y="0"/>
              <a:ext cx="502528" cy="196923"/>
            </a:xfrm>
            <a:custGeom>
              <a:avLst/>
              <a:gdLst/>
              <a:ahLst/>
              <a:cxnLst/>
              <a:rect l="l" t="t" r="r" b="b"/>
              <a:pathLst>
                <a:path w="502528" h="196923">
                  <a:moveTo>
                    <a:pt x="0" y="0"/>
                  </a:moveTo>
                  <a:lnTo>
                    <a:pt x="502528" y="0"/>
                  </a:lnTo>
                  <a:lnTo>
                    <a:pt x="502528" y="196923"/>
                  </a:lnTo>
                  <a:lnTo>
                    <a:pt x="0" y="196923"/>
                  </a:lnTo>
                  <a:close/>
                </a:path>
              </a:pathLst>
            </a:custGeom>
            <a:solidFill>
              <a:srgbClr val="669933"/>
            </a:solidFill>
          </p:spPr>
          <p:txBody>
            <a:bodyPr/>
            <a:lstStyle/>
            <a:p>
              <a:endParaRPr lang="lv-LV"/>
            </a:p>
          </p:txBody>
        </p:sp>
      </p:grpSp>
      <p:grpSp>
        <p:nvGrpSpPr>
          <p:cNvPr id="41" name="Group 41"/>
          <p:cNvGrpSpPr/>
          <p:nvPr/>
        </p:nvGrpSpPr>
        <p:grpSpPr>
          <a:xfrm>
            <a:off x="5116924" y="6401829"/>
            <a:ext cx="1400688" cy="399782"/>
            <a:chOff x="0" y="0"/>
            <a:chExt cx="689946" cy="196923"/>
          </a:xfrm>
        </p:grpSpPr>
        <p:sp>
          <p:nvSpPr>
            <p:cNvPr id="42" name="Freeform 42"/>
            <p:cNvSpPr/>
            <p:nvPr/>
          </p:nvSpPr>
          <p:spPr>
            <a:xfrm>
              <a:off x="0" y="0"/>
              <a:ext cx="689946" cy="196923"/>
            </a:xfrm>
            <a:custGeom>
              <a:avLst/>
              <a:gdLst/>
              <a:ahLst/>
              <a:cxnLst/>
              <a:rect l="l" t="t" r="r" b="b"/>
              <a:pathLst>
                <a:path w="689946" h="196923">
                  <a:moveTo>
                    <a:pt x="0" y="0"/>
                  </a:moveTo>
                  <a:lnTo>
                    <a:pt x="689946" y="0"/>
                  </a:lnTo>
                  <a:lnTo>
                    <a:pt x="689946" y="196923"/>
                  </a:lnTo>
                  <a:lnTo>
                    <a:pt x="0" y="196923"/>
                  </a:lnTo>
                  <a:close/>
                </a:path>
              </a:pathLst>
            </a:custGeom>
            <a:solidFill>
              <a:srgbClr val="669933"/>
            </a:solidFill>
          </p:spPr>
        </p:sp>
      </p:grpSp>
      <p:grpSp>
        <p:nvGrpSpPr>
          <p:cNvPr id="43" name="Group 43"/>
          <p:cNvGrpSpPr/>
          <p:nvPr/>
        </p:nvGrpSpPr>
        <p:grpSpPr>
          <a:xfrm>
            <a:off x="6538845" y="6400457"/>
            <a:ext cx="1435856" cy="399413"/>
            <a:chOff x="0" y="0"/>
            <a:chExt cx="707269" cy="196741"/>
          </a:xfrm>
        </p:grpSpPr>
        <p:sp>
          <p:nvSpPr>
            <p:cNvPr id="44" name="Freeform 44"/>
            <p:cNvSpPr/>
            <p:nvPr/>
          </p:nvSpPr>
          <p:spPr>
            <a:xfrm>
              <a:off x="0" y="0"/>
              <a:ext cx="707269" cy="196741"/>
            </a:xfrm>
            <a:custGeom>
              <a:avLst/>
              <a:gdLst/>
              <a:ahLst/>
              <a:cxnLst/>
              <a:rect l="l" t="t" r="r" b="b"/>
              <a:pathLst>
                <a:path w="707269" h="196741">
                  <a:moveTo>
                    <a:pt x="0" y="0"/>
                  </a:moveTo>
                  <a:lnTo>
                    <a:pt x="707269" y="0"/>
                  </a:lnTo>
                  <a:lnTo>
                    <a:pt x="707269" y="196741"/>
                  </a:lnTo>
                  <a:lnTo>
                    <a:pt x="0" y="196741"/>
                  </a:lnTo>
                  <a:close/>
                </a:path>
              </a:pathLst>
            </a:custGeom>
            <a:solidFill>
              <a:srgbClr val="669933"/>
            </a:solidFill>
          </p:spPr>
        </p:sp>
      </p:grpSp>
      <p:grpSp>
        <p:nvGrpSpPr>
          <p:cNvPr id="45" name="Group 45"/>
          <p:cNvGrpSpPr/>
          <p:nvPr/>
        </p:nvGrpSpPr>
        <p:grpSpPr>
          <a:xfrm>
            <a:off x="8018025" y="6400088"/>
            <a:ext cx="1642285" cy="399782"/>
            <a:chOff x="0" y="0"/>
            <a:chExt cx="808951" cy="196923"/>
          </a:xfrm>
        </p:grpSpPr>
        <p:sp>
          <p:nvSpPr>
            <p:cNvPr id="46" name="Freeform 46"/>
            <p:cNvSpPr/>
            <p:nvPr/>
          </p:nvSpPr>
          <p:spPr>
            <a:xfrm>
              <a:off x="0" y="0"/>
              <a:ext cx="808951" cy="196923"/>
            </a:xfrm>
            <a:custGeom>
              <a:avLst/>
              <a:gdLst/>
              <a:ahLst/>
              <a:cxnLst/>
              <a:rect l="l" t="t" r="r" b="b"/>
              <a:pathLst>
                <a:path w="808951" h="196923">
                  <a:moveTo>
                    <a:pt x="0" y="0"/>
                  </a:moveTo>
                  <a:lnTo>
                    <a:pt x="808951" y="0"/>
                  </a:lnTo>
                  <a:lnTo>
                    <a:pt x="808951" y="196923"/>
                  </a:lnTo>
                  <a:lnTo>
                    <a:pt x="0" y="196923"/>
                  </a:lnTo>
                  <a:close/>
                </a:path>
              </a:pathLst>
            </a:custGeom>
            <a:solidFill>
              <a:srgbClr val="669933"/>
            </a:solidFill>
          </p:spPr>
        </p:sp>
      </p:grpSp>
      <p:sp>
        <p:nvSpPr>
          <p:cNvPr id="47" name="TextBox 47"/>
          <p:cNvSpPr txBox="1"/>
          <p:nvPr/>
        </p:nvSpPr>
        <p:spPr>
          <a:xfrm>
            <a:off x="2615520" y="6517463"/>
            <a:ext cx="1089934" cy="316229"/>
          </a:xfrm>
          <a:prstGeom prst="rect">
            <a:avLst/>
          </a:prstGeom>
        </p:spPr>
        <p:txBody>
          <a:bodyPr lIns="0" tIns="0" rIns="0" bIns="0" rtlCol="0" anchor="t">
            <a:spAutoFit/>
          </a:bodyPr>
          <a:lstStyle/>
          <a:p>
            <a:pPr algn="r">
              <a:lnSpc>
                <a:spcPts val="1259"/>
              </a:lnSpc>
            </a:pPr>
            <a:r>
              <a:rPr lang="lv-LV" sz="899" spc="27" dirty="0">
                <a:solidFill>
                  <a:srgbClr val="FFFFFF"/>
                </a:solidFill>
                <a:latin typeface="Montserrat Classic"/>
              </a:rPr>
              <a:t>Kopā</a:t>
            </a:r>
            <a:r>
              <a:rPr lang="en-US" sz="899" spc="27" dirty="0">
                <a:solidFill>
                  <a:srgbClr val="FFFFFF"/>
                </a:solidFill>
                <a:latin typeface="Montserrat Classic"/>
              </a:rPr>
              <a:t>:</a:t>
            </a:r>
          </a:p>
          <a:p>
            <a:pPr algn="r">
              <a:lnSpc>
                <a:spcPts val="1260"/>
              </a:lnSpc>
            </a:pPr>
            <a:endParaRPr lang="en-US" sz="899" spc="27" dirty="0">
              <a:solidFill>
                <a:srgbClr val="FFFFFF"/>
              </a:solidFill>
              <a:latin typeface="Montserrat Classic"/>
            </a:endParaRPr>
          </a:p>
        </p:txBody>
      </p:sp>
      <p:sp>
        <p:nvSpPr>
          <p:cNvPr id="48" name="TextBox 48"/>
          <p:cNvSpPr txBox="1"/>
          <p:nvPr/>
        </p:nvSpPr>
        <p:spPr>
          <a:xfrm>
            <a:off x="947233" y="1642545"/>
            <a:ext cx="3044069" cy="4819204"/>
          </a:xfrm>
          <a:prstGeom prst="rect">
            <a:avLst/>
          </a:prstGeom>
        </p:spPr>
        <p:txBody>
          <a:bodyPr wrap="square" lIns="0" tIns="0" rIns="0" bIns="0" rtlCol="0" anchor="t">
            <a:spAutoFit/>
          </a:bodyPr>
          <a:lstStyle/>
          <a:p>
            <a:pPr>
              <a:lnSpc>
                <a:spcPts val="1260"/>
              </a:lnSpc>
            </a:pPr>
            <a:r>
              <a:rPr lang="lv-LV" sz="900" spc="26" dirty="0">
                <a:solidFill>
                  <a:srgbClr val="545454"/>
                </a:solidFill>
                <a:latin typeface="Montserrat Classic"/>
              </a:rPr>
              <a:t>Pasākumi komercdarbības vai </a:t>
            </a:r>
            <a:r>
              <a:rPr lang="lv-LV" sz="900" spc="26" dirty="0" err="1">
                <a:solidFill>
                  <a:srgbClr val="545454"/>
                </a:solidFill>
                <a:latin typeface="Montserrat Classic"/>
              </a:rPr>
              <a:t>pašnodarbinātības</a:t>
            </a:r>
            <a:r>
              <a:rPr lang="lv-LV" sz="900" spc="26" dirty="0">
                <a:solidFill>
                  <a:srgbClr val="545454"/>
                </a:solidFill>
                <a:latin typeface="Montserrat Classic"/>
              </a:rPr>
              <a:t> uzsākšanai</a:t>
            </a:r>
          </a:p>
          <a:p>
            <a:pPr>
              <a:lnSpc>
                <a:spcPts val="1260"/>
              </a:lnSpc>
            </a:pPr>
            <a:endParaRPr lang="en-US" sz="900" spc="26" dirty="0">
              <a:solidFill>
                <a:srgbClr val="545454"/>
              </a:solidFill>
              <a:latin typeface="Montserrat Classic"/>
            </a:endParaRPr>
          </a:p>
          <a:p>
            <a:pPr>
              <a:lnSpc>
                <a:spcPts val="1260"/>
              </a:lnSpc>
            </a:pPr>
            <a:r>
              <a:rPr lang="en-US" sz="900" spc="26" dirty="0">
                <a:solidFill>
                  <a:srgbClr val="545454"/>
                </a:solidFill>
                <a:latin typeface="Arimo"/>
              </a:rPr>
              <a:t>„</a:t>
            </a:r>
            <a:r>
              <a:rPr lang="lv-LV" sz="900" spc="26" dirty="0">
                <a:solidFill>
                  <a:srgbClr val="545454"/>
                </a:solidFill>
                <a:latin typeface="Arimo"/>
              </a:rPr>
              <a:t>Pasākumi noteiktām personu grupām” </a:t>
            </a:r>
          </a:p>
          <a:p>
            <a:pPr>
              <a:lnSpc>
                <a:spcPts val="1260"/>
              </a:lnSpc>
            </a:pPr>
            <a:r>
              <a:rPr lang="lv-LV" sz="900" spc="26" dirty="0">
                <a:solidFill>
                  <a:srgbClr val="545454"/>
                </a:solidFill>
                <a:latin typeface="Arimo"/>
              </a:rPr>
              <a:t>bezdarbnieku ar invaliditāti nodarbināšanai uz nenoteiktu laiku</a:t>
            </a: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Nodarbināto personu reģionālās mobilitātes veicināšana</a:t>
            </a: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Nodarbinātības pasākumi vasaras brīvlaikā personām, kuras iegūst izglītību vispārējās, speciālās vai profesionālās izglītības iestādēs</a:t>
            </a: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Algoti pagaidu sabiedriskie darbi</a:t>
            </a: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Valsts</a:t>
            </a:r>
            <a:r>
              <a:rPr lang="en-US" sz="900" spc="26" dirty="0">
                <a:solidFill>
                  <a:srgbClr val="545454"/>
                </a:solidFill>
                <a:latin typeface="Arimo"/>
              </a:rPr>
              <a:t> </a:t>
            </a:r>
            <a:r>
              <a:rPr lang="lv-LV" sz="900" spc="26" dirty="0">
                <a:solidFill>
                  <a:srgbClr val="545454"/>
                </a:solidFill>
                <a:latin typeface="Arimo"/>
              </a:rPr>
              <a:t>valoda</a:t>
            </a:r>
            <a:r>
              <a:rPr lang="en-US" sz="900" spc="26" dirty="0">
                <a:solidFill>
                  <a:srgbClr val="545454"/>
                </a:solidFill>
                <a:latin typeface="Arimo"/>
              </a:rPr>
              <a:t> bez </a:t>
            </a:r>
            <a:r>
              <a:rPr lang="lv-LV" sz="900" spc="26" dirty="0">
                <a:solidFill>
                  <a:srgbClr val="545454"/>
                </a:solidFill>
                <a:latin typeface="Arimo"/>
              </a:rPr>
              <a:t>starpniekvalodas</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Atbalsts reģionālajai mobilitātei darba devējam</a:t>
            </a:r>
          </a:p>
          <a:p>
            <a:pPr>
              <a:lnSpc>
                <a:spcPts val="1260"/>
              </a:lnSpc>
            </a:pPr>
            <a:endParaRPr lang="lv-LV" sz="900" spc="26" dirty="0">
              <a:solidFill>
                <a:srgbClr val="545454"/>
              </a:solidFill>
              <a:latin typeface="Arimo"/>
            </a:endParaRPr>
          </a:p>
          <a:p>
            <a:pPr>
              <a:lnSpc>
                <a:spcPts val="1260"/>
              </a:lnSpc>
            </a:pPr>
            <a:r>
              <a:rPr lang="en-US" sz="900" spc="26" dirty="0">
                <a:solidFill>
                  <a:srgbClr val="545454"/>
                </a:solidFill>
                <a:latin typeface="Arimo"/>
              </a:rPr>
              <a:t>„</a:t>
            </a:r>
            <a:r>
              <a:rPr lang="lv-LV" sz="900" spc="26" dirty="0">
                <a:solidFill>
                  <a:srgbClr val="545454"/>
                </a:solidFill>
                <a:latin typeface="Arimo"/>
              </a:rPr>
              <a:t>Pasākumi noteiktām personu grupām</a:t>
            </a:r>
            <a:r>
              <a:rPr lang="en-US" sz="900" spc="26" dirty="0">
                <a:solidFill>
                  <a:srgbClr val="545454"/>
                </a:solidFill>
                <a:latin typeface="Arimo"/>
              </a:rPr>
              <a:t>” </a:t>
            </a:r>
          </a:p>
          <a:p>
            <a:pPr>
              <a:lnSpc>
                <a:spcPts val="1260"/>
              </a:lnSpc>
            </a:pPr>
            <a:r>
              <a:rPr lang="lv-LV" sz="900" spc="26" dirty="0">
                <a:solidFill>
                  <a:srgbClr val="545454"/>
                </a:solidFill>
                <a:latin typeface="Arimo"/>
              </a:rPr>
              <a:t>(jaunieši līdz 29.gadiem, kuri ir atbrīvoti no brīvības atņemšanas vietas vai probācijas klienti</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Latviešu valodas </a:t>
            </a:r>
            <a:r>
              <a:rPr lang="lv-LV" sz="900" spc="26" dirty="0" err="1">
                <a:solidFill>
                  <a:srgbClr val="545454"/>
                </a:solidFill>
                <a:latin typeface="Arimo"/>
              </a:rPr>
              <a:t>mentora</a:t>
            </a:r>
            <a:r>
              <a:rPr lang="lv-LV" sz="900" spc="26" dirty="0">
                <a:solidFill>
                  <a:srgbClr val="545454"/>
                </a:solidFill>
                <a:latin typeface="Arimo"/>
              </a:rPr>
              <a:t> pakalpojums nodarbinātajiem bēgļiem un personām ar alternatīvo statusu</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Atbalsts programmu apguvei atvērto</a:t>
            </a:r>
            <a:r>
              <a:rPr lang="en-US" sz="900" spc="26" dirty="0">
                <a:solidFill>
                  <a:srgbClr val="545454"/>
                </a:solidFill>
                <a:latin typeface="Arimo"/>
              </a:rPr>
              <a:t> </a:t>
            </a:r>
            <a:r>
              <a:rPr lang="lv-LV" sz="900" spc="26" dirty="0" err="1">
                <a:solidFill>
                  <a:srgbClr val="545454"/>
                </a:solidFill>
                <a:latin typeface="Arimo"/>
              </a:rPr>
              <a:t>tiešsaites</a:t>
            </a:r>
            <a:r>
              <a:rPr lang="lv-LV" sz="900" spc="26" dirty="0">
                <a:solidFill>
                  <a:srgbClr val="545454"/>
                </a:solidFill>
                <a:latin typeface="Arimo"/>
              </a:rPr>
              <a:t> kursu platformās (licenču abonēšana)</a:t>
            </a:r>
          </a:p>
          <a:p>
            <a:pPr>
              <a:lnSpc>
                <a:spcPts val="1260"/>
              </a:lnSpc>
            </a:pPr>
            <a:endParaRPr lang="en-US" sz="900" spc="26" dirty="0">
              <a:solidFill>
                <a:srgbClr val="545454"/>
              </a:solidFill>
              <a:latin typeface="Arimo"/>
            </a:endParaRPr>
          </a:p>
        </p:txBody>
      </p:sp>
      <p:sp>
        <p:nvSpPr>
          <p:cNvPr id="49" name="TextBox 49"/>
          <p:cNvSpPr txBox="1"/>
          <p:nvPr/>
        </p:nvSpPr>
        <p:spPr>
          <a:xfrm>
            <a:off x="4268641" y="1648164"/>
            <a:ext cx="666114" cy="4652492"/>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772 191</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lv-LV" sz="900" spc="26" dirty="0">
                <a:solidFill>
                  <a:srgbClr val="545454"/>
                </a:solidFill>
                <a:latin typeface="Arimo"/>
              </a:rPr>
              <a:t>6 148</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1 062 169</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  </a:t>
            </a:r>
          </a:p>
          <a:p>
            <a:pPr>
              <a:lnSpc>
                <a:spcPts val="1260"/>
              </a:lnSpc>
            </a:pPr>
            <a:r>
              <a:rPr lang="lv-LV" sz="900" spc="26" dirty="0">
                <a:solidFill>
                  <a:srgbClr val="545454"/>
                </a:solidFill>
                <a:latin typeface="Arimo"/>
              </a:rPr>
              <a:t>3 560 995</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1 591 900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493</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360 679</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0" name="TextBox 50"/>
          <p:cNvSpPr txBox="1"/>
          <p:nvPr/>
        </p:nvSpPr>
        <p:spPr>
          <a:xfrm>
            <a:off x="5405109" y="1651401"/>
            <a:ext cx="995390" cy="4652492"/>
          </a:xfrm>
          <a:prstGeom prst="rect">
            <a:avLst/>
          </a:prstGeom>
        </p:spPr>
        <p:txBody>
          <a:bodyPr wrap="square" lIns="0" tIns="0" rIns="0" bIns="0" rtlCol="0" anchor="t">
            <a:spAutoFit/>
          </a:bodyPr>
          <a:lstStyle/>
          <a:p>
            <a:pPr>
              <a:lnSpc>
                <a:spcPts val="1260"/>
              </a:lnSpc>
            </a:pPr>
            <a:r>
              <a:rPr lang="lv-LV" sz="900" spc="26" dirty="0">
                <a:solidFill>
                  <a:srgbClr val="545454"/>
                </a:solidFill>
                <a:latin typeface="Montserrat Classic"/>
              </a:rPr>
              <a:t>1 064 212</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lv-LV" sz="900" spc="26" dirty="0">
                <a:solidFill>
                  <a:srgbClr val="545454"/>
                </a:solidFill>
                <a:latin typeface="Arimo"/>
              </a:rPr>
              <a:t>6 912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1 343 480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3 863 937</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 </a:t>
            </a:r>
            <a:r>
              <a:rPr lang="lv-LV" sz="900" spc="26" dirty="0">
                <a:solidFill>
                  <a:srgbClr val="545454"/>
                </a:solidFill>
                <a:latin typeface="Arimo"/>
              </a:rPr>
              <a:t>1 250 646</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26 867</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12 143</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36 365</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9 680</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1" name="TextBox 51"/>
          <p:cNvSpPr txBox="1"/>
          <p:nvPr/>
        </p:nvSpPr>
        <p:spPr>
          <a:xfrm>
            <a:off x="6764933" y="1657650"/>
            <a:ext cx="1089934" cy="4652492"/>
          </a:xfrm>
          <a:prstGeom prst="rect">
            <a:avLst/>
          </a:prstGeom>
        </p:spPr>
        <p:txBody>
          <a:bodyPr lIns="0" tIns="0" rIns="0" bIns="0" rtlCol="0" anchor="t">
            <a:spAutoFit/>
          </a:bodyPr>
          <a:lstStyle/>
          <a:p>
            <a:pPr>
              <a:lnSpc>
                <a:spcPts val="1260"/>
              </a:lnSpc>
            </a:pPr>
            <a:r>
              <a:rPr lang="en-US" sz="900" spc="26" dirty="0">
                <a:solidFill>
                  <a:srgbClr val="545454"/>
                </a:solidFill>
                <a:latin typeface="Montserrat Classic"/>
              </a:rPr>
              <a:t> +</a:t>
            </a:r>
            <a:r>
              <a:rPr lang="lv-LV" sz="900" spc="26" dirty="0">
                <a:solidFill>
                  <a:srgbClr val="545454"/>
                </a:solidFill>
                <a:latin typeface="Montserrat Classic"/>
              </a:rPr>
              <a:t>292 021</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en-US" sz="900" spc="26" dirty="0">
                <a:solidFill>
                  <a:srgbClr val="545454"/>
                </a:solidFill>
                <a:latin typeface="Arimo"/>
              </a:rPr>
              <a:t> </a:t>
            </a:r>
            <a:r>
              <a:rPr lang="lv-LV" sz="900" spc="26" dirty="0">
                <a:solidFill>
                  <a:srgbClr val="545454"/>
                </a:solidFill>
                <a:latin typeface="Arimo"/>
              </a:rPr>
              <a:t>+ 764</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a:t>
            </a:r>
            <a:r>
              <a:rPr lang="lv-LV" sz="900" spc="26" dirty="0">
                <a:solidFill>
                  <a:srgbClr val="545454"/>
                </a:solidFill>
                <a:latin typeface="Arimo"/>
              </a:rPr>
              <a:t>281 311</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 </a:t>
            </a:r>
          </a:p>
          <a:p>
            <a:pPr>
              <a:lnSpc>
                <a:spcPts val="1260"/>
              </a:lnSpc>
            </a:pPr>
            <a:r>
              <a:rPr lang="lv-LV" sz="900" spc="26" dirty="0">
                <a:solidFill>
                  <a:srgbClr val="545454"/>
                </a:solidFill>
                <a:latin typeface="Arimo"/>
              </a:rPr>
              <a:t>+302 942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-341 254</a:t>
            </a: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+26 867</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+11 650</a:t>
            </a:r>
          </a:p>
          <a:p>
            <a:pPr marL="171450" indent="-171450">
              <a:lnSpc>
                <a:spcPts val="1260"/>
              </a:lnSpc>
              <a:buFontTx/>
              <a:buChar char="-"/>
            </a:pPr>
            <a:endParaRPr lang="lv-LV" sz="900" spc="26" dirty="0">
              <a:solidFill>
                <a:srgbClr val="545454"/>
              </a:solidFill>
              <a:latin typeface="Arimo"/>
            </a:endParaRPr>
          </a:p>
          <a:p>
            <a:pPr marL="171450" indent="-171450">
              <a:lnSpc>
                <a:spcPts val="1260"/>
              </a:lnSpc>
              <a:buFontTx/>
              <a:buChar char="-"/>
            </a:pPr>
            <a:endParaRPr lang="lv-LV" sz="900" spc="26" dirty="0">
              <a:solidFill>
                <a:srgbClr val="545454"/>
              </a:solidFill>
              <a:latin typeface="Arimo"/>
            </a:endParaRPr>
          </a:p>
          <a:p>
            <a:pPr>
              <a:lnSpc>
                <a:spcPts val="1260"/>
              </a:lnSpc>
            </a:pPr>
            <a:r>
              <a:rPr lang="lv-LV" sz="900" spc="26" dirty="0">
                <a:solidFill>
                  <a:srgbClr val="545454"/>
                </a:solidFill>
                <a:latin typeface="Arimo"/>
              </a:rPr>
              <a:t>+36 365</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+9 680</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-360 679</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2" name="TextBox 52"/>
          <p:cNvSpPr txBox="1"/>
          <p:nvPr/>
        </p:nvSpPr>
        <p:spPr>
          <a:xfrm>
            <a:off x="8353351" y="1651401"/>
            <a:ext cx="1089934" cy="4652492"/>
          </a:xfrm>
          <a:prstGeom prst="rect">
            <a:avLst/>
          </a:prstGeom>
        </p:spPr>
        <p:txBody>
          <a:bodyPr lIns="0" tIns="0" rIns="0" bIns="0" rtlCol="0" anchor="t">
            <a:spAutoFit/>
          </a:bodyPr>
          <a:lstStyle/>
          <a:p>
            <a:pPr>
              <a:lnSpc>
                <a:spcPts val="1260"/>
              </a:lnSpc>
            </a:pPr>
            <a:r>
              <a:rPr lang="en-US" sz="900" spc="26" dirty="0">
                <a:solidFill>
                  <a:srgbClr val="545454"/>
                </a:solidFill>
                <a:latin typeface="Montserrat Classic"/>
              </a:rPr>
              <a:t>+</a:t>
            </a:r>
            <a:r>
              <a:rPr lang="lv-LV" sz="900" spc="26" dirty="0">
                <a:solidFill>
                  <a:srgbClr val="545454"/>
                </a:solidFill>
                <a:latin typeface="Montserrat Classic"/>
              </a:rPr>
              <a:t>37.82</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lv-LV" sz="900" spc="26" dirty="0">
                <a:solidFill>
                  <a:srgbClr val="545454"/>
                </a:solidFill>
                <a:latin typeface="Arimo"/>
              </a:rPr>
              <a:t>+12.43</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a:t>
            </a:r>
            <a:r>
              <a:rPr lang="lv-LV" sz="900" spc="26" dirty="0">
                <a:solidFill>
                  <a:srgbClr val="545454"/>
                </a:solidFill>
                <a:latin typeface="Arimo"/>
              </a:rPr>
              <a:t>26.48</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    </a:t>
            </a:r>
          </a:p>
          <a:p>
            <a:pPr>
              <a:lnSpc>
                <a:spcPts val="1260"/>
              </a:lnSpc>
            </a:pPr>
            <a:r>
              <a:rPr lang="lv-LV" sz="900" spc="26" dirty="0">
                <a:solidFill>
                  <a:srgbClr val="545454"/>
                </a:solidFill>
                <a:latin typeface="Arimo"/>
              </a:rPr>
              <a:t>+8.51</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-21.44</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a:t>
            </a:r>
            <a:r>
              <a:rPr lang="lv-LV" sz="900" spc="26" dirty="0">
                <a:solidFill>
                  <a:srgbClr val="545454"/>
                </a:solidFill>
                <a:latin typeface="Arimo"/>
              </a:rPr>
              <a:t>100</a:t>
            </a:r>
            <a:r>
              <a:rPr lang="en-US" sz="900" spc="26" dirty="0">
                <a:solidFill>
                  <a:srgbClr val="545454"/>
                </a:solidFill>
                <a:latin typeface="Arimo"/>
              </a:rPr>
              <a:t> </a:t>
            </a: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+2 363.08</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+100</a:t>
            </a:r>
          </a:p>
          <a:p>
            <a:pPr marL="171450" indent="-171450">
              <a:lnSpc>
                <a:spcPts val="1260"/>
              </a:lnSpc>
              <a:buFontTx/>
              <a:buChar char="-"/>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+100</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-100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3" name="TextBox 53"/>
          <p:cNvSpPr txBox="1"/>
          <p:nvPr/>
        </p:nvSpPr>
        <p:spPr>
          <a:xfrm>
            <a:off x="3818866" y="6517463"/>
            <a:ext cx="1089934" cy="147413"/>
          </a:xfrm>
          <a:prstGeom prst="rect">
            <a:avLst/>
          </a:prstGeom>
        </p:spPr>
        <p:txBody>
          <a:bodyPr lIns="0" tIns="0" rIns="0" bIns="0" rtlCol="0" anchor="t">
            <a:spAutoFit/>
          </a:bodyPr>
          <a:lstStyle/>
          <a:p>
            <a:pPr algn="r">
              <a:lnSpc>
                <a:spcPts val="1260"/>
              </a:lnSpc>
            </a:pPr>
            <a:r>
              <a:rPr lang="lv-LV" sz="900" spc="27" dirty="0">
                <a:solidFill>
                  <a:srgbClr val="FFFFFF"/>
                </a:solidFill>
                <a:latin typeface="Montserrat Classic"/>
              </a:rPr>
              <a:t>7 354 575</a:t>
            </a:r>
            <a:endParaRPr lang="en-US" sz="900" spc="27" dirty="0">
              <a:solidFill>
                <a:srgbClr val="FFFFFF"/>
              </a:solidFill>
              <a:latin typeface="Montserrat Classic"/>
            </a:endParaRPr>
          </a:p>
        </p:txBody>
      </p:sp>
      <p:sp>
        <p:nvSpPr>
          <p:cNvPr id="54" name="TextBox 54"/>
          <p:cNvSpPr txBox="1"/>
          <p:nvPr/>
        </p:nvSpPr>
        <p:spPr>
          <a:xfrm>
            <a:off x="5067366" y="6506761"/>
            <a:ext cx="1089934" cy="316229"/>
          </a:xfrm>
          <a:prstGeom prst="rect">
            <a:avLst/>
          </a:prstGeom>
        </p:spPr>
        <p:txBody>
          <a:bodyPr lIns="0" tIns="0" rIns="0" bIns="0" rtlCol="0" anchor="t">
            <a:spAutoFit/>
          </a:bodyPr>
          <a:lstStyle/>
          <a:p>
            <a:pPr algn="r">
              <a:lnSpc>
                <a:spcPts val="1259"/>
              </a:lnSpc>
            </a:pPr>
            <a:r>
              <a:rPr lang="en-US" sz="899" spc="27" dirty="0">
                <a:solidFill>
                  <a:srgbClr val="FFFFFF"/>
                </a:solidFill>
                <a:latin typeface="Montserrat Classic"/>
              </a:rPr>
              <a:t>7 614 242</a:t>
            </a:r>
          </a:p>
          <a:p>
            <a:pPr algn="r">
              <a:lnSpc>
                <a:spcPts val="1260"/>
              </a:lnSpc>
            </a:pPr>
            <a:endParaRPr lang="en-US" sz="899" spc="27" dirty="0">
              <a:solidFill>
                <a:srgbClr val="FFFFFF"/>
              </a:solidFill>
              <a:latin typeface="Montserrat Classic"/>
            </a:endParaRPr>
          </a:p>
        </p:txBody>
      </p:sp>
      <p:sp>
        <p:nvSpPr>
          <p:cNvPr id="55" name="TextBox 55"/>
          <p:cNvSpPr txBox="1"/>
          <p:nvPr/>
        </p:nvSpPr>
        <p:spPr>
          <a:xfrm>
            <a:off x="6400499" y="6482662"/>
            <a:ext cx="1089934" cy="147413"/>
          </a:xfrm>
          <a:prstGeom prst="rect">
            <a:avLst/>
          </a:prstGeom>
        </p:spPr>
        <p:txBody>
          <a:bodyPr lIns="0" tIns="0" rIns="0" bIns="0" rtlCol="0" anchor="t">
            <a:spAutoFit/>
          </a:bodyPr>
          <a:lstStyle/>
          <a:p>
            <a:pPr algn="r">
              <a:lnSpc>
                <a:spcPts val="1260"/>
              </a:lnSpc>
            </a:pPr>
            <a:r>
              <a:rPr lang="en-US" sz="900" spc="27" dirty="0">
                <a:solidFill>
                  <a:srgbClr val="FFFFFF"/>
                </a:solidFill>
                <a:latin typeface="Montserrat Classic"/>
              </a:rPr>
              <a:t>+</a:t>
            </a:r>
            <a:r>
              <a:rPr lang="lv-LV" sz="900" spc="27" dirty="0">
                <a:solidFill>
                  <a:srgbClr val="FFFFFF"/>
                </a:solidFill>
                <a:latin typeface="Montserrat Classic"/>
              </a:rPr>
              <a:t>259 667</a:t>
            </a:r>
            <a:endParaRPr lang="en-US" sz="900" spc="27" dirty="0">
              <a:solidFill>
                <a:srgbClr val="FFFFFF"/>
              </a:solidFill>
              <a:latin typeface="Montserrat Classic"/>
            </a:endParaRPr>
          </a:p>
        </p:txBody>
      </p:sp>
      <p:sp>
        <p:nvSpPr>
          <p:cNvPr id="56" name="TextBox 56"/>
          <p:cNvSpPr txBox="1"/>
          <p:nvPr/>
        </p:nvSpPr>
        <p:spPr>
          <a:xfrm>
            <a:off x="7861876" y="6506761"/>
            <a:ext cx="1089934" cy="316229"/>
          </a:xfrm>
          <a:prstGeom prst="rect">
            <a:avLst/>
          </a:prstGeom>
        </p:spPr>
        <p:txBody>
          <a:bodyPr lIns="0" tIns="0" rIns="0" bIns="0" rtlCol="0" anchor="t">
            <a:spAutoFit/>
          </a:bodyPr>
          <a:lstStyle/>
          <a:p>
            <a:pPr algn="r">
              <a:lnSpc>
                <a:spcPts val="1259"/>
              </a:lnSpc>
            </a:pPr>
            <a:r>
              <a:rPr lang="en-US" sz="899" spc="27" dirty="0">
                <a:solidFill>
                  <a:srgbClr val="FFFFFF"/>
                </a:solidFill>
                <a:latin typeface="Montserrat Classic"/>
              </a:rPr>
              <a:t>  +</a:t>
            </a:r>
            <a:r>
              <a:rPr lang="lv-LV" sz="899" spc="27" dirty="0">
                <a:solidFill>
                  <a:srgbClr val="FFFFFF"/>
                </a:solidFill>
                <a:latin typeface="Montserrat Classic"/>
              </a:rPr>
              <a:t>3.53</a:t>
            </a:r>
            <a:endParaRPr lang="en-US" sz="899" spc="27" dirty="0">
              <a:solidFill>
                <a:srgbClr val="FFFFFF"/>
              </a:solidFill>
              <a:latin typeface="Montserrat Classic"/>
            </a:endParaRPr>
          </a:p>
          <a:p>
            <a:pPr algn="r">
              <a:lnSpc>
                <a:spcPts val="1260"/>
              </a:lnSpc>
            </a:pPr>
            <a:endParaRPr lang="en-US" sz="899" spc="27" dirty="0">
              <a:solidFill>
                <a:srgbClr val="FFFFFF"/>
              </a:solidFill>
              <a:latin typeface="Montserrat Classic"/>
            </a:endParaRPr>
          </a:p>
        </p:txBody>
      </p:sp>
      <p:pic>
        <p:nvPicPr>
          <p:cNvPr id="57" name="Picture 56">
            <a:extLst>
              <a:ext uri="{FF2B5EF4-FFF2-40B4-BE49-F238E27FC236}">
                <a16:creationId xmlns:a16="http://schemas.microsoft.com/office/drawing/2014/main" id="{45DA5D3F-BF52-484D-B8AD-A5ED4E0F4B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1" y="6677099"/>
            <a:ext cx="791337" cy="8794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grpSp>
        <p:nvGrpSpPr>
          <p:cNvPr id="5" name="Group 5"/>
          <p:cNvGrpSpPr/>
          <p:nvPr/>
        </p:nvGrpSpPr>
        <p:grpSpPr>
          <a:xfrm>
            <a:off x="293946" y="547331"/>
            <a:ext cx="9906962" cy="173443"/>
            <a:chOff x="0" y="0"/>
            <a:chExt cx="32643792" cy="571500"/>
          </a:xfrm>
        </p:grpSpPr>
        <p:sp>
          <p:nvSpPr>
            <p:cNvPr id="6" name="Freeform 6"/>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 name="TextBox 7"/>
          <p:cNvSpPr txBox="1"/>
          <p:nvPr/>
        </p:nvSpPr>
        <p:spPr>
          <a:xfrm>
            <a:off x="293946" y="313524"/>
            <a:ext cx="8298046" cy="218008"/>
          </a:xfrm>
          <a:prstGeom prst="rect">
            <a:avLst/>
          </a:prstGeom>
        </p:spPr>
        <p:txBody>
          <a:bodyPr lIns="0" tIns="0" rIns="0" bIns="0" rtlCol="0" anchor="t">
            <a:spAutoFit/>
          </a:bodyPr>
          <a:lstStyle/>
          <a:p>
            <a:pPr>
              <a:lnSpc>
                <a:spcPts val="1676"/>
              </a:lnSpc>
            </a:pPr>
            <a:r>
              <a:rPr lang="lv-LV" sz="1784" spc="142" dirty="0">
                <a:solidFill>
                  <a:srgbClr val="545454"/>
                </a:solidFill>
                <a:latin typeface="Bebas Neue"/>
              </a:rPr>
              <a:t>Izmaiņas</a:t>
            </a:r>
            <a:r>
              <a:rPr lang="en-US" sz="1784" spc="142" dirty="0">
                <a:solidFill>
                  <a:srgbClr val="545454"/>
                </a:solidFill>
                <a:latin typeface="Bebas Neue"/>
              </a:rPr>
              <a:t> 202</a:t>
            </a:r>
            <a:r>
              <a:rPr lang="lv-LV" sz="1784" spc="142" dirty="0">
                <a:solidFill>
                  <a:srgbClr val="545454"/>
                </a:solidFill>
                <a:latin typeface="Bebas Neue"/>
              </a:rPr>
              <a:t>4</a:t>
            </a:r>
            <a:r>
              <a:rPr lang="en-US" sz="1784" spc="142" dirty="0">
                <a:solidFill>
                  <a:srgbClr val="545454"/>
                </a:solidFill>
                <a:latin typeface="Bebas Neue"/>
              </a:rPr>
              <a:t>. </a:t>
            </a:r>
            <a:r>
              <a:rPr lang="lv-LV" sz="1784" spc="142" dirty="0">
                <a:solidFill>
                  <a:srgbClr val="545454"/>
                </a:solidFill>
                <a:latin typeface="Bebas Neue"/>
              </a:rPr>
              <a:t>gada</a:t>
            </a:r>
            <a:r>
              <a:rPr lang="en-US" sz="1784" spc="142" dirty="0">
                <a:solidFill>
                  <a:srgbClr val="545454"/>
                </a:solidFill>
                <a:latin typeface="Bebas Neue"/>
              </a:rPr>
              <a:t> </a:t>
            </a:r>
            <a:r>
              <a:rPr lang="lv-LV" sz="1784" spc="142" dirty="0">
                <a:solidFill>
                  <a:srgbClr val="545454"/>
                </a:solidFill>
                <a:latin typeface="Bebas Neue"/>
              </a:rPr>
              <a:t>pamatbudžeta</a:t>
            </a:r>
            <a:r>
              <a:rPr lang="en-US" sz="1784" spc="142" dirty="0">
                <a:solidFill>
                  <a:srgbClr val="545454"/>
                </a:solidFill>
                <a:latin typeface="Bebas Neue"/>
              </a:rPr>
              <a:t> </a:t>
            </a:r>
            <a:r>
              <a:rPr lang="lv-LV" sz="1784" spc="142" dirty="0">
                <a:solidFill>
                  <a:srgbClr val="545454"/>
                </a:solidFill>
                <a:latin typeface="Bebas Neue"/>
              </a:rPr>
              <a:t>izdevumos</a:t>
            </a:r>
            <a:r>
              <a:rPr lang="en-US" sz="1784" spc="142" dirty="0">
                <a:solidFill>
                  <a:srgbClr val="545454"/>
                </a:solidFill>
                <a:latin typeface="Bebas Neue"/>
              </a:rPr>
              <a:t> </a:t>
            </a:r>
            <a:r>
              <a:rPr lang="lv-LV" sz="1784" spc="142" dirty="0">
                <a:solidFill>
                  <a:srgbClr val="545454"/>
                </a:solidFill>
                <a:latin typeface="Bebas Neue"/>
              </a:rPr>
              <a:t>salīdzinājumā</a:t>
            </a:r>
            <a:r>
              <a:rPr lang="en-US" sz="1784" spc="142" dirty="0">
                <a:solidFill>
                  <a:srgbClr val="545454"/>
                </a:solidFill>
                <a:latin typeface="Bebas Neue"/>
              </a:rPr>
              <a:t> </a:t>
            </a:r>
            <a:r>
              <a:rPr lang="lv-LV" sz="1784" spc="142" dirty="0">
                <a:solidFill>
                  <a:srgbClr val="545454"/>
                </a:solidFill>
                <a:latin typeface="Bebas Neue"/>
              </a:rPr>
              <a:t>ar</a:t>
            </a:r>
            <a:r>
              <a:rPr lang="en-US" sz="1784" spc="142" dirty="0">
                <a:solidFill>
                  <a:srgbClr val="545454"/>
                </a:solidFill>
                <a:latin typeface="Bebas Neue"/>
              </a:rPr>
              <a:t> 202</a:t>
            </a:r>
            <a:r>
              <a:rPr lang="lv-LV" sz="1784" spc="142" dirty="0">
                <a:solidFill>
                  <a:srgbClr val="545454"/>
                </a:solidFill>
                <a:latin typeface="Bebas Neue"/>
              </a:rPr>
              <a:t>3</a:t>
            </a:r>
            <a:r>
              <a:rPr lang="en-US" sz="1784" spc="142" dirty="0">
                <a:solidFill>
                  <a:srgbClr val="545454"/>
                </a:solidFill>
                <a:latin typeface="Bebas Neue"/>
              </a:rPr>
              <a:t>. </a:t>
            </a:r>
            <a:r>
              <a:rPr lang="lv-LV" sz="1784" spc="142" dirty="0">
                <a:solidFill>
                  <a:srgbClr val="545454"/>
                </a:solidFill>
                <a:latin typeface="Bebas Neue"/>
              </a:rPr>
              <a:t>gadu</a:t>
            </a:r>
          </a:p>
        </p:txBody>
      </p:sp>
      <p:sp>
        <p:nvSpPr>
          <p:cNvPr id="8" name="TextBox 8"/>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lv-LV" sz="900" spc="126" dirty="0">
                <a:solidFill>
                  <a:srgbClr val="FFFFFF"/>
                </a:solidFill>
                <a:latin typeface="Arimo Bold"/>
              </a:rPr>
              <a:t>Nodarbinātības valsts aģentūras budžets </a:t>
            </a:r>
            <a:r>
              <a:rPr lang="en-US" sz="900" spc="126" dirty="0">
                <a:solidFill>
                  <a:srgbClr val="FFFFFF"/>
                </a:solidFill>
                <a:latin typeface="Arimo Bold"/>
              </a:rPr>
              <a:t>202</a:t>
            </a:r>
            <a:r>
              <a:rPr lang="lv-LV" sz="900" spc="126" dirty="0">
                <a:solidFill>
                  <a:srgbClr val="FFFFFF"/>
                </a:solidFill>
                <a:latin typeface="Arimo Bold"/>
              </a:rPr>
              <a:t>4</a:t>
            </a:r>
            <a:r>
              <a:rPr lang="en-US" sz="900" spc="126" dirty="0">
                <a:solidFill>
                  <a:srgbClr val="FFFFFF"/>
                </a:solidFill>
                <a:latin typeface="Arimo Bold"/>
              </a:rPr>
              <a:t>. </a:t>
            </a:r>
            <a:r>
              <a:rPr lang="lv-LV" sz="900" spc="126" dirty="0">
                <a:solidFill>
                  <a:srgbClr val="FFFFFF"/>
                </a:solidFill>
                <a:latin typeface="Arimo Bold"/>
              </a:rPr>
              <a:t>gadam</a:t>
            </a:r>
          </a:p>
          <a:p>
            <a:pPr>
              <a:lnSpc>
                <a:spcPts val="1260"/>
              </a:lnSpc>
            </a:pPr>
            <a:endParaRPr lang="en-US" sz="900" spc="126" dirty="0">
              <a:solidFill>
                <a:srgbClr val="FFFFFF"/>
              </a:solidFill>
              <a:latin typeface="Arimo Bold"/>
            </a:endParaRPr>
          </a:p>
        </p:txBody>
      </p:sp>
      <p:sp>
        <p:nvSpPr>
          <p:cNvPr id="9" name="TextBox 9"/>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54425" y="7336336"/>
            <a:ext cx="2109732" cy="246982"/>
          </a:xfrm>
          <a:prstGeom prst="rect">
            <a:avLst/>
          </a:prstGeom>
        </p:spPr>
      </p:pic>
      <p:sp>
        <p:nvSpPr>
          <p:cNvPr id="11" name="TextBox 11"/>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5</a:t>
            </a:r>
          </a:p>
        </p:txBody>
      </p:sp>
      <p:grpSp>
        <p:nvGrpSpPr>
          <p:cNvPr id="19" name="Group 19"/>
          <p:cNvGrpSpPr/>
          <p:nvPr/>
        </p:nvGrpSpPr>
        <p:grpSpPr>
          <a:xfrm>
            <a:off x="794762" y="1078908"/>
            <a:ext cx="5584235" cy="494781"/>
            <a:chOff x="0" y="0"/>
            <a:chExt cx="9058379" cy="802602"/>
          </a:xfrm>
        </p:grpSpPr>
        <p:sp>
          <p:nvSpPr>
            <p:cNvPr id="20" name="Freeform 20"/>
            <p:cNvSpPr/>
            <p:nvPr/>
          </p:nvSpPr>
          <p:spPr>
            <a:xfrm>
              <a:off x="0" y="0"/>
              <a:ext cx="9058379" cy="802602"/>
            </a:xfrm>
            <a:custGeom>
              <a:avLst/>
              <a:gdLst/>
              <a:ahLst/>
              <a:cxnLst/>
              <a:rect l="l" t="t" r="r" b="b"/>
              <a:pathLst>
                <a:path w="9058379" h="802602">
                  <a:moveTo>
                    <a:pt x="8933919" y="802602"/>
                  </a:moveTo>
                  <a:lnTo>
                    <a:pt x="124460" y="802602"/>
                  </a:lnTo>
                  <a:cubicBezTo>
                    <a:pt x="55880" y="802602"/>
                    <a:pt x="0" y="746722"/>
                    <a:pt x="0" y="678142"/>
                  </a:cubicBezTo>
                  <a:lnTo>
                    <a:pt x="0" y="124460"/>
                  </a:lnTo>
                  <a:cubicBezTo>
                    <a:pt x="0" y="55880"/>
                    <a:pt x="55880" y="0"/>
                    <a:pt x="124460" y="0"/>
                  </a:cubicBezTo>
                  <a:lnTo>
                    <a:pt x="8933919" y="0"/>
                  </a:lnTo>
                  <a:cubicBezTo>
                    <a:pt x="9002499" y="0"/>
                    <a:pt x="9058379" y="55880"/>
                    <a:pt x="9058379" y="124460"/>
                  </a:cubicBezTo>
                  <a:lnTo>
                    <a:pt x="9058379" y="678142"/>
                  </a:lnTo>
                  <a:cubicBezTo>
                    <a:pt x="9058379" y="746722"/>
                    <a:pt x="9002499" y="802602"/>
                    <a:pt x="8933919" y="802602"/>
                  </a:cubicBezTo>
                  <a:close/>
                </a:path>
              </a:pathLst>
            </a:custGeom>
            <a:solidFill>
              <a:srgbClr val="FF525C"/>
            </a:solidFill>
          </p:spPr>
        </p:sp>
      </p:grpSp>
      <p:sp>
        <p:nvSpPr>
          <p:cNvPr id="26" name="TextBox 26"/>
          <p:cNvSpPr txBox="1"/>
          <p:nvPr/>
        </p:nvSpPr>
        <p:spPr>
          <a:xfrm>
            <a:off x="1026363" y="1206203"/>
            <a:ext cx="5300287" cy="240189"/>
          </a:xfrm>
          <a:prstGeom prst="rect">
            <a:avLst/>
          </a:prstGeom>
        </p:spPr>
        <p:txBody>
          <a:bodyPr lIns="0" tIns="0" rIns="0" bIns="0" rtlCol="0" anchor="t">
            <a:spAutoFit/>
          </a:bodyPr>
          <a:lstStyle/>
          <a:p>
            <a:pPr>
              <a:lnSpc>
                <a:spcPts val="1820"/>
              </a:lnSpc>
            </a:pPr>
            <a:r>
              <a:rPr lang="en-US" sz="1300" spc="38" dirty="0" err="1">
                <a:solidFill>
                  <a:srgbClr val="FFFFFF"/>
                </a:solidFill>
                <a:latin typeface="Bebas Neue Bold"/>
              </a:rPr>
              <a:t>Apakšprogramma</a:t>
            </a:r>
            <a:r>
              <a:rPr lang="en-US" sz="1300" spc="38" dirty="0">
                <a:solidFill>
                  <a:srgbClr val="FFFFFF"/>
                </a:solidFill>
                <a:latin typeface="Bebas Neue Bold"/>
              </a:rPr>
              <a:t> 07.01.00 „</a:t>
            </a:r>
            <a:r>
              <a:rPr lang="en-US" sz="1300" spc="38" dirty="0" err="1">
                <a:solidFill>
                  <a:srgbClr val="FFFFFF"/>
                </a:solidFill>
                <a:latin typeface="Bebas Neue Bold"/>
              </a:rPr>
              <a:t>Nodarbinātības</a:t>
            </a:r>
            <a:r>
              <a:rPr lang="en-US" sz="1300" spc="38" dirty="0">
                <a:solidFill>
                  <a:srgbClr val="FFFFFF"/>
                </a:solidFill>
                <a:latin typeface="Bebas Neue Bold"/>
              </a:rPr>
              <a:t> </a:t>
            </a:r>
            <a:r>
              <a:rPr lang="en-US" sz="1300" spc="38" dirty="0" err="1">
                <a:solidFill>
                  <a:srgbClr val="FFFFFF"/>
                </a:solidFill>
                <a:latin typeface="Bebas Neue Bold"/>
              </a:rPr>
              <a:t>valsts</a:t>
            </a:r>
            <a:r>
              <a:rPr lang="en-US" sz="1300" spc="38" dirty="0">
                <a:solidFill>
                  <a:srgbClr val="FFFFFF"/>
                </a:solidFill>
                <a:latin typeface="Bebas Neue Bold"/>
              </a:rPr>
              <a:t> </a:t>
            </a:r>
            <a:r>
              <a:rPr lang="en-US" sz="1300" spc="38" dirty="0" err="1">
                <a:solidFill>
                  <a:srgbClr val="FFFFFF"/>
                </a:solidFill>
                <a:latin typeface="Bebas Neue Bold"/>
              </a:rPr>
              <a:t>aģentūras</a:t>
            </a:r>
            <a:r>
              <a:rPr lang="en-US" sz="1300" spc="38" dirty="0">
                <a:solidFill>
                  <a:srgbClr val="FFFFFF"/>
                </a:solidFill>
                <a:latin typeface="Bebas Neue Bold"/>
              </a:rPr>
              <a:t> </a:t>
            </a:r>
            <a:r>
              <a:rPr lang="en-US" sz="1300" spc="38" dirty="0" err="1">
                <a:solidFill>
                  <a:srgbClr val="FFFFFF"/>
                </a:solidFill>
                <a:latin typeface="Bebas Neue Bold"/>
              </a:rPr>
              <a:t>darbības</a:t>
            </a:r>
            <a:r>
              <a:rPr lang="en-US" sz="1300" spc="38" dirty="0">
                <a:solidFill>
                  <a:srgbClr val="FFFFFF"/>
                </a:solidFill>
                <a:latin typeface="Bebas Neue Bold"/>
              </a:rPr>
              <a:t> </a:t>
            </a:r>
            <a:r>
              <a:rPr lang="en-US" sz="1300" spc="38" dirty="0" err="1">
                <a:solidFill>
                  <a:srgbClr val="FFFFFF"/>
                </a:solidFill>
                <a:latin typeface="Bebas Neue Bold"/>
              </a:rPr>
              <a:t>nodrošināšana</a:t>
            </a:r>
            <a:r>
              <a:rPr lang="en-US" sz="1300" spc="38" dirty="0">
                <a:solidFill>
                  <a:srgbClr val="FFFFFF"/>
                </a:solidFill>
                <a:latin typeface="Bebas Neue Bold"/>
              </a:rPr>
              <a:t>”</a:t>
            </a:r>
            <a:r>
              <a:rPr lang="en-US" sz="1300" spc="38" dirty="0">
                <a:solidFill>
                  <a:srgbClr val="FFFFFF"/>
                </a:solidFill>
                <a:latin typeface="Arimo Bold"/>
              </a:rPr>
              <a:t> </a:t>
            </a:r>
          </a:p>
        </p:txBody>
      </p:sp>
      <p:grpSp>
        <p:nvGrpSpPr>
          <p:cNvPr id="28" name="Group 28"/>
          <p:cNvGrpSpPr/>
          <p:nvPr/>
        </p:nvGrpSpPr>
        <p:grpSpPr>
          <a:xfrm>
            <a:off x="8594243" y="5871031"/>
            <a:ext cx="1321538" cy="456682"/>
            <a:chOff x="0" y="0"/>
            <a:chExt cx="2143711" cy="740800"/>
          </a:xfrm>
        </p:grpSpPr>
        <p:sp>
          <p:nvSpPr>
            <p:cNvPr id="29" name="Freeform 29"/>
            <p:cNvSpPr/>
            <p:nvPr/>
          </p:nvSpPr>
          <p:spPr>
            <a:xfrm>
              <a:off x="0" y="0"/>
              <a:ext cx="2143711" cy="740800"/>
            </a:xfrm>
            <a:custGeom>
              <a:avLst/>
              <a:gdLst/>
              <a:ahLst/>
              <a:cxnLst/>
              <a:rect l="l" t="t" r="r" b="b"/>
              <a:pathLst>
                <a:path w="2143711" h="740800">
                  <a:moveTo>
                    <a:pt x="2019251" y="740800"/>
                  </a:moveTo>
                  <a:lnTo>
                    <a:pt x="124460" y="740800"/>
                  </a:lnTo>
                  <a:cubicBezTo>
                    <a:pt x="55880" y="740800"/>
                    <a:pt x="0" y="684920"/>
                    <a:pt x="0" y="616340"/>
                  </a:cubicBezTo>
                  <a:lnTo>
                    <a:pt x="0" y="124460"/>
                  </a:lnTo>
                  <a:cubicBezTo>
                    <a:pt x="0" y="55880"/>
                    <a:pt x="55880" y="0"/>
                    <a:pt x="124460" y="0"/>
                  </a:cubicBezTo>
                  <a:lnTo>
                    <a:pt x="2019252" y="0"/>
                  </a:lnTo>
                  <a:cubicBezTo>
                    <a:pt x="2087831" y="0"/>
                    <a:pt x="2143711" y="55880"/>
                    <a:pt x="2143711" y="124460"/>
                  </a:cubicBezTo>
                  <a:lnTo>
                    <a:pt x="2143711" y="616340"/>
                  </a:lnTo>
                  <a:cubicBezTo>
                    <a:pt x="2143711" y="684920"/>
                    <a:pt x="2087831" y="740800"/>
                    <a:pt x="2019252" y="740800"/>
                  </a:cubicBezTo>
                  <a:close/>
                </a:path>
              </a:pathLst>
            </a:custGeom>
            <a:solidFill>
              <a:srgbClr val="FF525C"/>
            </a:solidFill>
          </p:spPr>
        </p:sp>
      </p:grpSp>
      <p:pic>
        <p:nvPicPr>
          <p:cNvPr id="30"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623251" y="6017796"/>
            <a:ext cx="292530" cy="264341"/>
          </a:xfrm>
          <a:prstGeom prst="rect">
            <a:avLst/>
          </a:prstGeom>
        </p:spPr>
      </p:pic>
      <p:sp>
        <p:nvSpPr>
          <p:cNvPr id="31" name="TextBox 31"/>
          <p:cNvSpPr txBox="1"/>
          <p:nvPr/>
        </p:nvSpPr>
        <p:spPr>
          <a:xfrm>
            <a:off x="8713628" y="5976441"/>
            <a:ext cx="950363" cy="269754"/>
          </a:xfrm>
          <a:prstGeom prst="rect">
            <a:avLst/>
          </a:prstGeom>
        </p:spPr>
        <p:txBody>
          <a:bodyPr wrap="square" lIns="0" tIns="0" rIns="0" bIns="0" rtlCol="0" anchor="t">
            <a:spAutoFit/>
          </a:bodyPr>
          <a:lstStyle/>
          <a:p>
            <a:pPr>
              <a:lnSpc>
                <a:spcPts val="2520"/>
              </a:lnSpc>
            </a:pPr>
            <a:r>
              <a:rPr lang="lv-LV" sz="1200" spc="54" dirty="0">
                <a:solidFill>
                  <a:srgbClr val="FFFFFF"/>
                </a:solidFill>
                <a:latin typeface="Montserrat Classic" panose="020B0604020202020204" charset="-70"/>
              </a:rPr>
              <a:t>-1 081 518</a:t>
            </a:r>
            <a:r>
              <a:rPr lang="lv-LV" sz="1200" spc="54" dirty="0">
                <a:solidFill>
                  <a:srgbClr val="FFFFFF"/>
                </a:solidFill>
                <a:latin typeface="Bebas Neue Bold"/>
              </a:rPr>
              <a:t> </a:t>
            </a:r>
            <a:endParaRPr lang="en-US" sz="1200" spc="54" dirty="0">
              <a:solidFill>
                <a:srgbClr val="FFFFFF"/>
              </a:solidFill>
              <a:latin typeface="Bebas Neue Bold"/>
            </a:endParaRPr>
          </a:p>
        </p:txBody>
      </p:sp>
      <p:sp>
        <p:nvSpPr>
          <p:cNvPr id="42" name="TextBox 25">
            <a:extLst>
              <a:ext uri="{FF2B5EF4-FFF2-40B4-BE49-F238E27FC236}">
                <a16:creationId xmlns:a16="http://schemas.microsoft.com/office/drawing/2014/main" id="{C627BC29-A5E9-46B1-A830-586538FE53A0}"/>
              </a:ext>
            </a:extLst>
          </p:cNvPr>
          <p:cNvSpPr txBox="1"/>
          <p:nvPr/>
        </p:nvSpPr>
        <p:spPr>
          <a:xfrm>
            <a:off x="447857" y="1555811"/>
            <a:ext cx="9357338" cy="4315220"/>
          </a:xfrm>
          <a:prstGeom prst="rect">
            <a:avLst/>
          </a:prstGeom>
          <a:ln w="19050">
            <a:solidFill>
              <a:srgbClr val="FF0000"/>
            </a:solidFill>
          </a:ln>
        </p:spPr>
        <p:txBody>
          <a:bodyPr wrap="square" lIns="0" tIns="0" rIns="0" bIns="0" rtlCol="0" anchor="t">
            <a:spAutoFit/>
          </a:bodyPr>
          <a:lstStyle/>
          <a:p>
            <a:pPr marL="171450" indent="-171450">
              <a:lnSpc>
                <a:spcPts val="1260"/>
              </a:lnSpc>
              <a:buFont typeface="Arial" panose="020B0604020202020204" pitchFamily="34" charset="0"/>
              <a:buChar char="•"/>
            </a:pPr>
            <a:r>
              <a:rPr lang="lv-LV" sz="900" dirty="0">
                <a:latin typeface="Montserrat Classic" panose="020B0604020202020204" charset="-70"/>
              </a:rPr>
              <a:t>Starpnozaru prioritārā pasākuma “Valsts tiešās pārvaldes iestādēs nodarbināto atalgojuma palielināšana” īstenošana (MK 26.09.2023. sēdes prot. Nr.47 43. § 2.punkts) ( + 30 441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Starpnozaru prioritārā pasākuma «Publisko personu nomas maksas sadārdzinājums» īstenošana (MK 26.09.2023. sēdes prot. Nr.47 43. § 2.punkts (+5 240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Prioritārā pasākuma «Publisko personu nomas maksas sadārdzinājums» īstenošana (MK 26.09.2023. sēdes prot. Nr.47 43. § 2.punkts (+63 585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samazinājums projektam “Nekustamā īpašuma Kuldīgas ielā 2, Ventspilī, nomas maksas un papildu maksājumu segšana valsts akciju sabiedrībai “Valsts nekustamie īpašumi”” NVA pārcelšanās izdevumu apmaksas nodrošināšanai (MK 18.08.2020. sēdes prot. Nr.49 46.§ 12.10.1.apakšpunkts) (-5 835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samazinājums daļējai izdevumu pieauguma energoresursiem kompensēšana, jo finansējums tika piešķirts 2023. gadam (MK 13.01.2023. sēdes prot. Nr.2 1.§ 6.punkts) (-78 306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samazinājums vienreizēja nodarbinātības vai </a:t>
            </a:r>
            <a:r>
              <a:rPr lang="lv-LV" sz="900" dirty="0" err="1">
                <a:latin typeface="Montserrat Classic" panose="020B0604020202020204" charset="-70"/>
              </a:rPr>
              <a:t>pašnodarbinātības</a:t>
            </a:r>
            <a:r>
              <a:rPr lang="lv-LV" sz="900" dirty="0">
                <a:latin typeface="Montserrat Classic" panose="020B0604020202020204" charset="-70"/>
              </a:rPr>
              <a:t> uzsākšanas pabalsta izmaksām vienas minimālās mēneša darba algas apmērā 2000 Ukrainas civiliedzīvotājiem, jo finansējums tika piešķirts 2023. gadam (MK 18.01.2023. rīk. Nr.18) (-1 240 000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samazinājums projektam “Nekustamā īpašuma Kuldīgas ielā 2, Ventspilī, nomas maksas un papildu maksājumu segšana valsts akciju sabiedrībai “Valsts nekustamie īpašumi”” NVA nomas maksas apmaksai (MK 18.08.2020. sēdes prot. Nr.49 46.§ 12.10.1.apakšpunkts, MK 15.08.2023. sēdes prot. Nr.40 43.§ 40.punkts) (-31 534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palielinājums 2023. – 2025. gada starpnozaru prioritārā pasākuma “Valsts pārvaldes kapacitātes stiprināšana, nodrošinot stratēģiski svarīgo amata grupu atlīdzību” īstenošanai (MK 13.01.2023. sēdes prot. Nr.2 1.§ 2.punkts) (+145 355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samazinājums projektam “Nekustamā īpašuma Kuldīgas ielā 2, Ventspilī, nomas maksas un papildu maksājumu segšana valsts akciju sabiedrībai “Valsts nekustamie īpašumi”” NVA komunālo  pakalpojumu apmaksai (MK 18.08.2020. sēdes prot. Nr.49 46.§ 12.10.1.apakšpunkts, MK 15.08.2023. sēdes prot. Nr.40 43.§ 40.punkts) (-2 555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palielinājums, lai NVA daļēji segtu nomas maksu VSIA “Šampētera nams” apsaimniekotajos īpašumos, finansējumu pārdalot no projekta “Nekustamā īpašuma Kuldīgas ielā 2, Ventspilī, nomas maksas un papildu maksājumu segšana valsts akciju sabiedrībai “Valsts nekustamie īpašumi”” (MK 15.08.2023. sēdes prot. Nr.40 43.§ 40.2.apakšpunkts) (+32 358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samazinājums saistībā ar Valsts un pašvaldību iestāžu tīmekļvietņu vienotās platformas izmaksu segšanu (MK 15.08.2023. sēdes prot. Nr.40 43.§ 52.12.apakšpunkts) (- 1 750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palielinājums minimālās mēneša darba algas palielināšanai no 620 </a:t>
            </a:r>
            <a:r>
              <a:rPr lang="lv-LV" sz="900" dirty="0" err="1">
                <a:latin typeface="Montserrat Classic" panose="020B0604020202020204" charset="-70"/>
              </a:rPr>
              <a:t>euro</a:t>
            </a:r>
            <a:r>
              <a:rPr lang="lv-LV" sz="900" dirty="0">
                <a:latin typeface="Montserrat Classic" panose="020B0604020202020204" charset="-70"/>
              </a:rPr>
              <a:t> uz 700 </a:t>
            </a:r>
            <a:r>
              <a:rPr lang="lv-LV" sz="900" dirty="0" err="1">
                <a:latin typeface="Montserrat Classic" panose="020B0604020202020204" charset="-70"/>
              </a:rPr>
              <a:t>euro</a:t>
            </a:r>
            <a:r>
              <a:rPr lang="lv-LV" sz="900" dirty="0">
                <a:latin typeface="Montserrat Classic" panose="020B0604020202020204" charset="-70"/>
              </a:rPr>
              <a:t> ar 01.01.2024. saskaņā ar Darba likuma pārejas noteikumu 27. punktu (+1 483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endParaRPr lang="lv-LV" sz="900" dirty="0">
              <a:latin typeface="Montserrat Classic" panose="020B0604020202020204" charset="-70"/>
            </a:endParaRPr>
          </a:p>
        </p:txBody>
      </p:sp>
      <p:pic>
        <p:nvPicPr>
          <p:cNvPr id="32" name="Picture 31">
            <a:extLst>
              <a:ext uri="{FF2B5EF4-FFF2-40B4-BE49-F238E27FC236}">
                <a16:creationId xmlns:a16="http://schemas.microsoft.com/office/drawing/2014/main" id="{68EEBC9C-C031-457D-8371-09A4DC8ADC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4" y="6575451"/>
            <a:ext cx="882806" cy="9810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grpSp>
        <p:nvGrpSpPr>
          <p:cNvPr id="5" name="Group 5"/>
          <p:cNvGrpSpPr/>
          <p:nvPr/>
        </p:nvGrpSpPr>
        <p:grpSpPr>
          <a:xfrm>
            <a:off x="293946" y="547331"/>
            <a:ext cx="9906962" cy="173443"/>
            <a:chOff x="0" y="0"/>
            <a:chExt cx="32643792" cy="571500"/>
          </a:xfrm>
        </p:grpSpPr>
        <p:sp>
          <p:nvSpPr>
            <p:cNvPr id="6" name="Freeform 6"/>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 name="TextBox 7"/>
          <p:cNvSpPr txBox="1"/>
          <p:nvPr/>
        </p:nvSpPr>
        <p:spPr>
          <a:xfrm>
            <a:off x="293946" y="313524"/>
            <a:ext cx="8298046" cy="218008"/>
          </a:xfrm>
          <a:prstGeom prst="rect">
            <a:avLst/>
          </a:prstGeom>
        </p:spPr>
        <p:txBody>
          <a:bodyPr lIns="0" tIns="0" rIns="0" bIns="0" rtlCol="0" anchor="t">
            <a:spAutoFit/>
          </a:bodyPr>
          <a:lstStyle/>
          <a:p>
            <a:pPr>
              <a:lnSpc>
                <a:spcPts val="1676"/>
              </a:lnSpc>
            </a:pPr>
            <a:r>
              <a:rPr lang="lv-LV" sz="1784" spc="142" dirty="0">
                <a:solidFill>
                  <a:srgbClr val="545454"/>
                </a:solidFill>
                <a:latin typeface="Bebas Neue"/>
              </a:rPr>
              <a:t>Izmaiņas</a:t>
            </a:r>
            <a:r>
              <a:rPr lang="en-US" sz="1784" spc="142" dirty="0">
                <a:solidFill>
                  <a:srgbClr val="545454"/>
                </a:solidFill>
                <a:latin typeface="Bebas Neue"/>
              </a:rPr>
              <a:t> 202</a:t>
            </a:r>
            <a:r>
              <a:rPr lang="lv-LV" sz="1784" spc="142" dirty="0">
                <a:solidFill>
                  <a:srgbClr val="545454"/>
                </a:solidFill>
                <a:latin typeface="Bebas Neue"/>
              </a:rPr>
              <a:t>4</a:t>
            </a:r>
            <a:r>
              <a:rPr lang="en-US" sz="1784" spc="142" dirty="0">
                <a:solidFill>
                  <a:srgbClr val="545454"/>
                </a:solidFill>
                <a:latin typeface="Bebas Neue"/>
              </a:rPr>
              <a:t>. </a:t>
            </a:r>
            <a:r>
              <a:rPr lang="lv-LV" sz="1784" spc="142" dirty="0">
                <a:solidFill>
                  <a:srgbClr val="545454"/>
                </a:solidFill>
                <a:latin typeface="Bebas Neue"/>
              </a:rPr>
              <a:t>gada pamatbudžeta izdevumos salīdzinājumā ar</a:t>
            </a:r>
            <a:r>
              <a:rPr lang="en-US" sz="1784" spc="142" dirty="0">
                <a:solidFill>
                  <a:srgbClr val="545454"/>
                </a:solidFill>
                <a:latin typeface="Bebas Neue"/>
              </a:rPr>
              <a:t> 202</a:t>
            </a:r>
            <a:r>
              <a:rPr lang="lv-LV" sz="1784" spc="142" dirty="0">
                <a:solidFill>
                  <a:srgbClr val="545454"/>
                </a:solidFill>
                <a:latin typeface="Bebas Neue"/>
              </a:rPr>
              <a:t>3</a:t>
            </a:r>
            <a:r>
              <a:rPr lang="en-US" sz="1784" spc="142" dirty="0">
                <a:solidFill>
                  <a:srgbClr val="545454"/>
                </a:solidFill>
                <a:latin typeface="Bebas Neue"/>
              </a:rPr>
              <a:t>. </a:t>
            </a:r>
            <a:r>
              <a:rPr lang="lv-LV" sz="1784" spc="142" dirty="0">
                <a:solidFill>
                  <a:srgbClr val="545454"/>
                </a:solidFill>
                <a:latin typeface="Bebas Neue"/>
              </a:rPr>
              <a:t>gadu</a:t>
            </a:r>
          </a:p>
        </p:txBody>
      </p:sp>
      <p:sp>
        <p:nvSpPr>
          <p:cNvPr id="8" name="TextBox 8"/>
          <p:cNvSpPr txBox="1"/>
          <p:nvPr/>
        </p:nvSpPr>
        <p:spPr>
          <a:xfrm>
            <a:off x="1026363" y="6851652"/>
            <a:ext cx="6119211" cy="484684"/>
          </a:xfrm>
          <a:prstGeom prst="rect">
            <a:avLst/>
          </a:prstGeom>
        </p:spPr>
        <p:txBody>
          <a:bodyPr lIns="0" tIns="0" rIns="0" bIns="0" rtlCol="0" anchor="t">
            <a:spAutoFit/>
          </a:bodyPr>
          <a:lstStyle/>
          <a:p>
            <a:pPr>
              <a:lnSpc>
                <a:spcPts val="1260"/>
              </a:lnSpc>
            </a:pPr>
            <a:endParaRPr dirty="0"/>
          </a:p>
          <a:p>
            <a:pPr>
              <a:lnSpc>
                <a:spcPts val="1260"/>
              </a:lnSpc>
            </a:pPr>
            <a:r>
              <a:rPr lang="lv-LV" sz="900" spc="126" dirty="0">
                <a:solidFill>
                  <a:srgbClr val="FFFFFF"/>
                </a:solidFill>
                <a:latin typeface="Arimo Bold"/>
              </a:rPr>
              <a:t>Nodarbinātības valsts aģentūras budžets</a:t>
            </a:r>
            <a:r>
              <a:rPr lang="en-US" sz="900" spc="126" dirty="0">
                <a:solidFill>
                  <a:srgbClr val="FFFFFF"/>
                </a:solidFill>
                <a:latin typeface="Arimo Bold"/>
              </a:rPr>
              <a:t> 202</a:t>
            </a:r>
            <a:r>
              <a:rPr lang="lv-LV" sz="900" spc="126" dirty="0">
                <a:solidFill>
                  <a:srgbClr val="FFFFFF"/>
                </a:solidFill>
                <a:latin typeface="Arimo Bold"/>
              </a:rPr>
              <a:t>4</a:t>
            </a:r>
            <a:r>
              <a:rPr lang="en-US" sz="900" spc="126" dirty="0">
                <a:solidFill>
                  <a:srgbClr val="FFFFFF"/>
                </a:solidFill>
                <a:latin typeface="Arimo Bold"/>
              </a:rPr>
              <a:t>. </a:t>
            </a:r>
            <a:r>
              <a:rPr lang="lv-LV" sz="900" spc="126" dirty="0">
                <a:solidFill>
                  <a:srgbClr val="FFFFFF"/>
                </a:solidFill>
                <a:latin typeface="Arimo Bold"/>
              </a:rPr>
              <a:t>gadam</a:t>
            </a:r>
          </a:p>
          <a:p>
            <a:pPr>
              <a:lnSpc>
                <a:spcPts val="1260"/>
              </a:lnSpc>
            </a:pPr>
            <a:endParaRPr lang="en-US" sz="900" spc="126" dirty="0">
              <a:solidFill>
                <a:srgbClr val="FFFFFF"/>
              </a:solidFill>
              <a:latin typeface="Arimo Bold"/>
            </a:endParaRPr>
          </a:p>
        </p:txBody>
      </p:sp>
      <p:sp>
        <p:nvSpPr>
          <p:cNvPr id="9" name="TextBox 9"/>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54425" y="7336336"/>
            <a:ext cx="2109732" cy="246982"/>
          </a:xfrm>
          <a:prstGeom prst="rect">
            <a:avLst/>
          </a:prstGeom>
        </p:spPr>
      </p:pic>
      <p:sp>
        <p:nvSpPr>
          <p:cNvPr id="11" name="TextBox 11"/>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5</a:t>
            </a:r>
          </a:p>
        </p:txBody>
      </p:sp>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75545" y="2387719"/>
            <a:ext cx="292530" cy="264341"/>
          </a:xfrm>
          <a:prstGeom prst="rect">
            <a:avLst/>
          </a:prstGeom>
        </p:spPr>
      </p:pic>
      <p:pic>
        <p:nvPicPr>
          <p:cNvPr id="30"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34806" y="5022096"/>
            <a:ext cx="292530" cy="264341"/>
          </a:xfrm>
          <a:prstGeom prst="rect">
            <a:avLst/>
          </a:prstGeom>
        </p:spPr>
      </p:pic>
      <p:sp>
        <p:nvSpPr>
          <p:cNvPr id="31" name="TextBox 31"/>
          <p:cNvSpPr txBox="1"/>
          <p:nvPr/>
        </p:nvSpPr>
        <p:spPr>
          <a:xfrm>
            <a:off x="8810607" y="4986355"/>
            <a:ext cx="950363" cy="600164"/>
          </a:xfrm>
          <a:prstGeom prst="rect">
            <a:avLst/>
          </a:prstGeom>
        </p:spPr>
        <p:txBody>
          <a:bodyPr wrap="square" lIns="0" tIns="0" rIns="0" bIns="0" rtlCol="0" anchor="t">
            <a:spAutoFit/>
          </a:bodyPr>
          <a:lstStyle/>
          <a:p>
            <a:pPr>
              <a:lnSpc>
                <a:spcPts val="2520"/>
              </a:lnSpc>
            </a:pPr>
            <a:r>
              <a:rPr lang="lv-LV" spc="54" dirty="0">
                <a:solidFill>
                  <a:srgbClr val="FFFFFF"/>
                </a:solidFill>
                <a:latin typeface="Montserrat Classic" panose="020B0604020202020204" charset="-70"/>
              </a:rPr>
              <a:t>+</a:t>
            </a:r>
            <a:r>
              <a:rPr lang="lv-LV" spc="54" dirty="0">
                <a:solidFill>
                  <a:srgbClr val="FFFFFF"/>
                </a:solidFill>
                <a:latin typeface="Bebas Neue Bold"/>
              </a:rPr>
              <a:t>2 567 302 302</a:t>
            </a:r>
            <a:endParaRPr lang="en-US" spc="54" dirty="0">
              <a:solidFill>
                <a:srgbClr val="FFFFFF"/>
              </a:solidFill>
              <a:latin typeface="Bebas Neue Bold"/>
            </a:endParaRPr>
          </a:p>
        </p:txBody>
      </p:sp>
      <p:grpSp>
        <p:nvGrpSpPr>
          <p:cNvPr id="32" name="Group 32"/>
          <p:cNvGrpSpPr/>
          <p:nvPr/>
        </p:nvGrpSpPr>
        <p:grpSpPr>
          <a:xfrm>
            <a:off x="293946" y="1347628"/>
            <a:ext cx="9564009" cy="1257340"/>
            <a:chOff x="0" y="0"/>
            <a:chExt cx="29851147" cy="4325481"/>
          </a:xfrm>
        </p:grpSpPr>
        <p:sp>
          <p:nvSpPr>
            <p:cNvPr id="33" name="Freeform 33"/>
            <p:cNvSpPr/>
            <p:nvPr/>
          </p:nvSpPr>
          <p:spPr>
            <a:xfrm>
              <a:off x="0" y="0"/>
              <a:ext cx="29851148" cy="4325481"/>
            </a:xfrm>
            <a:custGeom>
              <a:avLst/>
              <a:gdLst/>
              <a:ahLst/>
              <a:cxnLst/>
              <a:rect l="l" t="t" r="r" b="b"/>
              <a:pathLst>
                <a:path w="29851148" h="4325481">
                  <a:moveTo>
                    <a:pt x="29726688" y="59690"/>
                  </a:moveTo>
                  <a:cubicBezTo>
                    <a:pt x="29762248" y="59690"/>
                    <a:pt x="29791456" y="88900"/>
                    <a:pt x="29791456" y="124460"/>
                  </a:cubicBezTo>
                  <a:lnTo>
                    <a:pt x="29791456" y="4201021"/>
                  </a:lnTo>
                  <a:cubicBezTo>
                    <a:pt x="29791456" y="4236581"/>
                    <a:pt x="29762248" y="4265791"/>
                    <a:pt x="29726688" y="4265791"/>
                  </a:cubicBezTo>
                  <a:lnTo>
                    <a:pt x="124460" y="4265791"/>
                  </a:lnTo>
                  <a:cubicBezTo>
                    <a:pt x="88900" y="4265791"/>
                    <a:pt x="59690" y="4236581"/>
                    <a:pt x="59690" y="4201021"/>
                  </a:cubicBezTo>
                  <a:lnTo>
                    <a:pt x="59690" y="124460"/>
                  </a:lnTo>
                  <a:cubicBezTo>
                    <a:pt x="59690" y="88900"/>
                    <a:pt x="88900" y="59690"/>
                    <a:pt x="124460" y="59690"/>
                  </a:cubicBezTo>
                  <a:lnTo>
                    <a:pt x="29726688" y="59690"/>
                  </a:lnTo>
                  <a:moveTo>
                    <a:pt x="29726688" y="0"/>
                  </a:moveTo>
                  <a:lnTo>
                    <a:pt x="124460" y="0"/>
                  </a:lnTo>
                  <a:cubicBezTo>
                    <a:pt x="55880" y="0"/>
                    <a:pt x="0" y="55880"/>
                    <a:pt x="0" y="124460"/>
                  </a:cubicBezTo>
                  <a:lnTo>
                    <a:pt x="0" y="4201021"/>
                  </a:lnTo>
                  <a:cubicBezTo>
                    <a:pt x="0" y="4269601"/>
                    <a:pt x="55880" y="4325481"/>
                    <a:pt x="124460" y="4325481"/>
                  </a:cubicBezTo>
                  <a:lnTo>
                    <a:pt x="29726688" y="4325481"/>
                  </a:lnTo>
                  <a:cubicBezTo>
                    <a:pt x="29795267" y="4325481"/>
                    <a:pt x="29851148" y="4269601"/>
                    <a:pt x="29851148" y="4201021"/>
                  </a:cubicBezTo>
                  <a:lnTo>
                    <a:pt x="29851148" y="124460"/>
                  </a:lnTo>
                  <a:cubicBezTo>
                    <a:pt x="29851148" y="55880"/>
                    <a:pt x="29795267" y="0"/>
                    <a:pt x="29726688" y="0"/>
                  </a:cubicBezTo>
                  <a:close/>
                </a:path>
              </a:pathLst>
            </a:custGeom>
            <a:solidFill>
              <a:srgbClr val="EF7427"/>
            </a:solidFill>
          </p:spPr>
        </p:sp>
      </p:grpSp>
      <p:grpSp>
        <p:nvGrpSpPr>
          <p:cNvPr id="34" name="Group 34"/>
          <p:cNvGrpSpPr/>
          <p:nvPr/>
        </p:nvGrpSpPr>
        <p:grpSpPr>
          <a:xfrm>
            <a:off x="714899" y="1042528"/>
            <a:ext cx="5593713" cy="488937"/>
            <a:chOff x="0" y="0"/>
            <a:chExt cx="9073754" cy="793121"/>
          </a:xfrm>
        </p:grpSpPr>
        <p:sp>
          <p:nvSpPr>
            <p:cNvPr id="35" name="Freeform 35"/>
            <p:cNvSpPr/>
            <p:nvPr/>
          </p:nvSpPr>
          <p:spPr>
            <a:xfrm>
              <a:off x="0" y="0"/>
              <a:ext cx="9073755" cy="793122"/>
            </a:xfrm>
            <a:custGeom>
              <a:avLst/>
              <a:gdLst/>
              <a:ahLst/>
              <a:cxnLst/>
              <a:rect l="l" t="t" r="r" b="b"/>
              <a:pathLst>
                <a:path w="9073755" h="793122">
                  <a:moveTo>
                    <a:pt x="8949294" y="793121"/>
                  </a:moveTo>
                  <a:lnTo>
                    <a:pt x="124460" y="793121"/>
                  </a:lnTo>
                  <a:cubicBezTo>
                    <a:pt x="55880" y="793121"/>
                    <a:pt x="0" y="737241"/>
                    <a:pt x="0" y="668661"/>
                  </a:cubicBezTo>
                  <a:lnTo>
                    <a:pt x="0" y="124460"/>
                  </a:lnTo>
                  <a:cubicBezTo>
                    <a:pt x="0" y="55880"/>
                    <a:pt x="55880" y="0"/>
                    <a:pt x="124460" y="0"/>
                  </a:cubicBezTo>
                  <a:lnTo>
                    <a:pt x="8949294" y="0"/>
                  </a:lnTo>
                  <a:cubicBezTo>
                    <a:pt x="9017874" y="0"/>
                    <a:pt x="9073755" y="55880"/>
                    <a:pt x="9073755" y="124460"/>
                  </a:cubicBezTo>
                  <a:lnTo>
                    <a:pt x="9073755" y="668662"/>
                  </a:lnTo>
                  <a:cubicBezTo>
                    <a:pt x="9073755" y="737242"/>
                    <a:pt x="9017874" y="793122"/>
                    <a:pt x="8949294" y="793122"/>
                  </a:cubicBezTo>
                  <a:close/>
                </a:path>
              </a:pathLst>
            </a:custGeom>
            <a:solidFill>
              <a:srgbClr val="EF7427"/>
            </a:solidFill>
          </p:spPr>
        </p:sp>
      </p:grpSp>
      <p:grpSp>
        <p:nvGrpSpPr>
          <p:cNvPr id="38" name="Group 38"/>
          <p:cNvGrpSpPr/>
          <p:nvPr/>
        </p:nvGrpSpPr>
        <p:grpSpPr>
          <a:xfrm>
            <a:off x="8603031" y="2392827"/>
            <a:ext cx="1321538" cy="456682"/>
            <a:chOff x="-35667" y="-892184"/>
            <a:chExt cx="2143711" cy="740800"/>
          </a:xfrm>
        </p:grpSpPr>
        <p:sp>
          <p:nvSpPr>
            <p:cNvPr id="39" name="Freeform 39"/>
            <p:cNvSpPr/>
            <p:nvPr/>
          </p:nvSpPr>
          <p:spPr>
            <a:xfrm>
              <a:off x="-35667" y="-892184"/>
              <a:ext cx="2143711" cy="740800"/>
            </a:xfrm>
            <a:custGeom>
              <a:avLst/>
              <a:gdLst/>
              <a:ahLst/>
              <a:cxnLst/>
              <a:rect l="l" t="t" r="r" b="b"/>
              <a:pathLst>
                <a:path w="2143711" h="740800">
                  <a:moveTo>
                    <a:pt x="2019251" y="740800"/>
                  </a:moveTo>
                  <a:lnTo>
                    <a:pt x="124460" y="740800"/>
                  </a:lnTo>
                  <a:cubicBezTo>
                    <a:pt x="55880" y="740800"/>
                    <a:pt x="0" y="684920"/>
                    <a:pt x="0" y="616340"/>
                  </a:cubicBezTo>
                  <a:lnTo>
                    <a:pt x="0" y="124460"/>
                  </a:lnTo>
                  <a:cubicBezTo>
                    <a:pt x="0" y="55880"/>
                    <a:pt x="55880" y="0"/>
                    <a:pt x="124460" y="0"/>
                  </a:cubicBezTo>
                  <a:lnTo>
                    <a:pt x="2019252" y="0"/>
                  </a:lnTo>
                  <a:cubicBezTo>
                    <a:pt x="2087831" y="0"/>
                    <a:pt x="2143711" y="55880"/>
                    <a:pt x="2143711" y="124460"/>
                  </a:cubicBezTo>
                  <a:lnTo>
                    <a:pt x="2143711" y="616340"/>
                  </a:lnTo>
                  <a:cubicBezTo>
                    <a:pt x="2143711" y="684920"/>
                    <a:pt x="2087831" y="740800"/>
                    <a:pt x="2019252" y="740800"/>
                  </a:cubicBezTo>
                  <a:close/>
                </a:path>
              </a:pathLst>
            </a:custGeom>
            <a:solidFill>
              <a:srgbClr val="EF7427"/>
            </a:solidFill>
          </p:spPr>
          <p:txBody>
            <a:bodyPr/>
            <a:lstStyle/>
            <a:p>
              <a:endParaRPr lang="lv-LV" dirty="0"/>
            </a:p>
          </p:txBody>
        </p:sp>
      </p:grpSp>
      <p:pic>
        <p:nvPicPr>
          <p:cNvPr id="40" name="Picture 4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30001" y="2488739"/>
            <a:ext cx="292530" cy="264341"/>
          </a:xfrm>
          <a:prstGeom prst="rect">
            <a:avLst/>
          </a:prstGeom>
        </p:spPr>
      </p:pic>
      <p:sp>
        <p:nvSpPr>
          <p:cNvPr id="41" name="TextBox 41"/>
          <p:cNvSpPr txBox="1"/>
          <p:nvPr/>
        </p:nvSpPr>
        <p:spPr>
          <a:xfrm>
            <a:off x="8714772" y="2502976"/>
            <a:ext cx="797639" cy="575542"/>
          </a:xfrm>
          <a:prstGeom prst="rect">
            <a:avLst/>
          </a:prstGeom>
        </p:spPr>
        <p:txBody>
          <a:bodyPr lIns="0" tIns="0" rIns="0" bIns="0" rtlCol="0" anchor="t">
            <a:spAutoFit/>
          </a:bodyPr>
          <a:lstStyle/>
          <a:p>
            <a:pPr>
              <a:lnSpc>
                <a:spcPts val="2380"/>
              </a:lnSpc>
            </a:pPr>
            <a:r>
              <a:rPr lang="lv-LV" sz="1700" spc="51" dirty="0">
                <a:solidFill>
                  <a:srgbClr val="FFFFFF"/>
                </a:solidFill>
                <a:latin typeface="Bebas Neue Bold"/>
              </a:rPr>
              <a:t>- 29 067</a:t>
            </a:r>
            <a:endParaRPr lang="en-US" sz="1700" spc="51" dirty="0">
              <a:solidFill>
                <a:srgbClr val="FFFFFF"/>
              </a:solidFill>
              <a:latin typeface="Bebas Neue Bold"/>
            </a:endParaRPr>
          </a:p>
          <a:p>
            <a:pPr>
              <a:lnSpc>
                <a:spcPts val="2380"/>
              </a:lnSpc>
            </a:pPr>
            <a:endParaRPr lang="en-US" sz="1700" spc="51" dirty="0">
              <a:solidFill>
                <a:srgbClr val="FFFFFF"/>
              </a:solidFill>
              <a:latin typeface="Bebas Neue Bold"/>
            </a:endParaRPr>
          </a:p>
        </p:txBody>
      </p:sp>
      <p:sp>
        <p:nvSpPr>
          <p:cNvPr id="42" name="Rectangle 41">
            <a:extLst>
              <a:ext uri="{FF2B5EF4-FFF2-40B4-BE49-F238E27FC236}">
                <a16:creationId xmlns:a16="http://schemas.microsoft.com/office/drawing/2014/main" id="{BBCE614B-4AEC-4362-AEC9-9B584B4EC897}"/>
              </a:ext>
            </a:extLst>
          </p:cNvPr>
          <p:cNvSpPr/>
          <p:nvPr/>
        </p:nvSpPr>
        <p:spPr>
          <a:xfrm>
            <a:off x="889260" y="1124893"/>
            <a:ext cx="5346700" cy="293670"/>
          </a:xfrm>
          <a:prstGeom prst="rect">
            <a:avLst/>
          </a:prstGeom>
        </p:spPr>
        <p:txBody>
          <a:bodyPr>
            <a:spAutoFit/>
          </a:bodyPr>
          <a:lstStyle/>
          <a:p>
            <a:pPr>
              <a:lnSpc>
                <a:spcPts val="1820"/>
              </a:lnSpc>
            </a:pPr>
            <a:r>
              <a:rPr lang="en-US" sz="1300" spc="38" dirty="0" err="1">
                <a:solidFill>
                  <a:srgbClr val="FFFFFF"/>
                </a:solidFill>
                <a:latin typeface="Bebas Neue Bold"/>
              </a:rPr>
              <a:t>Apakšprogramma</a:t>
            </a:r>
            <a:r>
              <a:rPr lang="en-US" sz="1300" spc="38" dirty="0">
                <a:solidFill>
                  <a:srgbClr val="FFFFFF"/>
                </a:solidFill>
                <a:latin typeface="Bebas Neue Bold"/>
              </a:rPr>
              <a:t> </a:t>
            </a:r>
            <a:r>
              <a:rPr lang="lv-LV" sz="1300" spc="38" dirty="0">
                <a:solidFill>
                  <a:srgbClr val="FFFFFF"/>
                </a:solidFill>
                <a:latin typeface="Bebas Neue Bold"/>
              </a:rPr>
              <a:t>04.02.00</a:t>
            </a:r>
            <a:r>
              <a:rPr lang="en-US" sz="1300" spc="38" dirty="0">
                <a:solidFill>
                  <a:srgbClr val="FFFFFF"/>
                </a:solidFill>
                <a:latin typeface="Bebas Neue Bold"/>
              </a:rPr>
              <a:t> „</a:t>
            </a:r>
            <a:r>
              <a:rPr lang="en-US" sz="1300" spc="38" dirty="0" err="1">
                <a:solidFill>
                  <a:srgbClr val="FFFFFF"/>
                </a:solidFill>
                <a:latin typeface="Bebas Neue Bold"/>
              </a:rPr>
              <a:t>Nodarbinātības</a:t>
            </a:r>
            <a:r>
              <a:rPr lang="en-US" sz="1300" spc="38" dirty="0">
                <a:solidFill>
                  <a:srgbClr val="FFFFFF"/>
                </a:solidFill>
                <a:latin typeface="Bebas Neue Bold"/>
              </a:rPr>
              <a:t> </a:t>
            </a:r>
            <a:r>
              <a:rPr lang="lv-LV" sz="1300" spc="38" dirty="0">
                <a:solidFill>
                  <a:srgbClr val="FFFFFF"/>
                </a:solidFill>
                <a:latin typeface="Bebas Neue Bold"/>
              </a:rPr>
              <a:t>speciālais budžets</a:t>
            </a:r>
            <a:r>
              <a:rPr lang="en-US" sz="1300" spc="38" dirty="0">
                <a:solidFill>
                  <a:srgbClr val="FFFFFF"/>
                </a:solidFill>
                <a:latin typeface="Bebas Neue Bold"/>
              </a:rPr>
              <a:t>” </a:t>
            </a:r>
          </a:p>
        </p:txBody>
      </p:sp>
      <p:sp>
        <p:nvSpPr>
          <p:cNvPr id="44" name="Rectangle 43">
            <a:extLst>
              <a:ext uri="{FF2B5EF4-FFF2-40B4-BE49-F238E27FC236}">
                <a16:creationId xmlns:a16="http://schemas.microsoft.com/office/drawing/2014/main" id="{A030B5B1-70D2-4821-AFEA-D91D18449766}"/>
              </a:ext>
            </a:extLst>
          </p:cNvPr>
          <p:cNvSpPr/>
          <p:nvPr/>
        </p:nvSpPr>
        <p:spPr>
          <a:xfrm>
            <a:off x="525324" y="1564237"/>
            <a:ext cx="8932371" cy="646331"/>
          </a:xfrm>
          <a:prstGeom prst="rect">
            <a:avLst/>
          </a:prstGeom>
        </p:spPr>
        <p:txBody>
          <a:bodyPr wrap="square">
            <a:spAutoFit/>
          </a:bodyPr>
          <a:lstStyle/>
          <a:p>
            <a:pPr marL="285750" indent="-285750">
              <a:buFont typeface="Arial" panose="020B0604020202020204" pitchFamily="34" charset="0"/>
              <a:buChar char="•"/>
            </a:pPr>
            <a:r>
              <a:rPr lang="lv-LV" sz="900" dirty="0">
                <a:latin typeface="Montserrat Classic" panose="020B0604020202020204" charset="-70"/>
              </a:rPr>
              <a:t>Prioritārā pasākuma “Valsts pārvaldes kapacitātes stiprināšana, nodrošinot stratēģiski svarīgo amata grupu atlīdzību” īstenošanai (MK 13.01.2023. sēdes prot. Nr.2 1.§ 2.punkts) ( + 42 543 </a:t>
            </a:r>
            <a:r>
              <a:rPr lang="lv-LV" sz="900" dirty="0" err="1">
                <a:latin typeface="Montserrat Classic" panose="020B0604020202020204" charset="-70"/>
              </a:rPr>
              <a:t>euro</a:t>
            </a:r>
            <a:r>
              <a:rPr lang="lv-LV" sz="900" dirty="0">
                <a:latin typeface="Montserrat Classic" panose="020B0604020202020204" charset="-70"/>
              </a:rPr>
              <a:t>);</a:t>
            </a:r>
          </a:p>
          <a:p>
            <a:pPr marL="285750" indent="-285750">
              <a:buFont typeface="Arial" panose="020B0604020202020204" pitchFamily="34" charset="0"/>
              <a:buChar char="•"/>
            </a:pPr>
            <a:r>
              <a:rPr lang="lv-LV" sz="900" dirty="0">
                <a:latin typeface="Montserrat Classic" panose="020B0604020202020204" charset="-70"/>
              </a:rPr>
              <a:t>Daļēja izdevumu pieauguma energoresursiem kompensēšanai, jo finansējums tika piešķirts tikai 2023.gadam (MK 13.01.2023. sēdes prot. Nr.2 1.§ 6.punkts) ( - 71 610 </a:t>
            </a:r>
            <a:r>
              <a:rPr lang="lv-LV" sz="900" dirty="0" err="1">
                <a:latin typeface="Montserrat Classic" panose="020B0604020202020204" charset="-70"/>
              </a:rPr>
              <a:t>euro</a:t>
            </a:r>
            <a:r>
              <a:rPr lang="lv-LV" sz="900" dirty="0">
                <a:latin typeface="Montserrat Classic" panose="020B0604020202020204" charset="-70"/>
              </a:rPr>
              <a:t>).</a:t>
            </a:r>
          </a:p>
        </p:txBody>
      </p:sp>
      <p:pic>
        <p:nvPicPr>
          <p:cNvPr id="25" name="Picture 24">
            <a:extLst>
              <a:ext uri="{FF2B5EF4-FFF2-40B4-BE49-F238E27FC236}">
                <a16:creationId xmlns:a16="http://schemas.microsoft.com/office/drawing/2014/main" id="{9CD3343E-CB78-4F4B-BF3C-AE40269752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4" y="6575451"/>
            <a:ext cx="882806" cy="981049"/>
          </a:xfrm>
          <a:prstGeom prst="rect">
            <a:avLst/>
          </a:prstGeom>
        </p:spPr>
      </p:pic>
      <p:grpSp>
        <p:nvGrpSpPr>
          <p:cNvPr id="26" name="Group 14">
            <a:extLst>
              <a:ext uri="{FF2B5EF4-FFF2-40B4-BE49-F238E27FC236}">
                <a16:creationId xmlns:a16="http://schemas.microsoft.com/office/drawing/2014/main" id="{CD8DF650-CD7E-4731-BFF9-30D9B3F01D81}"/>
              </a:ext>
            </a:extLst>
          </p:cNvPr>
          <p:cNvGrpSpPr/>
          <p:nvPr/>
        </p:nvGrpSpPr>
        <p:grpSpPr>
          <a:xfrm>
            <a:off x="724378" y="3122862"/>
            <a:ext cx="5584235" cy="456682"/>
            <a:chOff x="0" y="0"/>
            <a:chExt cx="9058379" cy="740800"/>
          </a:xfrm>
        </p:grpSpPr>
        <p:sp>
          <p:nvSpPr>
            <p:cNvPr id="27" name="Freeform 15">
              <a:extLst>
                <a:ext uri="{FF2B5EF4-FFF2-40B4-BE49-F238E27FC236}">
                  <a16:creationId xmlns:a16="http://schemas.microsoft.com/office/drawing/2014/main" id="{58E8A300-9C71-4B27-A9E4-A0D78C88760A}"/>
                </a:ext>
              </a:extLst>
            </p:cNvPr>
            <p:cNvSpPr/>
            <p:nvPr/>
          </p:nvSpPr>
          <p:spPr>
            <a:xfrm>
              <a:off x="0" y="0"/>
              <a:ext cx="9058379" cy="740800"/>
            </a:xfrm>
            <a:custGeom>
              <a:avLst/>
              <a:gdLst/>
              <a:ahLst/>
              <a:cxnLst/>
              <a:rect l="l" t="t" r="r" b="b"/>
              <a:pathLst>
                <a:path w="9058379" h="740800">
                  <a:moveTo>
                    <a:pt x="8933919" y="740800"/>
                  </a:moveTo>
                  <a:lnTo>
                    <a:pt x="124460" y="740800"/>
                  </a:lnTo>
                  <a:cubicBezTo>
                    <a:pt x="55880" y="740800"/>
                    <a:pt x="0" y="684920"/>
                    <a:pt x="0" y="616340"/>
                  </a:cubicBezTo>
                  <a:lnTo>
                    <a:pt x="0" y="124460"/>
                  </a:lnTo>
                  <a:cubicBezTo>
                    <a:pt x="0" y="55880"/>
                    <a:pt x="55880" y="0"/>
                    <a:pt x="124460" y="0"/>
                  </a:cubicBezTo>
                  <a:lnTo>
                    <a:pt x="8933919" y="0"/>
                  </a:lnTo>
                  <a:cubicBezTo>
                    <a:pt x="9002499" y="0"/>
                    <a:pt x="9058379" y="55880"/>
                    <a:pt x="9058379" y="124460"/>
                  </a:cubicBezTo>
                  <a:lnTo>
                    <a:pt x="9058379" y="616340"/>
                  </a:lnTo>
                  <a:cubicBezTo>
                    <a:pt x="9058379" y="684920"/>
                    <a:pt x="9002499" y="740800"/>
                    <a:pt x="8933919" y="740800"/>
                  </a:cubicBezTo>
                  <a:close/>
                </a:path>
              </a:pathLst>
            </a:custGeom>
            <a:solidFill>
              <a:srgbClr val="8C52FF"/>
            </a:solidFill>
          </p:spPr>
        </p:sp>
      </p:grpSp>
      <p:sp>
        <p:nvSpPr>
          <p:cNvPr id="28" name="TextBox 24">
            <a:extLst>
              <a:ext uri="{FF2B5EF4-FFF2-40B4-BE49-F238E27FC236}">
                <a16:creationId xmlns:a16="http://schemas.microsoft.com/office/drawing/2014/main" id="{47F3121F-12A4-4E2F-8622-4CC0D1A87620}"/>
              </a:ext>
            </a:extLst>
          </p:cNvPr>
          <p:cNvSpPr txBox="1"/>
          <p:nvPr/>
        </p:nvSpPr>
        <p:spPr>
          <a:xfrm>
            <a:off x="910590" y="3191308"/>
            <a:ext cx="4715100" cy="201337"/>
          </a:xfrm>
          <a:prstGeom prst="rect">
            <a:avLst/>
          </a:prstGeom>
        </p:spPr>
        <p:txBody>
          <a:bodyPr lIns="0" tIns="0" rIns="0" bIns="0" rtlCol="0" anchor="t">
            <a:spAutoFit/>
          </a:bodyPr>
          <a:lstStyle/>
          <a:p>
            <a:pPr>
              <a:lnSpc>
                <a:spcPts val="1820"/>
              </a:lnSpc>
            </a:pPr>
            <a:r>
              <a:rPr lang="lv-LV" sz="1300" spc="38" dirty="0">
                <a:solidFill>
                  <a:srgbClr val="FFFFFF"/>
                </a:solidFill>
                <a:latin typeface="Bebas Neue Bold"/>
              </a:rPr>
              <a:t>Programma</a:t>
            </a:r>
            <a:r>
              <a:rPr lang="en-US" sz="1300" spc="38" dirty="0">
                <a:solidFill>
                  <a:srgbClr val="FFFFFF"/>
                </a:solidFill>
                <a:latin typeface="Bebas Neue Bold"/>
              </a:rPr>
              <a:t> 04.00.00 „</a:t>
            </a:r>
            <a:r>
              <a:rPr lang="lv-LV" sz="1300" spc="38" dirty="0">
                <a:solidFill>
                  <a:srgbClr val="FFFFFF"/>
                </a:solidFill>
                <a:latin typeface="Bebas Neue Bold"/>
              </a:rPr>
              <a:t>Valsts</a:t>
            </a:r>
            <a:r>
              <a:rPr lang="en-US" sz="1300" spc="38" dirty="0">
                <a:solidFill>
                  <a:srgbClr val="FFFFFF"/>
                </a:solidFill>
                <a:latin typeface="Bebas Neue Bold"/>
              </a:rPr>
              <a:t> </a:t>
            </a:r>
            <a:r>
              <a:rPr lang="lv-LV" sz="1300" spc="38" dirty="0">
                <a:solidFill>
                  <a:srgbClr val="FFFFFF"/>
                </a:solidFill>
                <a:latin typeface="Bebas Neue Bold"/>
              </a:rPr>
              <a:t>atbalsts</a:t>
            </a:r>
            <a:r>
              <a:rPr lang="en-US" sz="1300" spc="38" dirty="0">
                <a:solidFill>
                  <a:srgbClr val="FFFFFF"/>
                </a:solidFill>
                <a:latin typeface="Bebas Neue Bold"/>
              </a:rPr>
              <a:t> </a:t>
            </a:r>
            <a:r>
              <a:rPr lang="lv-LV" sz="1300" spc="38" dirty="0">
                <a:solidFill>
                  <a:srgbClr val="FFFFFF"/>
                </a:solidFill>
                <a:latin typeface="Bebas Neue Bold"/>
              </a:rPr>
              <a:t>sociālajai</a:t>
            </a:r>
            <a:r>
              <a:rPr lang="en-US" sz="1300" spc="38" dirty="0">
                <a:solidFill>
                  <a:srgbClr val="FFFFFF"/>
                </a:solidFill>
                <a:latin typeface="Bebas Neue Bold"/>
              </a:rPr>
              <a:t> </a:t>
            </a:r>
            <a:r>
              <a:rPr lang="lv-LV" sz="1300" spc="38" dirty="0">
                <a:solidFill>
                  <a:srgbClr val="FFFFFF"/>
                </a:solidFill>
                <a:latin typeface="Bebas Neue Bold"/>
              </a:rPr>
              <a:t>apdrošināšanai</a:t>
            </a:r>
            <a:r>
              <a:rPr lang="en-US" sz="1300" spc="38" dirty="0">
                <a:solidFill>
                  <a:srgbClr val="FFFFFF"/>
                </a:solidFill>
                <a:latin typeface="Bebas Neue Bold"/>
              </a:rPr>
              <a:t>” </a:t>
            </a:r>
          </a:p>
        </p:txBody>
      </p:sp>
      <p:grpSp>
        <p:nvGrpSpPr>
          <p:cNvPr id="29" name="Group 12">
            <a:extLst>
              <a:ext uri="{FF2B5EF4-FFF2-40B4-BE49-F238E27FC236}">
                <a16:creationId xmlns:a16="http://schemas.microsoft.com/office/drawing/2014/main" id="{82570B81-06E7-467D-B909-D301C38C3343}"/>
              </a:ext>
            </a:extLst>
          </p:cNvPr>
          <p:cNvGrpSpPr/>
          <p:nvPr/>
        </p:nvGrpSpPr>
        <p:grpSpPr>
          <a:xfrm>
            <a:off x="296127" y="3484187"/>
            <a:ext cx="9579417" cy="835612"/>
            <a:chOff x="0" y="0"/>
            <a:chExt cx="29851147" cy="4050661"/>
          </a:xfrm>
        </p:grpSpPr>
        <p:sp>
          <p:nvSpPr>
            <p:cNvPr id="36" name="Freeform 13">
              <a:extLst>
                <a:ext uri="{FF2B5EF4-FFF2-40B4-BE49-F238E27FC236}">
                  <a16:creationId xmlns:a16="http://schemas.microsoft.com/office/drawing/2014/main" id="{2559D807-F2DE-43B1-A06C-DA247E2F33F8}"/>
                </a:ext>
              </a:extLst>
            </p:cNvPr>
            <p:cNvSpPr/>
            <p:nvPr/>
          </p:nvSpPr>
          <p:spPr>
            <a:xfrm>
              <a:off x="0" y="0"/>
              <a:ext cx="29851148" cy="4050661"/>
            </a:xfrm>
            <a:custGeom>
              <a:avLst/>
              <a:gdLst/>
              <a:ahLst/>
              <a:cxnLst/>
              <a:rect l="l" t="t" r="r" b="b"/>
              <a:pathLst>
                <a:path w="29851148" h="4050661">
                  <a:moveTo>
                    <a:pt x="29726688" y="59690"/>
                  </a:moveTo>
                  <a:cubicBezTo>
                    <a:pt x="29762248" y="59690"/>
                    <a:pt x="29791456" y="88900"/>
                    <a:pt x="29791456" y="124460"/>
                  </a:cubicBezTo>
                  <a:lnTo>
                    <a:pt x="29791456" y="3926201"/>
                  </a:lnTo>
                  <a:cubicBezTo>
                    <a:pt x="29791456" y="3961761"/>
                    <a:pt x="29762248" y="3990972"/>
                    <a:pt x="29726688" y="3990972"/>
                  </a:cubicBezTo>
                  <a:lnTo>
                    <a:pt x="124460" y="3990972"/>
                  </a:lnTo>
                  <a:cubicBezTo>
                    <a:pt x="88900" y="3990972"/>
                    <a:pt x="59690" y="3961761"/>
                    <a:pt x="59690" y="3926201"/>
                  </a:cubicBezTo>
                  <a:lnTo>
                    <a:pt x="59690" y="124460"/>
                  </a:lnTo>
                  <a:cubicBezTo>
                    <a:pt x="59690" y="88900"/>
                    <a:pt x="88900" y="59690"/>
                    <a:pt x="124460" y="59690"/>
                  </a:cubicBezTo>
                  <a:lnTo>
                    <a:pt x="29726688" y="59690"/>
                  </a:lnTo>
                  <a:moveTo>
                    <a:pt x="29726688" y="0"/>
                  </a:moveTo>
                  <a:lnTo>
                    <a:pt x="124460" y="0"/>
                  </a:lnTo>
                  <a:cubicBezTo>
                    <a:pt x="55880" y="0"/>
                    <a:pt x="0" y="55880"/>
                    <a:pt x="0" y="124460"/>
                  </a:cubicBezTo>
                  <a:lnTo>
                    <a:pt x="0" y="3926201"/>
                  </a:lnTo>
                  <a:cubicBezTo>
                    <a:pt x="0" y="3994781"/>
                    <a:pt x="55880" y="4050661"/>
                    <a:pt x="124460" y="4050661"/>
                  </a:cubicBezTo>
                  <a:lnTo>
                    <a:pt x="29726688" y="4050661"/>
                  </a:lnTo>
                  <a:cubicBezTo>
                    <a:pt x="29795267" y="4050661"/>
                    <a:pt x="29851148" y="3994781"/>
                    <a:pt x="29851148" y="3926201"/>
                  </a:cubicBezTo>
                  <a:lnTo>
                    <a:pt x="29851148" y="124460"/>
                  </a:lnTo>
                  <a:cubicBezTo>
                    <a:pt x="29851148" y="55880"/>
                    <a:pt x="29795267" y="0"/>
                    <a:pt x="29726688" y="0"/>
                  </a:cubicBezTo>
                  <a:close/>
                </a:path>
              </a:pathLst>
            </a:custGeom>
            <a:solidFill>
              <a:srgbClr val="8C52FF"/>
            </a:solidFill>
          </p:spPr>
        </p:sp>
      </p:grpSp>
      <p:sp>
        <p:nvSpPr>
          <p:cNvPr id="37" name="TextBox 16">
            <a:extLst>
              <a:ext uri="{FF2B5EF4-FFF2-40B4-BE49-F238E27FC236}">
                <a16:creationId xmlns:a16="http://schemas.microsoft.com/office/drawing/2014/main" id="{6DE2FD34-BAD9-4F82-9EF2-F6818C323ABF}"/>
              </a:ext>
            </a:extLst>
          </p:cNvPr>
          <p:cNvSpPr txBox="1"/>
          <p:nvPr/>
        </p:nvSpPr>
        <p:spPr>
          <a:xfrm>
            <a:off x="582365" y="3745076"/>
            <a:ext cx="9006939" cy="314125"/>
          </a:xfrm>
          <a:prstGeom prst="rect">
            <a:avLst/>
          </a:prstGeom>
        </p:spPr>
        <p:txBody>
          <a:bodyPr lIns="0" tIns="0" rIns="0" bIns="0" rtlCol="0" anchor="t">
            <a:spAutoFit/>
          </a:bodyPr>
          <a:lstStyle/>
          <a:p>
            <a:pPr>
              <a:lnSpc>
                <a:spcPts val="1260"/>
              </a:lnSpc>
            </a:pPr>
            <a:r>
              <a:rPr lang="lv-LV" sz="900" dirty="0">
                <a:latin typeface="Montserrat Classic" panose="020B0604020202020204" charset="-70"/>
              </a:rPr>
              <a:t>Samazinājums valsts iemaksām pensiju apdrošināšanai par personām, kuras veic algotos pagaidu sabiedriskos darbus, saistībā ar personu, par kurām tiek veiktas valsts iemaksas, skaita samazināšanos par 535 personām vidēji mēnesī (no 1 035 personas līdz 500 personām) </a:t>
            </a:r>
            <a:endParaRPr lang="en-US" sz="900" dirty="0">
              <a:latin typeface="Montserrat Classic" panose="020B0604020202020204" charset="-70"/>
            </a:endParaRPr>
          </a:p>
        </p:txBody>
      </p:sp>
      <p:grpSp>
        <p:nvGrpSpPr>
          <p:cNvPr id="43" name="Group 21">
            <a:extLst>
              <a:ext uri="{FF2B5EF4-FFF2-40B4-BE49-F238E27FC236}">
                <a16:creationId xmlns:a16="http://schemas.microsoft.com/office/drawing/2014/main" id="{27C81E3D-E2B4-4E00-AF49-87AE617F5ED9}"/>
              </a:ext>
            </a:extLst>
          </p:cNvPr>
          <p:cNvGrpSpPr/>
          <p:nvPr/>
        </p:nvGrpSpPr>
        <p:grpSpPr>
          <a:xfrm>
            <a:off x="8603031" y="4059201"/>
            <a:ext cx="1321538" cy="456682"/>
            <a:chOff x="0" y="0"/>
            <a:chExt cx="2143711" cy="740800"/>
          </a:xfrm>
        </p:grpSpPr>
        <p:sp>
          <p:nvSpPr>
            <p:cNvPr id="45" name="Freeform 22">
              <a:extLst>
                <a:ext uri="{FF2B5EF4-FFF2-40B4-BE49-F238E27FC236}">
                  <a16:creationId xmlns:a16="http://schemas.microsoft.com/office/drawing/2014/main" id="{70CFD960-D831-49D9-BD55-621D30ACD236}"/>
                </a:ext>
              </a:extLst>
            </p:cNvPr>
            <p:cNvSpPr/>
            <p:nvPr/>
          </p:nvSpPr>
          <p:spPr>
            <a:xfrm>
              <a:off x="0" y="0"/>
              <a:ext cx="2143711" cy="740800"/>
            </a:xfrm>
            <a:custGeom>
              <a:avLst/>
              <a:gdLst/>
              <a:ahLst/>
              <a:cxnLst/>
              <a:rect l="l" t="t" r="r" b="b"/>
              <a:pathLst>
                <a:path w="2143711" h="740800">
                  <a:moveTo>
                    <a:pt x="2019251" y="740800"/>
                  </a:moveTo>
                  <a:lnTo>
                    <a:pt x="124460" y="740800"/>
                  </a:lnTo>
                  <a:cubicBezTo>
                    <a:pt x="55880" y="740800"/>
                    <a:pt x="0" y="684920"/>
                    <a:pt x="0" y="616340"/>
                  </a:cubicBezTo>
                  <a:lnTo>
                    <a:pt x="0" y="124460"/>
                  </a:lnTo>
                  <a:cubicBezTo>
                    <a:pt x="0" y="55880"/>
                    <a:pt x="55880" y="0"/>
                    <a:pt x="124460" y="0"/>
                  </a:cubicBezTo>
                  <a:lnTo>
                    <a:pt x="2019252" y="0"/>
                  </a:lnTo>
                  <a:cubicBezTo>
                    <a:pt x="2087831" y="0"/>
                    <a:pt x="2143711" y="55880"/>
                    <a:pt x="2143711" y="124460"/>
                  </a:cubicBezTo>
                  <a:lnTo>
                    <a:pt x="2143711" y="616340"/>
                  </a:lnTo>
                  <a:cubicBezTo>
                    <a:pt x="2143711" y="684920"/>
                    <a:pt x="2087831" y="740800"/>
                    <a:pt x="2019252" y="740800"/>
                  </a:cubicBezTo>
                  <a:close/>
                </a:path>
              </a:pathLst>
            </a:custGeom>
            <a:solidFill>
              <a:srgbClr val="8C52FF"/>
            </a:solidFill>
          </p:spPr>
        </p:sp>
      </p:grpSp>
      <p:sp>
        <p:nvSpPr>
          <p:cNvPr id="46" name="TextBox 27">
            <a:extLst>
              <a:ext uri="{FF2B5EF4-FFF2-40B4-BE49-F238E27FC236}">
                <a16:creationId xmlns:a16="http://schemas.microsoft.com/office/drawing/2014/main" id="{212AE865-797E-4E1C-8E4B-CB15D5BCEC16}"/>
              </a:ext>
            </a:extLst>
          </p:cNvPr>
          <p:cNvSpPr txBox="1"/>
          <p:nvPr/>
        </p:nvSpPr>
        <p:spPr>
          <a:xfrm>
            <a:off x="8852252" y="4131403"/>
            <a:ext cx="797639" cy="279564"/>
          </a:xfrm>
          <a:prstGeom prst="rect">
            <a:avLst/>
          </a:prstGeom>
        </p:spPr>
        <p:txBody>
          <a:bodyPr lIns="0" tIns="0" rIns="0" bIns="0" rtlCol="0" anchor="t">
            <a:spAutoFit/>
          </a:bodyPr>
          <a:lstStyle/>
          <a:p>
            <a:pPr>
              <a:lnSpc>
                <a:spcPts val="2520"/>
              </a:lnSpc>
            </a:pPr>
            <a:r>
              <a:rPr lang="en-US" sz="1800" spc="54" dirty="0">
                <a:solidFill>
                  <a:srgbClr val="FFFFFF"/>
                </a:solidFill>
                <a:latin typeface="Bebas Neue Bold"/>
              </a:rPr>
              <a:t>-</a:t>
            </a:r>
            <a:r>
              <a:rPr lang="lv-LV" spc="54" dirty="0">
                <a:solidFill>
                  <a:srgbClr val="FFFFFF"/>
                </a:solidFill>
                <a:latin typeface="Bebas Neue Bold"/>
              </a:rPr>
              <a:t>70 495</a:t>
            </a:r>
            <a:endParaRPr lang="en-US" sz="1800" spc="54" dirty="0">
              <a:solidFill>
                <a:srgbClr val="FFFFFF"/>
              </a:solidFill>
              <a:latin typeface="Bebas Neue Bold"/>
            </a:endParaRPr>
          </a:p>
        </p:txBody>
      </p:sp>
      <p:pic>
        <p:nvPicPr>
          <p:cNvPr id="47" name="Picture 23">
            <a:extLst>
              <a:ext uri="{FF2B5EF4-FFF2-40B4-BE49-F238E27FC236}">
                <a16:creationId xmlns:a16="http://schemas.microsoft.com/office/drawing/2014/main" id="{748700A9-1675-4B88-A614-CA65F45AD7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21241" y="4155099"/>
            <a:ext cx="292530" cy="264341"/>
          </a:xfrm>
          <a:prstGeom prst="rect">
            <a:avLst/>
          </a:prstGeom>
        </p:spPr>
      </p:pic>
    </p:spTree>
    <p:extLst>
      <p:ext uri="{BB962C8B-B14F-4D97-AF65-F5344CB8AC3E}">
        <p14:creationId xmlns:p14="http://schemas.microsoft.com/office/powerpoint/2010/main" val="115902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54425" y="7336336"/>
            <a:ext cx="2109732" cy="246982"/>
          </a:xfrm>
          <a:prstGeom prst="rect">
            <a:avLst/>
          </a:prstGeom>
        </p:spPr>
      </p:pic>
      <p:grpSp>
        <p:nvGrpSpPr>
          <p:cNvPr id="6" name="Group 6"/>
          <p:cNvGrpSpPr/>
          <p:nvPr/>
        </p:nvGrpSpPr>
        <p:grpSpPr>
          <a:xfrm>
            <a:off x="484446" y="582557"/>
            <a:ext cx="9906962" cy="173443"/>
            <a:chOff x="0" y="0"/>
            <a:chExt cx="32643792" cy="571500"/>
          </a:xfrm>
        </p:grpSpPr>
        <p:sp>
          <p:nvSpPr>
            <p:cNvPr id="7" name="Freeform 7"/>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grpSp>
        <p:nvGrpSpPr>
          <p:cNvPr id="8" name="Group 8"/>
          <p:cNvGrpSpPr/>
          <p:nvPr/>
        </p:nvGrpSpPr>
        <p:grpSpPr>
          <a:xfrm>
            <a:off x="365893" y="1266691"/>
            <a:ext cx="9906961" cy="2968758"/>
            <a:chOff x="0" y="0"/>
            <a:chExt cx="4723688" cy="1392528"/>
          </a:xfrm>
        </p:grpSpPr>
        <p:sp>
          <p:nvSpPr>
            <p:cNvPr id="9" name="Freeform 9"/>
            <p:cNvSpPr/>
            <p:nvPr/>
          </p:nvSpPr>
          <p:spPr>
            <a:xfrm>
              <a:off x="0" y="0"/>
              <a:ext cx="4723688" cy="1392528"/>
            </a:xfrm>
            <a:custGeom>
              <a:avLst/>
              <a:gdLst/>
              <a:ahLst/>
              <a:cxnLst/>
              <a:rect l="l" t="t" r="r" b="b"/>
              <a:pathLst>
                <a:path w="4723688" h="1557451">
                  <a:moveTo>
                    <a:pt x="0" y="0"/>
                  </a:moveTo>
                  <a:lnTo>
                    <a:pt x="4723688" y="0"/>
                  </a:lnTo>
                  <a:lnTo>
                    <a:pt x="4723688" y="1557451"/>
                  </a:lnTo>
                  <a:lnTo>
                    <a:pt x="0" y="1557451"/>
                  </a:lnTo>
                  <a:close/>
                </a:path>
              </a:pathLst>
            </a:custGeom>
            <a:solidFill>
              <a:srgbClr val="004AAD">
                <a:alpha val="19608"/>
              </a:srgbClr>
            </a:solidFill>
          </p:spPr>
          <p:txBody>
            <a:bodyPr/>
            <a:lstStyle/>
            <a:p>
              <a:endParaRPr lang="lv-LV" dirty="0"/>
            </a:p>
          </p:txBody>
        </p:sp>
      </p:grpSp>
      <p:sp>
        <p:nvSpPr>
          <p:cNvPr id="10" name="AutoShape 10"/>
          <p:cNvSpPr/>
          <p:nvPr/>
        </p:nvSpPr>
        <p:spPr>
          <a:xfrm>
            <a:off x="488934" y="1694321"/>
            <a:ext cx="9578358" cy="0"/>
          </a:xfrm>
          <a:prstGeom prst="line">
            <a:avLst/>
          </a:prstGeom>
          <a:ln w="19050" cap="flat">
            <a:solidFill>
              <a:srgbClr val="FFFFFF"/>
            </a:solidFill>
            <a:prstDash val="solid"/>
            <a:headEnd type="none" w="sm" len="sm"/>
            <a:tailEnd type="none" w="sm" len="sm"/>
          </a:ln>
        </p:spPr>
      </p:sp>
      <p:grpSp>
        <p:nvGrpSpPr>
          <p:cNvPr id="11" name="Group 11"/>
          <p:cNvGrpSpPr/>
          <p:nvPr/>
        </p:nvGrpSpPr>
        <p:grpSpPr>
          <a:xfrm>
            <a:off x="358889" y="831937"/>
            <a:ext cx="9906960" cy="410564"/>
            <a:chOff x="0" y="0"/>
            <a:chExt cx="4720284" cy="272926"/>
          </a:xfrm>
        </p:grpSpPr>
        <p:sp>
          <p:nvSpPr>
            <p:cNvPr id="12" name="Freeform 12"/>
            <p:cNvSpPr/>
            <p:nvPr/>
          </p:nvSpPr>
          <p:spPr>
            <a:xfrm>
              <a:off x="0" y="0"/>
              <a:ext cx="4720284" cy="272926"/>
            </a:xfrm>
            <a:custGeom>
              <a:avLst/>
              <a:gdLst/>
              <a:ahLst/>
              <a:cxnLst/>
              <a:rect l="l" t="t" r="r" b="b"/>
              <a:pathLst>
                <a:path w="4720284" h="272926">
                  <a:moveTo>
                    <a:pt x="0" y="0"/>
                  </a:moveTo>
                  <a:lnTo>
                    <a:pt x="4720284" y="0"/>
                  </a:lnTo>
                  <a:lnTo>
                    <a:pt x="4720284" y="272926"/>
                  </a:lnTo>
                  <a:lnTo>
                    <a:pt x="0" y="272926"/>
                  </a:lnTo>
                  <a:close/>
                </a:path>
              </a:pathLst>
            </a:custGeom>
            <a:solidFill>
              <a:srgbClr val="8C52FF"/>
            </a:solidFill>
          </p:spPr>
        </p:sp>
      </p:grpSp>
      <p:sp>
        <p:nvSpPr>
          <p:cNvPr id="13" name="TextBox 13"/>
          <p:cNvSpPr txBox="1"/>
          <p:nvPr/>
        </p:nvSpPr>
        <p:spPr>
          <a:xfrm>
            <a:off x="714078" y="869111"/>
            <a:ext cx="3420504" cy="201930"/>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BUDŽETA PROGRAMMAS/APAKŠPROGRAMMAS NOSAUKUMS</a:t>
            </a:r>
          </a:p>
        </p:txBody>
      </p:sp>
      <p:sp>
        <p:nvSpPr>
          <p:cNvPr id="14" name="TextBox 14"/>
          <p:cNvSpPr txBox="1"/>
          <p:nvPr/>
        </p:nvSpPr>
        <p:spPr>
          <a:xfrm>
            <a:off x="4103464" y="2228635"/>
            <a:ext cx="4560028" cy="269241"/>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Apkalpotie klienti uz vienu klientu apkalpošanā nodarbināto (skaits vidēji</a:t>
            </a:r>
            <a:r>
              <a:rPr lang="en-US" sz="900" spc="24" dirty="0">
                <a:solidFill>
                  <a:srgbClr val="545454"/>
                </a:solidFill>
                <a:latin typeface="Montserrat Classic"/>
              </a:rPr>
              <a:t> </a:t>
            </a:r>
            <a:r>
              <a:rPr lang="lv-LV" sz="900" spc="24" dirty="0">
                <a:solidFill>
                  <a:srgbClr val="545454"/>
                </a:solidFill>
                <a:latin typeface="Montserrat Classic"/>
              </a:rPr>
              <a:t>mēnesī</a:t>
            </a:r>
            <a:r>
              <a:rPr lang="en-US" sz="900" spc="24" dirty="0">
                <a:solidFill>
                  <a:srgbClr val="545454"/>
                </a:solidFill>
                <a:latin typeface="Montserrat Classic"/>
              </a:rPr>
              <a:t>)</a:t>
            </a:r>
            <a:r>
              <a:rPr lang="lv-LV" sz="800" spc="24" dirty="0">
                <a:solidFill>
                  <a:srgbClr val="545454"/>
                </a:solidFill>
                <a:latin typeface="Montserrat Classic"/>
              </a:rPr>
              <a:t>    </a:t>
            </a:r>
            <a:endParaRPr lang="en-US" sz="800" spc="24" dirty="0">
              <a:solidFill>
                <a:srgbClr val="545454"/>
              </a:solidFill>
              <a:latin typeface="Montserrat Classic"/>
            </a:endParaRPr>
          </a:p>
        </p:txBody>
      </p:sp>
      <p:sp>
        <p:nvSpPr>
          <p:cNvPr id="15" name="TextBox 15"/>
          <p:cNvSpPr txBox="1"/>
          <p:nvPr/>
        </p:nvSpPr>
        <p:spPr>
          <a:xfrm>
            <a:off x="720462" y="2901356"/>
            <a:ext cx="3218781"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darbības nodrošināšana</a:t>
            </a:r>
          </a:p>
        </p:txBody>
      </p:sp>
      <p:sp>
        <p:nvSpPr>
          <p:cNvPr id="18" name="AutoShape 18"/>
          <p:cNvSpPr/>
          <p:nvPr/>
        </p:nvSpPr>
        <p:spPr>
          <a:xfrm rot="5400000">
            <a:off x="1162107" y="3580780"/>
            <a:ext cx="5516740" cy="0"/>
          </a:xfrm>
          <a:prstGeom prst="line">
            <a:avLst/>
          </a:prstGeom>
          <a:ln w="19050" cap="flat">
            <a:solidFill>
              <a:srgbClr val="FFFFFF"/>
            </a:solidFill>
            <a:prstDash val="solid"/>
            <a:headEnd type="none" w="sm" len="sm"/>
            <a:tailEnd type="none" w="sm" len="sm"/>
          </a:ln>
        </p:spPr>
      </p:sp>
      <p:sp>
        <p:nvSpPr>
          <p:cNvPr id="19" name="AutoShape 19"/>
          <p:cNvSpPr/>
          <p:nvPr/>
        </p:nvSpPr>
        <p:spPr>
          <a:xfrm rot="5400000" flipV="1">
            <a:off x="6795827" y="2694526"/>
            <a:ext cx="3769906" cy="25676"/>
          </a:xfrm>
          <a:prstGeom prst="line">
            <a:avLst/>
          </a:prstGeom>
          <a:ln w="19050" cap="flat">
            <a:solidFill>
              <a:srgbClr val="FFFFFF"/>
            </a:solidFill>
            <a:prstDash val="solid"/>
            <a:headEnd type="none" w="sm" len="sm"/>
            <a:tailEnd type="none" w="sm" len="sm"/>
          </a:ln>
        </p:spPr>
      </p:sp>
      <p:sp>
        <p:nvSpPr>
          <p:cNvPr id="20" name="AutoShape 20"/>
          <p:cNvSpPr/>
          <p:nvPr/>
        </p:nvSpPr>
        <p:spPr>
          <a:xfrm>
            <a:off x="495845" y="2132199"/>
            <a:ext cx="9578358" cy="0"/>
          </a:xfrm>
          <a:prstGeom prst="line">
            <a:avLst/>
          </a:prstGeom>
          <a:ln w="19050" cap="flat">
            <a:solidFill>
              <a:srgbClr val="FFFFFF"/>
            </a:solidFill>
            <a:prstDash val="solid"/>
            <a:headEnd type="none" w="sm" len="sm"/>
            <a:tailEnd type="none" w="sm" len="sm"/>
          </a:ln>
        </p:spPr>
      </p:sp>
      <p:sp>
        <p:nvSpPr>
          <p:cNvPr id="21" name="AutoShape 21"/>
          <p:cNvSpPr/>
          <p:nvPr/>
        </p:nvSpPr>
        <p:spPr>
          <a:xfrm flipV="1">
            <a:off x="495845" y="2559843"/>
            <a:ext cx="9571448" cy="6781"/>
          </a:xfrm>
          <a:prstGeom prst="line">
            <a:avLst/>
          </a:prstGeom>
          <a:ln w="19050" cap="flat">
            <a:solidFill>
              <a:srgbClr val="FFFFFF"/>
            </a:solidFill>
            <a:prstDash val="solid"/>
            <a:headEnd type="none" w="sm" len="sm"/>
            <a:tailEnd type="none" w="sm" len="sm"/>
          </a:ln>
        </p:spPr>
      </p:sp>
      <p:sp>
        <p:nvSpPr>
          <p:cNvPr id="22" name="AutoShape 22"/>
          <p:cNvSpPr/>
          <p:nvPr/>
        </p:nvSpPr>
        <p:spPr>
          <a:xfrm flipV="1">
            <a:off x="484445" y="3199009"/>
            <a:ext cx="9578359" cy="1"/>
          </a:xfrm>
          <a:prstGeom prst="line">
            <a:avLst/>
          </a:prstGeom>
          <a:ln w="19050" cap="flat">
            <a:solidFill>
              <a:srgbClr val="FFFFFF"/>
            </a:solidFill>
            <a:prstDash val="solid"/>
            <a:headEnd type="none" w="sm" len="sm"/>
            <a:tailEnd type="none" w="sm" len="sm"/>
          </a:ln>
        </p:spPr>
        <p:txBody>
          <a:bodyPr/>
          <a:lstStyle/>
          <a:p>
            <a:endParaRPr lang="lv-LV"/>
          </a:p>
        </p:txBody>
      </p:sp>
      <p:sp>
        <p:nvSpPr>
          <p:cNvPr id="23" name="AutoShape 23"/>
          <p:cNvSpPr/>
          <p:nvPr/>
        </p:nvSpPr>
        <p:spPr>
          <a:xfrm flipV="1">
            <a:off x="457995" y="3604972"/>
            <a:ext cx="9578358" cy="6783"/>
          </a:xfrm>
          <a:prstGeom prst="line">
            <a:avLst/>
          </a:prstGeom>
          <a:ln w="19050" cap="flat">
            <a:solidFill>
              <a:srgbClr val="FFFFFF"/>
            </a:solidFill>
            <a:prstDash val="solid"/>
            <a:headEnd type="none" w="sm" len="sm"/>
            <a:tailEnd type="none" w="sm" len="sm"/>
          </a:ln>
        </p:spPr>
      </p:sp>
      <p:sp>
        <p:nvSpPr>
          <p:cNvPr id="30" name="TextBox 30"/>
          <p:cNvSpPr txBox="1"/>
          <p:nvPr/>
        </p:nvSpPr>
        <p:spPr>
          <a:xfrm>
            <a:off x="484446" y="312286"/>
            <a:ext cx="8938070" cy="218008"/>
          </a:xfrm>
          <a:prstGeom prst="rect">
            <a:avLst/>
          </a:prstGeom>
        </p:spPr>
        <p:txBody>
          <a:bodyPr lIns="0" tIns="0" rIns="0" bIns="0" rtlCol="0" anchor="t">
            <a:spAutoFit/>
          </a:bodyPr>
          <a:lstStyle/>
          <a:p>
            <a:pPr>
              <a:lnSpc>
                <a:spcPts val="1691"/>
              </a:lnSpc>
            </a:pPr>
            <a:r>
              <a:rPr lang="lv-LV" sz="1800" spc="144" dirty="0">
                <a:solidFill>
                  <a:srgbClr val="545454"/>
                </a:solidFill>
                <a:latin typeface="Bebas Neue"/>
              </a:rPr>
              <a:t>Budžeta</a:t>
            </a:r>
            <a:r>
              <a:rPr lang="en-US" sz="1800" spc="144" dirty="0">
                <a:solidFill>
                  <a:srgbClr val="545454"/>
                </a:solidFill>
                <a:latin typeface="Bebas Neue"/>
              </a:rPr>
              <a:t> </a:t>
            </a:r>
            <a:r>
              <a:rPr lang="lv-LV" sz="1800" spc="144" dirty="0">
                <a:solidFill>
                  <a:srgbClr val="545454"/>
                </a:solidFill>
                <a:latin typeface="Bebas Neue"/>
              </a:rPr>
              <a:t>paskaidrojumā</a:t>
            </a:r>
            <a:r>
              <a:rPr lang="en-US" sz="1800" spc="144" dirty="0">
                <a:solidFill>
                  <a:srgbClr val="545454"/>
                </a:solidFill>
                <a:latin typeface="Bebas Neue"/>
              </a:rPr>
              <a:t> </a:t>
            </a:r>
            <a:r>
              <a:rPr lang="lv-LV" sz="1800" spc="144" dirty="0">
                <a:solidFill>
                  <a:srgbClr val="545454"/>
                </a:solidFill>
                <a:latin typeface="Bebas Neue"/>
              </a:rPr>
              <a:t>noteiktie</a:t>
            </a:r>
            <a:r>
              <a:rPr lang="en-US" sz="1800" spc="144" dirty="0">
                <a:solidFill>
                  <a:srgbClr val="545454"/>
                </a:solidFill>
                <a:latin typeface="Bebas Neue"/>
              </a:rPr>
              <a:t> </a:t>
            </a:r>
            <a:r>
              <a:rPr lang="lv-LV" sz="1800" spc="144" dirty="0">
                <a:solidFill>
                  <a:srgbClr val="545454"/>
                </a:solidFill>
                <a:latin typeface="Bebas Neue"/>
              </a:rPr>
              <a:t>darbības</a:t>
            </a:r>
            <a:r>
              <a:rPr lang="en-US" sz="1800" spc="144" dirty="0">
                <a:solidFill>
                  <a:srgbClr val="545454"/>
                </a:solidFill>
                <a:latin typeface="Bebas Neue"/>
              </a:rPr>
              <a:t> </a:t>
            </a:r>
            <a:r>
              <a:rPr lang="lv-LV" sz="1800" spc="144" dirty="0">
                <a:solidFill>
                  <a:srgbClr val="545454"/>
                </a:solidFill>
                <a:latin typeface="Bebas Neue"/>
              </a:rPr>
              <a:t>rezultāti</a:t>
            </a:r>
            <a:r>
              <a:rPr lang="en-US" sz="1800" spc="144" dirty="0">
                <a:solidFill>
                  <a:srgbClr val="545454"/>
                </a:solidFill>
                <a:latin typeface="Bebas Neue"/>
              </a:rPr>
              <a:t> un to  </a:t>
            </a:r>
            <a:r>
              <a:rPr lang="lv-LV" sz="1800" spc="144" dirty="0">
                <a:solidFill>
                  <a:srgbClr val="545454"/>
                </a:solidFill>
                <a:latin typeface="Bebas Neue"/>
              </a:rPr>
              <a:t>rezultatīvie</a:t>
            </a:r>
            <a:r>
              <a:rPr lang="en-US" sz="1800" spc="144" dirty="0">
                <a:solidFill>
                  <a:srgbClr val="545454"/>
                </a:solidFill>
                <a:latin typeface="Bebas Neue"/>
              </a:rPr>
              <a:t> </a:t>
            </a:r>
            <a:r>
              <a:rPr lang="lv-LV" sz="1800" spc="144" dirty="0">
                <a:solidFill>
                  <a:srgbClr val="545454"/>
                </a:solidFill>
                <a:latin typeface="Bebas Neue"/>
              </a:rPr>
              <a:t>rādītāji</a:t>
            </a:r>
            <a:r>
              <a:rPr lang="en-US" sz="1800" spc="144" dirty="0">
                <a:solidFill>
                  <a:srgbClr val="545454"/>
                </a:solidFill>
                <a:latin typeface="Bebas Neue"/>
              </a:rPr>
              <a:t> 202</a:t>
            </a:r>
            <a:r>
              <a:rPr lang="lv-LV" spc="144" dirty="0">
                <a:solidFill>
                  <a:srgbClr val="545454"/>
                </a:solidFill>
                <a:latin typeface="Bebas Neue"/>
              </a:rPr>
              <a:t>4</a:t>
            </a:r>
            <a:r>
              <a:rPr lang="en-US" sz="1800" spc="144" dirty="0">
                <a:solidFill>
                  <a:srgbClr val="545454"/>
                </a:solidFill>
                <a:latin typeface="Bebas Neue"/>
              </a:rPr>
              <a:t>. </a:t>
            </a:r>
            <a:r>
              <a:rPr lang="en-US" sz="1800" spc="144" dirty="0" err="1">
                <a:solidFill>
                  <a:srgbClr val="545454"/>
                </a:solidFill>
                <a:latin typeface="Bebas Neue"/>
              </a:rPr>
              <a:t>gadā</a:t>
            </a:r>
            <a:endParaRPr lang="en-US" sz="1800" spc="144" dirty="0">
              <a:solidFill>
                <a:srgbClr val="545454"/>
              </a:solidFill>
              <a:latin typeface="Bebas Neue"/>
            </a:endParaRPr>
          </a:p>
        </p:txBody>
      </p:sp>
      <p:sp>
        <p:nvSpPr>
          <p:cNvPr id="31" name="TextBox 31"/>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lv-LV" sz="900" spc="126" dirty="0">
                <a:solidFill>
                  <a:srgbClr val="FFFFFF"/>
                </a:solidFill>
                <a:latin typeface="Arimo Bold"/>
              </a:rPr>
              <a:t>Nodarbinātības</a:t>
            </a:r>
            <a:r>
              <a:rPr lang="en-US" sz="900" spc="126" dirty="0">
                <a:solidFill>
                  <a:srgbClr val="FFFFFF"/>
                </a:solidFill>
                <a:latin typeface="Arimo Bold"/>
              </a:rPr>
              <a:t> </a:t>
            </a:r>
            <a:r>
              <a:rPr lang="lv-LV" sz="900" spc="126" dirty="0">
                <a:solidFill>
                  <a:srgbClr val="FFFFFF"/>
                </a:solidFill>
                <a:latin typeface="Arimo Bold"/>
              </a:rPr>
              <a:t>valsts</a:t>
            </a:r>
            <a:r>
              <a:rPr lang="en-US" sz="900" spc="126" dirty="0">
                <a:solidFill>
                  <a:srgbClr val="FFFFFF"/>
                </a:solidFill>
                <a:latin typeface="Arimo Bold"/>
              </a:rPr>
              <a:t> </a:t>
            </a:r>
            <a:r>
              <a:rPr lang="lv-LV" sz="900" spc="126" dirty="0">
                <a:solidFill>
                  <a:srgbClr val="FFFFFF"/>
                </a:solidFill>
                <a:latin typeface="Arimo Bold"/>
              </a:rPr>
              <a:t>aģentūras</a:t>
            </a:r>
            <a:r>
              <a:rPr lang="en-US" sz="900" spc="126" dirty="0">
                <a:solidFill>
                  <a:srgbClr val="FFFFFF"/>
                </a:solidFill>
                <a:latin typeface="Arimo Bold"/>
              </a:rPr>
              <a:t> </a:t>
            </a:r>
            <a:r>
              <a:rPr lang="lv-LV" sz="900" spc="126" dirty="0">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4</a:t>
            </a:r>
            <a:r>
              <a:rPr lang="en-US" sz="900" spc="126" dirty="0">
                <a:solidFill>
                  <a:srgbClr val="FFFFFF"/>
                </a:solidFill>
                <a:latin typeface="Arimo Bold"/>
              </a:rPr>
              <a:t>. </a:t>
            </a:r>
            <a:r>
              <a:rPr lang="lv-LV" sz="900" spc="126" dirty="0">
                <a:solidFill>
                  <a:srgbClr val="FFFFFF"/>
                </a:solidFill>
                <a:latin typeface="Arimo Bold"/>
              </a:rPr>
              <a:t>gadam</a:t>
            </a:r>
          </a:p>
          <a:p>
            <a:pPr>
              <a:lnSpc>
                <a:spcPts val="1260"/>
              </a:lnSpc>
            </a:pPr>
            <a:endParaRPr lang="en-US" sz="900" spc="126" dirty="0">
              <a:solidFill>
                <a:srgbClr val="FFFFFF"/>
              </a:solidFill>
              <a:latin typeface="Arimo Bold"/>
            </a:endParaRPr>
          </a:p>
        </p:txBody>
      </p:sp>
      <p:sp>
        <p:nvSpPr>
          <p:cNvPr id="32" name="TextBox 32"/>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sp>
        <p:nvSpPr>
          <p:cNvPr id="33" name="TextBox 33"/>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6</a:t>
            </a:r>
          </a:p>
        </p:txBody>
      </p:sp>
      <p:sp>
        <p:nvSpPr>
          <p:cNvPr id="34" name="TextBox 34"/>
          <p:cNvSpPr txBox="1"/>
          <p:nvPr/>
        </p:nvSpPr>
        <p:spPr>
          <a:xfrm>
            <a:off x="700065" y="1356026"/>
            <a:ext cx="2826145" cy="269241"/>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04.00.00 </a:t>
            </a:r>
            <a:r>
              <a:rPr lang="lv-LV" sz="900" spc="24" dirty="0">
                <a:solidFill>
                  <a:srgbClr val="545454"/>
                </a:solidFill>
                <a:latin typeface="Montserrat Classic"/>
              </a:rPr>
              <a:t>Valsts atbalsts sociālajai apdrošināšanai</a:t>
            </a:r>
          </a:p>
        </p:txBody>
      </p:sp>
      <p:sp>
        <p:nvSpPr>
          <p:cNvPr id="35" name="TextBox 35"/>
          <p:cNvSpPr txBox="1"/>
          <p:nvPr/>
        </p:nvSpPr>
        <p:spPr>
          <a:xfrm>
            <a:off x="4082937" y="1355008"/>
            <a:ext cx="3533103" cy="407804"/>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Personas, </a:t>
            </a:r>
            <a:r>
              <a:rPr lang="lv-LV" sz="900" spc="24" dirty="0">
                <a:solidFill>
                  <a:srgbClr val="545454"/>
                </a:solidFill>
                <a:latin typeface="Montserrat Classic"/>
              </a:rPr>
              <a:t>kuras veic algotos pagaidu </a:t>
            </a:r>
            <a:r>
              <a:rPr lang="lv-LV" sz="900" spc="24" dirty="0" err="1">
                <a:solidFill>
                  <a:srgbClr val="545454"/>
                </a:solidFill>
                <a:latin typeface="Montserrat Classic"/>
              </a:rPr>
              <a:t>sabiedris</a:t>
            </a:r>
            <a:r>
              <a:rPr lang="en-US" sz="900" spc="24" dirty="0">
                <a:solidFill>
                  <a:srgbClr val="545454"/>
                </a:solidFill>
                <a:latin typeface="Montserrat Classic"/>
              </a:rPr>
              <a:t>kos </a:t>
            </a:r>
            <a:r>
              <a:rPr lang="lv-LV" sz="900" spc="24" dirty="0">
                <a:solidFill>
                  <a:srgbClr val="545454"/>
                </a:solidFill>
                <a:latin typeface="Montserrat Classic"/>
              </a:rPr>
              <a:t>darbus (skaits vidēji mēnesī)</a:t>
            </a:r>
            <a:endParaRPr lang="en-US" sz="900" spc="24" dirty="0">
              <a:solidFill>
                <a:srgbClr val="545454"/>
              </a:solidFill>
              <a:latin typeface="Montserrat Classic"/>
            </a:endParaRPr>
          </a:p>
          <a:p>
            <a:pPr>
              <a:lnSpc>
                <a:spcPts val="1120"/>
              </a:lnSpc>
            </a:pPr>
            <a:endParaRPr lang="en-US" sz="900" spc="24" dirty="0">
              <a:solidFill>
                <a:srgbClr val="545454"/>
              </a:solidFill>
              <a:latin typeface="Montserrat Classic"/>
            </a:endParaRPr>
          </a:p>
        </p:txBody>
      </p:sp>
      <p:sp>
        <p:nvSpPr>
          <p:cNvPr id="36" name="TextBox 36"/>
          <p:cNvSpPr txBox="1"/>
          <p:nvPr/>
        </p:nvSpPr>
        <p:spPr>
          <a:xfrm>
            <a:off x="8882130" y="1401873"/>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500</a:t>
            </a:r>
            <a:endParaRPr lang="en-US" sz="900" spc="24" dirty="0">
              <a:solidFill>
                <a:srgbClr val="545454"/>
              </a:solidFill>
              <a:latin typeface="Montserrat Classic"/>
            </a:endParaRPr>
          </a:p>
        </p:txBody>
      </p:sp>
      <p:sp>
        <p:nvSpPr>
          <p:cNvPr id="37" name="TextBox 37"/>
          <p:cNvSpPr txBox="1"/>
          <p:nvPr/>
        </p:nvSpPr>
        <p:spPr>
          <a:xfrm>
            <a:off x="4124814" y="906792"/>
            <a:ext cx="2563252" cy="189604"/>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Rezultatīvā rādītāja nosaukums</a:t>
            </a:r>
          </a:p>
        </p:txBody>
      </p:sp>
      <p:sp>
        <p:nvSpPr>
          <p:cNvPr id="38" name="TextBox 38"/>
          <p:cNvSpPr txBox="1"/>
          <p:nvPr/>
        </p:nvSpPr>
        <p:spPr>
          <a:xfrm>
            <a:off x="8859262" y="867772"/>
            <a:ext cx="1079472" cy="333425"/>
          </a:xfrm>
          <a:prstGeom prst="rect">
            <a:avLst/>
          </a:prstGeom>
        </p:spPr>
        <p:txBody>
          <a:bodyPr lIns="0" tIns="0" rIns="0" bIns="0" rtlCol="0" anchor="t">
            <a:spAutoFit/>
          </a:bodyPr>
          <a:lstStyle/>
          <a:p>
            <a:pPr>
              <a:lnSpc>
                <a:spcPts val="1296"/>
              </a:lnSpc>
            </a:pPr>
            <a:r>
              <a:rPr lang="lv-LV" sz="1199" spc="35" dirty="0">
                <a:solidFill>
                  <a:srgbClr val="FFFFFF"/>
                </a:solidFill>
                <a:latin typeface="Bebas Neue Bold"/>
              </a:rPr>
              <a:t>Plānotā vērtība </a:t>
            </a:r>
            <a:r>
              <a:rPr lang="en-US" sz="1199" spc="35" dirty="0">
                <a:solidFill>
                  <a:srgbClr val="FFFFFF"/>
                </a:solidFill>
                <a:latin typeface="Bebas Neue Bold"/>
              </a:rPr>
              <a:t>202</a:t>
            </a:r>
            <a:r>
              <a:rPr lang="lv-LV" sz="1199" spc="35" dirty="0">
                <a:solidFill>
                  <a:srgbClr val="FFFFFF"/>
                </a:solidFill>
                <a:latin typeface="Bebas Neue Bold"/>
              </a:rPr>
              <a:t>4</a:t>
            </a:r>
            <a:r>
              <a:rPr lang="en-US" sz="1199" spc="35" dirty="0">
                <a:solidFill>
                  <a:srgbClr val="FFFFFF"/>
                </a:solidFill>
                <a:latin typeface="Bebas Neue Bold"/>
              </a:rPr>
              <a:t>. </a:t>
            </a:r>
            <a:r>
              <a:rPr lang="lv-LV" sz="1199" spc="35" dirty="0">
                <a:solidFill>
                  <a:srgbClr val="FFFFFF"/>
                </a:solidFill>
                <a:latin typeface="Bebas Neue Bold"/>
              </a:rPr>
              <a:t>gadā</a:t>
            </a:r>
          </a:p>
        </p:txBody>
      </p:sp>
      <p:sp>
        <p:nvSpPr>
          <p:cNvPr id="39" name="TextBox 39"/>
          <p:cNvSpPr txBox="1"/>
          <p:nvPr/>
        </p:nvSpPr>
        <p:spPr>
          <a:xfrm>
            <a:off x="714078" y="1786513"/>
            <a:ext cx="3171484" cy="266740"/>
          </a:xfrm>
          <a:prstGeom prst="rect">
            <a:avLst/>
          </a:prstGeom>
        </p:spPr>
        <p:txBody>
          <a:bodyPr wrap="square"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Nodarbinātības</a:t>
            </a:r>
            <a:r>
              <a:rPr lang="en-US" sz="900" spc="24" dirty="0">
                <a:solidFill>
                  <a:srgbClr val="545454"/>
                </a:solidFill>
                <a:latin typeface="Montserrat Classic"/>
              </a:rPr>
              <a:t> </a:t>
            </a:r>
            <a:r>
              <a:rPr lang="lv-LV" sz="900" spc="24" dirty="0">
                <a:solidFill>
                  <a:srgbClr val="545454"/>
                </a:solidFill>
                <a:latin typeface="Montserrat Classic"/>
              </a:rPr>
              <a:t>valsts</a:t>
            </a:r>
            <a:r>
              <a:rPr lang="en-US" sz="900" spc="24" dirty="0">
                <a:solidFill>
                  <a:srgbClr val="545454"/>
                </a:solidFill>
                <a:latin typeface="Montserrat Classic"/>
              </a:rPr>
              <a:t> </a:t>
            </a:r>
            <a:r>
              <a:rPr lang="lv-LV" sz="900" spc="24" dirty="0">
                <a:solidFill>
                  <a:srgbClr val="545454"/>
                </a:solidFill>
                <a:latin typeface="Montserrat Classic"/>
              </a:rPr>
              <a:t>aģentūras</a:t>
            </a:r>
            <a:r>
              <a:rPr lang="en-US" sz="900" spc="24" dirty="0">
                <a:solidFill>
                  <a:srgbClr val="545454"/>
                </a:solidFill>
                <a:latin typeface="Montserrat Classic"/>
              </a:rPr>
              <a:t> </a:t>
            </a:r>
            <a:r>
              <a:rPr lang="lv-LV" sz="900" spc="24" dirty="0">
                <a:solidFill>
                  <a:srgbClr val="545454"/>
                </a:solidFill>
                <a:latin typeface="Montserrat Classic"/>
              </a:rPr>
              <a:t>darbības (NVA)</a:t>
            </a:r>
            <a:r>
              <a:rPr lang="en-US" sz="900" spc="24" dirty="0">
                <a:solidFill>
                  <a:srgbClr val="545454"/>
                </a:solidFill>
                <a:latin typeface="Montserrat Classic"/>
              </a:rPr>
              <a:t> </a:t>
            </a:r>
            <a:r>
              <a:rPr lang="lv-LV" sz="900" spc="24" dirty="0">
                <a:solidFill>
                  <a:srgbClr val="545454"/>
                </a:solidFill>
                <a:latin typeface="Montserrat Classic"/>
              </a:rPr>
              <a:t>nodrošināšana</a:t>
            </a:r>
          </a:p>
        </p:txBody>
      </p:sp>
      <p:sp>
        <p:nvSpPr>
          <p:cNvPr id="40" name="TextBox 40"/>
          <p:cNvSpPr txBox="1"/>
          <p:nvPr/>
        </p:nvSpPr>
        <p:spPr>
          <a:xfrm>
            <a:off x="4120570" y="1786514"/>
            <a:ext cx="4207474" cy="269241"/>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Klātienē apkalpotie Nodarbinātības valsts aģentūras klienti (skaits vidēji mēnesī) </a:t>
            </a:r>
          </a:p>
        </p:txBody>
      </p:sp>
      <p:sp>
        <p:nvSpPr>
          <p:cNvPr id="41" name="TextBox 41"/>
          <p:cNvSpPr txBox="1"/>
          <p:nvPr/>
        </p:nvSpPr>
        <p:spPr>
          <a:xfrm>
            <a:off x="8885262" y="1822514"/>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37 494</a:t>
            </a:r>
            <a:endParaRPr lang="en-US" sz="900" spc="24" dirty="0">
              <a:solidFill>
                <a:srgbClr val="545454"/>
              </a:solidFill>
              <a:latin typeface="Montserrat Classic"/>
            </a:endParaRPr>
          </a:p>
        </p:txBody>
      </p:sp>
      <p:sp>
        <p:nvSpPr>
          <p:cNvPr id="42" name="TextBox 42"/>
          <p:cNvSpPr txBox="1"/>
          <p:nvPr/>
        </p:nvSpPr>
        <p:spPr>
          <a:xfrm>
            <a:off x="713858" y="2217967"/>
            <a:ext cx="2988605"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darbības nodrošināšana</a:t>
            </a:r>
          </a:p>
        </p:txBody>
      </p:sp>
      <p:sp>
        <p:nvSpPr>
          <p:cNvPr id="43" name="TextBox 43"/>
          <p:cNvSpPr txBox="1"/>
          <p:nvPr/>
        </p:nvSpPr>
        <p:spPr>
          <a:xfrm>
            <a:off x="8885262" y="2262728"/>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398</a:t>
            </a:r>
            <a:endParaRPr lang="en-US" sz="900" spc="24" dirty="0">
              <a:solidFill>
                <a:srgbClr val="545454"/>
              </a:solidFill>
              <a:latin typeface="Montserrat Classic"/>
            </a:endParaRPr>
          </a:p>
        </p:txBody>
      </p:sp>
      <p:sp>
        <p:nvSpPr>
          <p:cNvPr id="44" name="TextBox 44"/>
          <p:cNvSpPr txBox="1"/>
          <p:nvPr/>
        </p:nvSpPr>
        <p:spPr>
          <a:xfrm>
            <a:off x="4071253" y="2646850"/>
            <a:ext cx="4426281" cy="410305"/>
          </a:xfrm>
          <a:prstGeom prst="rect">
            <a:avLst/>
          </a:prstGeom>
        </p:spPr>
        <p:txBody>
          <a:bodyPr wrap="square" lIns="0" tIns="0" rIns="0" bIns="0" rtlCol="0" anchor="t">
            <a:spAutoFit/>
          </a:bodyPr>
          <a:lstStyle/>
          <a:p>
            <a:pPr>
              <a:lnSpc>
                <a:spcPts val="1120"/>
              </a:lnSpc>
            </a:pPr>
            <a:r>
              <a:rPr lang="lv-LV" sz="900" spc="24" dirty="0">
                <a:solidFill>
                  <a:srgbClr val="545454"/>
                </a:solidFill>
                <a:latin typeface="Montserrat Classic"/>
              </a:rPr>
              <a:t>Bezdarbnieku un darba meklētāju īpatsvars, kuri sešu mēnešu laikā pēc bezdarbnieka vai darba meklētāja statusa iegūšanas iesaistīti aktīvajos nodarbinātības pasākumos vai iekārtojušies darbā</a:t>
            </a:r>
            <a:r>
              <a:rPr lang="en-US" sz="900" spc="24" dirty="0">
                <a:solidFill>
                  <a:srgbClr val="545454"/>
                </a:solidFill>
                <a:latin typeface="Montserrat Classic"/>
              </a:rPr>
              <a:t>, (%)</a:t>
            </a:r>
          </a:p>
        </p:txBody>
      </p:sp>
      <p:sp>
        <p:nvSpPr>
          <p:cNvPr id="45" name="TextBox 45"/>
          <p:cNvSpPr txBox="1"/>
          <p:nvPr/>
        </p:nvSpPr>
        <p:spPr>
          <a:xfrm>
            <a:off x="8888166" y="2735624"/>
            <a:ext cx="1018496"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5</a:t>
            </a:r>
            <a:r>
              <a:rPr lang="lv-LV" sz="900" spc="24" dirty="0">
                <a:solidFill>
                  <a:srgbClr val="545454"/>
                </a:solidFill>
                <a:latin typeface="Montserrat Classic"/>
              </a:rPr>
              <a:t>0</a:t>
            </a:r>
            <a:r>
              <a:rPr lang="en-US" sz="900" spc="24" dirty="0">
                <a:solidFill>
                  <a:srgbClr val="545454"/>
                </a:solidFill>
                <a:latin typeface="Montserrat Classic"/>
              </a:rPr>
              <a:t>,0</a:t>
            </a:r>
          </a:p>
        </p:txBody>
      </p:sp>
      <p:sp>
        <p:nvSpPr>
          <p:cNvPr id="46" name="TextBox 46"/>
          <p:cNvSpPr txBox="1"/>
          <p:nvPr/>
        </p:nvSpPr>
        <p:spPr>
          <a:xfrm>
            <a:off x="706696" y="3325718"/>
            <a:ext cx="3171484"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darbības nodrošināšana</a:t>
            </a:r>
          </a:p>
        </p:txBody>
      </p:sp>
      <p:sp>
        <p:nvSpPr>
          <p:cNvPr id="47" name="TextBox 47"/>
          <p:cNvSpPr txBox="1"/>
          <p:nvPr/>
        </p:nvSpPr>
        <p:spPr>
          <a:xfrm>
            <a:off x="4103464" y="3327537"/>
            <a:ext cx="4372834" cy="269241"/>
          </a:xfrm>
          <a:prstGeom prst="rect">
            <a:avLst/>
          </a:prstGeom>
        </p:spPr>
        <p:txBody>
          <a:bodyPr wrap="square" lIns="0" tIns="0" rIns="0" bIns="0" rtlCol="0" anchor="t">
            <a:spAutoFit/>
          </a:bodyPr>
          <a:lstStyle/>
          <a:p>
            <a:pPr>
              <a:lnSpc>
                <a:spcPts val="1120"/>
              </a:lnSpc>
            </a:pPr>
            <a:r>
              <a:rPr lang="lv-LV" sz="900" spc="24" dirty="0">
                <a:solidFill>
                  <a:srgbClr val="545454"/>
                </a:solidFill>
                <a:latin typeface="Montserrat Classic"/>
              </a:rPr>
              <a:t>Attālināti apkalpotie klienti </a:t>
            </a:r>
            <a:r>
              <a:rPr lang="en-US" sz="900" spc="24" dirty="0">
                <a:solidFill>
                  <a:srgbClr val="545454"/>
                </a:solidFill>
                <a:latin typeface="Montserrat Classic"/>
              </a:rPr>
              <a:t>(</a:t>
            </a:r>
            <a:r>
              <a:rPr lang="lv-LV" sz="900" spc="24" dirty="0">
                <a:solidFill>
                  <a:srgbClr val="545454"/>
                </a:solidFill>
                <a:latin typeface="Montserrat Classic"/>
              </a:rPr>
              <a:t>skaits vidēji mēnesī</a:t>
            </a:r>
            <a:r>
              <a:rPr lang="en-US" sz="900" spc="24" dirty="0">
                <a:solidFill>
                  <a:srgbClr val="545454"/>
                </a:solidFill>
                <a:latin typeface="Montserrat Classic"/>
              </a:rPr>
              <a:t>)</a:t>
            </a:r>
            <a:r>
              <a:rPr lang="lv-LV" sz="900" spc="24" dirty="0">
                <a:solidFill>
                  <a:srgbClr val="545454"/>
                </a:solidFill>
                <a:latin typeface="Montserrat Classic"/>
              </a:rPr>
              <a:t>   </a:t>
            </a:r>
          </a:p>
          <a:p>
            <a:pPr>
              <a:lnSpc>
                <a:spcPts val="1120"/>
              </a:lnSpc>
            </a:pPr>
            <a:r>
              <a:rPr lang="lv-LV" sz="900" spc="24" dirty="0">
                <a:solidFill>
                  <a:srgbClr val="545454"/>
                </a:solidFill>
                <a:latin typeface="Montserrat Classic"/>
              </a:rPr>
              <a:t>NVA zvanu centra apkalpotie klienti (skaits vidēji mēnesī)  </a:t>
            </a:r>
            <a:endParaRPr lang="en-US" sz="900" spc="24" dirty="0">
              <a:solidFill>
                <a:srgbClr val="545454"/>
              </a:solidFill>
              <a:latin typeface="Montserrat Classic"/>
            </a:endParaRPr>
          </a:p>
        </p:txBody>
      </p:sp>
      <p:sp>
        <p:nvSpPr>
          <p:cNvPr id="48" name="TextBox 48"/>
          <p:cNvSpPr txBox="1"/>
          <p:nvPr/>
        </p:nvSpPr>
        <p:spPr>
          <a:xfrm>
            <a:off x="8882130" y="3342336"/>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103 180</a:t>
            </a:r>
            <a:endParaRPr lang="en-US" sz="900" spc="24" dirty="0">
              <a:solidFill>
                <a:srgbClr val="545454"/>
              </a:solidFill>
              <a:latin typeface="Montserrat Classic"/>
            </a:endParaRPr>
          </a:p>
        </p:txBody>
      </p:sp>
      <p:sp>
        <p:nvSpPr>
          <p:cNvPr id="67" name="TextBox 67"/>
          <p:cNvSpPr txBox="1">
            <a:spLocks/>
          </p:cNvSpPr>
          <p:nvPr/>
        </p:nvSpPr>
        <p:spPr>
          <a:xfrm>
            <a:off x="563737" y="4358097"/>
            <a:ext cx="9781410" cy="2378411"/>
          </a:xfrm>
          <a:prstGeom prst="rect">
            <a:avLst/>
          </a:prstGeom>
          <a:noFill/>
          <a:ln>
            <a:noFill/>
          </a:ln>
          <a:effectLst>
            <a:glow rad="127000">
              <a:schemeClr val="accent1"/>
            </a:glow>
            <a:softEdge rad="0"/>
          </a:effectLst>
        </p:spPr>
        <p:txBody>
          <a:bodyPr wrap="square" lIns="0" tIns="72000" rIns="0" bIns="180000" rtlCol="0" anchor="t">
            <a:noAutofit/>
          </a:bodyPr>
          <a:lstStyle/>
          <a:p>
            <a:pPr>
              <a:lnSpc>
                <a:spcPts val="840"/>
              </a:lnSpc>
            </a:pPr>
            <a:r>
              <a:rPr lang="lv-LV" sz="800" spc="18" dirty="0">
                <a:solidFill>
                  <a:srgbClr val="545454"/>
                </a:solidFill>
                <a:latin typeface="Montserrat Classic" panose="020B0604020202020204" charset="-70"/>
                <a:cs typeface="Times New Roman" panose="02020603050405020304" pitchFamily="18" charset="0"/>
              </a:rPr>
              <a:t>Piezīmes:</a:t>
            </a:r>
          </a:p>
          <a:p>
            <a:pPr>
              <a:lnSpc>
                <a:spcPts val="840"/>
              </a:lnSpc>
            </a:pPr>
            <a:endParaRPr lang="lv-LV" sz="800" spc="18" dirty="0">
              <a:solidFill>
                <a:srgbClr val="545454"/>
              </a:solidFill>
              <a:latin typeface="Montserrat Classic" panose="020B0604020202020204" charset="-70"/>
              <a:cs typeface="Times New Roman" panose="02020603050405020304" pitchFamily="18" charset="0"/>
            </a:endParaRPr>
          </a:p>
          <a:p>
            <a:pPr>
              <a:lnSpc>
                <a:spcPts val="840"/>
              </a:lnSpc>
            </a:pPr>
            <a:r>
              <a:rPr lang="lv-LV" sz="800" spc="18" dirty="0">
                <a:solidFill>
                  <a:srgbClr val="545454"/>
                </a:solidFill>
                <a:latin typeface="Montserrat Classic" panose="020B0604020202020204" charset="-70"/>
                <a:cs typeface="Times New Roman" panose="02020603050405020304" pitchFamily="18" charset="0"/>
              </a:rPr>
              <a:t>1 Uzskaita klātienes vizīšu un konsultāciju skaitu NVA klientiem, t.sk. iesaisti NVA pasākumos, kā arī uzskaita sadarbību ar darba devējiem un NVA organizēto atlašu skaitu vakanču aizpildīšanai. </a:t>
            </a:r>
          </a:p>
          <a:p>
            <a:pPr>
              <a:lnSpc>
                <a:spcPts val="840"/>
              </a:lnSpc>
            </a:pPr>
            <a:endParaRPr lang="lv-LV" sz="800" spc="18" dirty="0">
              <a:solidFill>
                <a:srgbClr val="545454"/>
              </a:solidFill>
              <a:latin typeface="Montserrat Classic" panose="020B0604020202020204" charset="-70"/>
              <a:cs typeface="Times New Roman" panose="02020603050405020304" pitchFamily="18" charset="0"/>
            </a:endParaRPr>
          </a:p>
          <a:p>
            <a:pPr>
              <a:lnSpc>
                <a:spcPts val="840"/>
              </a:lnSpc>
            </a:pPr>
            <a:r>
              <a:rPr lang="lv-LV" sz="800" spc="18" dirty="0">
                <a:solidFill>
                  <a:srgbClr val="545454"/>
                </a:solidFill>
                <a:latin typeface="Montserrat Classic" panose="020B0604020202020204" charset="-70"/>
                <a:cs typeface="Times New Roman" panose="02020603050405020304" pitchFamily="18" charset="0"/>
              </a:rPr>
              <a:t>2 Rādītājs “NVA zvanu centra apkalpotie klienti vidēji mēnesī (skaits)” un rādītājs “Attālināti apkalpotie klienti vidēji mēnesī (skaits)”  ar 2024. gadu tiek apvienoti vienā rādītājā “Attālināti apkalpotie klienti vidēji mēnesī (skaits)”, jo NVA zvanu centra apkalpotie klienti uzskaitāmi kā attālināti apkalpotie klienti. Klienti, kas izmanto šādus NVA nodrošinātos e-pakalpojumus vai tiek apkalpoti attālināti: uzskaita CV reģistrēšanu CV un vakanču portālā, apstrādā e – iesniegumus (statusa piešķiršana/zaudēšana, darba tirgus īstermiņa prognozēšanas rīka izmantošana, darbinieku apstrādātās CVVP vakances, kuras reģistrējuši darba devēji, klientu e-pieteikumus portālā uz aktīvajiem nodarbinātības pasākumiem, ienākošos un izejošos telefona zvanus un e-pastus, karjeras konsultācijas tiešsaistē un bezdarbnieku kārtējā apmeklējuma konsultācijas tiešsaistē). Kā arī tiek atspoguļoti NVA zvanu centra atbildētie zvani.</a:t>
            </a:r>
          </a:p>
          <a:p>
            <a:pPr>
              <a:lnSpc>
                <a:spcPts val="840"/>
              </a:lnSpc>
            </a:pPr>
            <a:endParaRPr lang="lv-LV" sz="800" spc="18" dirty="0">
              <a:solidFill>
                <a:srgbClr val="545454"/>
              </a:solidFill>
              <a:latin typeface="Montserrat Classic" panose="020B0604020202020204" charset="-70"/>
              <a:cs typeface="Times New Roman" panose="02020603050405020304" pitchFamily="18" charset="0"/>
            </a:endParaRPr>
          </a:p>
          <a:p>
            <a:pPr>
              <a:lnSpc>
                <a:spcPts val="840"/>
              </a:lnSpc>
            </a:pPr>
            <a:r>
              <a:rPr lang="lv-LV" sz="800" spc="18" dirty="0">
                <a:solidFill>
                  <a:srgbClr val="545454"/>
                </a:solidFill>
                <a:latin typeface="Montserrat Classic" panose="020B0604020202020204" charset="-70"/>
                <a:cs typeface="Times New Roman" panose="02020603050405020304" pitchFamily="18" charset="0"/>
              </a:rPr>
              <a:t>3 Rādītāja nosaukums ar 2024.gadu redakcionāli precizēts (būtība nemainās).</a:t>
            </a:r>
          </a:p>
          <a:p>
            <a:pPr>
              <a:lnSpc>
                <a:spcPts val="840"/>
              </a:lnSpc>
            </a:pPr>
            <a:endParaRPr lang="lv-LV" sz="1100" spc="18" dirty="0">
              <a:solidFill>
                <a:srgbClr val="545454"/>
              </a:solidFill>
              <a:latin typeface="Times New Roman" panose="02020603050405020304" pitchFamily="18" charset="0"/>
              <a:cs typeface="Times New Roman" panose="02020603050405020304" pitchFamily="18" charset="0"/>
            </a:endParaRPr>
          </a:p>
          <a:p>
            <a:pPr>
              <a:lnSpc>
                <a:spcPts val="840"/>
              </a:lnSpc>
            </a:pPr>
            <a:endParaRPr lang="lv-LV" sz="800" spc="18" dirty="0">
              <a:solidFill>
                <a:srgbClr val="545454"/>
              </a:solidFill>
              <a:latin typeface="Montserrat Classic"/>
            </a:endParaRPr>
          </a:p>
          <a:p>
            <a:pPr>
              <a:lnSpc>
                <a:spcPts val="840"/>
              </a:lnSpc>
            </a:pPr>
            <a:endParaRPr lang="lv-LV" sz="800" spc="18" dirty="0">
              <a:solidFill>
                <a:srgbClr val="545454"/>
              </a:solidFill>
              <a:latin typeface="Montserrat Classic"/>
            </a:endParaRPr>
          </a:p>
          <a:p>
            <a:pPr>
              <a:lnSpc>
                <a:spcPts val="840"/>
              </a:lnSpc>
            </a:pPr>
            <a:endParaRPr lang="lv-LV" sz="800" spc="18" dirty="0">
              <a:solidFill>
                <a:srgbClr val="545454"/>
              </a:solidFill>
              <a:latin typeface="Montserrat Classic"/>
            </a:endParaRPr>
          </a:p>
        </p:txBody>
      </p:sp>
      <p:sp>
        <p:nvSpPr>
          <p:cNvPr id="69" name="TextBox 69"/>
          <p:cNvSpPr txBox="1"/>
          <p:nvPr/>
        </p:nvSpPr>
        <p:spPr>
          <a:xfrm>
            <a:off x="4953481" y="1909164"/>
            <a:ext cx="70644" cy="116205"/>
          </a:xfrm>
          <a:prstGeom prst="rect">
            <a:avLst/>
          </a:prstGeom>
        </p:spPr>
        <p:txBody>
          <a:bodyPr lIns="0" tIns="0" rIns="0" bIns="0" rtlCol="0" anchor="t">
            <a:spAutoFit/>
          </a:bodyPr>
          <a:lstStyle/>
          <a:p>
            <a:pPr algn="ctr">
              <a:lnSpc>
                <a:spcPts val="979"/>
              </a:lnSpc>
              <a:spcBef>
                <a:spcPct val="0"/>
              </a:spcBef>
            </a:pPr>
            <a:r>
              <a:rPr lang="en-US" sz="699" spc="20" dirty="0">
                <a:solidFill>
                  <a:srgbClr val="000000"/>
                </a:solidFill>
                <a:latin typeface="Montserrat Classic"/>
              </a:rPr>
              <a:t>1</a:t>
            </a:r>
          </a:p>
        </p:txBody>
      </p:sp>
      <p:sp>
        <p:nvSpPr>
          <p:cNvPr id="72" name="TextBox 49">
            <a:extLst>
              <a:ext uri="{FF2B5EF4-FFF2-40B4-BE49-F238E27FC236}">
                <a16:creationId xmlns:a16="http://schemas.microsoft.com/office/drawing/2014/main" id="{4C065B09-F01A-4A0F-8EE2-FF22B630F511}"/>
              </a:ext>
            </a:extLst>
          </p:cNvPr>
          <p:cNvSpPr txBox="1"/>
          <p:nvPr/>
        </p:nvSpPr>
        <p:spPr>
          <a:xfrm>
            <a:off x="713857" y="3786742"/>
            <a:ext cx="2988605"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darbības nodrošināšana</a:t>
            </a:r>
          </a:p>
        </p:txBody>
      </p:sp>
      <p:sp>
        <p:nvSpPr>
          <p:cNvPr id="73" name="TextBox 50">
            <a:extLst>
              <a:ext uri="{FF2B5EF4-FFF2-40B4-BE49-F238E27FC236}">
                <a16:creationId xmlns:a16="http://schemas.microsoft.com/office/drawing/2014/main" id="{C0EFFB17-5D20-4FA5-BD08-924FA68A4B52}"/>
              </a:ext>
            </a:extLst>
          </p:cNvPr>
          <p:cNvSpPr txBox="1"/>
          <p:nvPr/>
        </p:nvSpPr>
        <p:spPr>
          <a:xfrm>
            <a:off x="4088431" y="3773609"/>
            <a:ext cx="4310344" cy="269241"/>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Bezdarbnieki un darba meklētāji uz vienu klientu apkalpošanā nodarbināto (perioda beigās)(skaits)</a:t>
            </a:r>
            <a:endParaRPr lang="en-US" sz="800" spc="24" dirty="0">
              <a:solidFill>
                <a:srgbClr val="545454"/>
              </a:solidFill>
              <a:latin typeface="Montserrat Classic"/>
            </a:endParaRPr>
          </a:p>
        </p:txBody>
      </p:sp>
      <p:sp>
        <p:nvSpPr>
          <p:cNvPr id="74" name="TextBox 51">
            <a:extLst>
              <a:ext uri="{FF2B5EF4-FFF2-40B4-BE49-F238E27FC236}">
                <a16:creationId xmlns:a16="http://schemas.microsoft.com/office/drawing/2014/main" id="{C56BB68B-E85D-4688-AF2E-6672E3245FC9}"/>
              </a:ext>
            </a:extLst>
          </p:cNvPr>
          <p:cNvSpPr txBox="1"/>
          <p:nvPr/>
        </p:nvSpPr>
        <p:spPr>
          <a:xfrm>
            <a:off x="8864026" y="3767415"/>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365</a:t>
            </a:r>
            <a:endParaRPr lang="en-US" sz="900" spc="24" dirty="0">
              <a:solidFill>
                <a:srgbClr val="545454"/>
              </a:solidFill>
              <a:latin typeface="Montserrat Classic"/>
            </a:endParaRPr>
          </a:p>
        </p:txBody>
      </p:sp>
      <p:sp>
        <p:nvSpPr>
          <p:cNvPr id="80" name="TextBox 68">
            <a:extLst>
              <a:ext uri="{FF2B5EF4-FFF2-40B4-BE49-F238E27FC236}">
                <a16:creationId xmlns:a16="http://schemas.microsoft.com/office/drawing/2014/main" id="{853E08B0-9EF9-427F-935F-98A4FE25AA5D}"/>
              </a:ext>
            </a:extLst>
          </p:cNvPr>
          <p:cNvSpPr txBox="1"/>
          <p:nvPr/>
        </p:nvSpPr>
        <p:spPr>
          <a:xfrm flipH="1">
            <a:off x="6998341" y="3305716"/>
            <a:ext cx="116486" cy="113621"/>
          </a:xfrm>
          <a:prstGeom prst="rect">
            <a:avLst/>
          </a:prstGeom>
        </p:spPr>
        <p:txBody>
          <a:bodyPr wrap="square" lIns="0" tIns="0" rIns="0" bIns="0" rtlCol="0" anchor="t">
            <a:spAutoFit/>
          </a:bodyPr>
          <a:lstStyle/>
          <a:p>
            <a:pPr algn="ctr">
              <a:lnSpc>
                <a:spcPts val="980"/>
              </a:lnSpc>
              <a:spcBef>
                <a:spcPct val="0"/>
              </a:spcBef>
            </a:pPr>
            <a:r>
              <a:rPr lang="lv-LV" sz="700" spc="21" dirty="0">
                <a:solidFill>
                  <a:srgbClr val="000000"/>
                </a:solidFill>
                <a:latin typeface="Montserrat Classic"/>
              </a:rPr>
              <a:t>2</a:t>
            </a:r>
            <a:endParaRPr lang="en-US" sz="700" spc="21" dirty="0">
              <a:solidFill>
                <a:srgbClr val="000000"/>
              </a:solidFill>
              <a:latin typeface="Montserrat Classic"/>
            </a:endParaRPr>
          </a:p>
        </p:txBody>
      </p:sp>
      <p:sp>
        <p:nvSpPr>
          <p:cNvPr id="84" name="TextBox 69">
            <a:extLst>
              <a:ext uri="{FF2B5EF4-FFF2-40B4-BE49-F238E27FC236}">
                <a16:creationId xmlns:a16="http://schemas.microsoft.com/office/drawing/2014/main" id="{C766752E-9D17-4807-8558-29F40DD41A9F}"/>
              </a:ext>
            </a:extLst>
          </p:cNvPr>
          <p:cNvSpPr txBox="1"/>
          <p:nvPr/>
        </p:nvSpPr>
        <p:spPr>
          <a:xfrm>
            <a:off x="6205122" y="3875147"/>
            <a:ext cx="215141" cy="113557"/>
          </a:xfrm>
          <a:prstGeom prst="rect">
            <a:avLst/>
          </a:prstGeom>
        </p:spPr>
        <p:txBody>
          <a:bodyPr wrap="square" lIns="0" tIns="0" rIns="0" bIns="0" rtlCol="0" anchor="t">
            <a:spAutoFit/>
          </a:bodyPr>
          <a:lstStyle/>
          <a:p>
            <a:pPr algn="ctr">
              <a:lnSpc>
                <a:spcPts val="979"/>
              </a:lnSpc>
              <a:spcBef>
                <a:spcPct val="0"/>
              </a:spcBef>
            </a:pPr>
            <a:r>
              <a:rPr lang="lv-LV" sz="699" spc="20" dirty="0">
                <a:solidFill>
                  <a:srgbClr val="000000"/>
                </a:solidFill>
                <a:latin typeface="Montserrat Classic"/>
              </a:rPr>
              <a:t>3</a:t>
            </a:r>
            <a:endParaRPr lang="en-US" sz="699" spc="20" dirty="0">
              <a:solidFill>
                <a:srgbClr val="000000"/>
              </a:solidFill>
              <a:latin typeface="Montserrat Classic"/>
            </a:endParaRPr>
          </a:p>
        </p:txBody>
      </p:sp>
      <p:pic>
        <p:nvPicPr>
          <p:cNvPr id="56" name="Picture 55">
            <a:extLst>
              <a:ext uri="{FF2B5EF4-FFF2-40B4-BE49-F238E27FC236}">
                <a16:creationId xmlns:a16="http://schemas.microsoft.com/office/drawing/2014/main" id="{18DC0999-0CE3-4ADF-B00A-C02828E1A0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854" y="6925333"/>
            <a:ext cx="672281" cy="650506"/>
          </a:xfrm>
          <a:prstGeom prst="rect">
            <a:avLst/>
          </a:prstGeom>
        </p:spPr>
      </p:pic>
      <p:sp>
        <p:nvSpPr>
          <p:cNvPr id="57" name="TextBox 69">
            <a:extLst>
              <a:ext uri="{FF2B5EF4-FFF2-40B4-BE49-F238E27FC236}">
                <a16:creationId xmlns:a16="http://schemas.microsoft.com/office/drawing/2014/main" id="{F2768A77-3EF9-4667-8394-34411C7837DB}"/>
              </a:ext>
            </a:extLst>
          </p:cNvPr>
          <p:cNvSpPr txBox="1"/>
          <p:nvPr/>
        </p:nvSpPr>
        <p:spPr>
          <a:xfrm>
            <a:off x="4962293" y="1909162"/>
            <a:ext cx="215141" cy="113557"/>
          </a:xfrm>
          <a:prstGeom prst="rect">
            <a:avLst/>
          </a:prstGeom>
        </p:spPr>
        <p:txBody>
          <a:bodyPr wrap="square" lIns="0" tIns="0" rIns="0" bIns="0" rtlCol="0" anchor="t">
            <a:spAutoFit/>
          </a:bodyPr>
          <a:lstStyle/>
          <a:p>
            <a:pPr algn="ctr">
              <a:lnSpc>
                <a:spcPts val="979"/>
              </a:lnSpc>
              <a:spcBef>
                <a:spcPct val="0"/>
              </a:spcBef>
            </a:pPr>
            <a:r>
              <a:rPr lang="lv-LV" sz="699" spc="20" dirty="0">
                <a:solidFill>
                  <a:srgbClr val="000000"/>
                </a:solidFill>
                <a:latin typeface="Montserrat Classic"/>
              </a:rPr>
              <a:t>3</a:t>
            </a:r>
            <a:endParaRPr lang="en-US" sz="699" spc="20" dirty="0">
              <a:solidFill>
                <a:srgbClr val="000000"/>
              </a:solidFill>
              <a:latin typeface="Montserrat Classic"/>
            </a:endParaRPr>
          </a:p>
        </p:txBody>
      </p:sp>
      <p:sp>
        <p:nvSpPr>
          <p:cNvPr id="58" name="TextBox 69">
            <a:extLst>
              <a:ext uri="{FF2B5EF4-FFF2-40B4-BE49-F238E27FC236}">
                <a16:creationId xmlns:a16="http://schemas.microsoft.com/office/drawing/2014/main" id="{35E32646-9AD0-4A28-87AB-218EA9BA29E6}"/>
              </a:ext>
            </a:extLst>
          </p:cNvPr>
          <p:cNvSpPr txBox="1"/>
          <p:nvPr/>
        </p:nvSpPr>
        <p:spPr>
          <a:xfrm>
            <a:off x="7482408" y="3406425"/>
            <a:ext cx="215141" cy="113557"/>
          </a:xfrm>
          <a:prstGeom prst="rect">
            <a:avLst/>
          </a:prstGeom>
        </p:spPr>
        <p:txBody>
          <a:bodyPr wrap="square" lIns="0" tIns="0" rIns="0" bIns="0" rtlCol="0" anchor="t">
            <a:spAutoFit/>
          </a:bodyPr>
          <a:lstStyle/>
          <a:p>
            <a:pPr algn="ctr">
              <a:lnSpc>
                <a:spcPts val="979"/>
              </a:lnSpc>
              <a:spcBef>
                <a:spcPct val="0"/>
              </a:spcBef>
            </a:pPr>
            <a:r>
              <a:rPr lang="lv-LV" sz="699" spc="20" dirty="0">
                <a:solidFill>
                  <a:srgbClr val="000000"/>
                </a:solidFill>
                <a:latin typeface="Montserrat Classic"/>
              </a:rPr>
              <a:t>2</a:t>
            </a:r>
            <a:endParaRPr lang="en-US" sz="699" spc="20" dirty="0">
              <a:solidFill>
                <a:srgbClr val="000000"/>
              </a:solidFill>
              <a:latin typeface="Montserrat Class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54425" y="7336336"/>
            <a:ext cx="2109732" cy="246982"/>
          </a:xfrm>
          <a:prstGeom prst="rect">
            <a:avLst/>
          </a:prstGeom>
        </p:spPr>
      </p:pic>
      <p:grpSp>
        <p:nvGrpSpPr>
          <p:cNvPr id="6" name="Group 6"/>
          <p:cNvGrpSpPr/>
          <p:nvPr/>
        </p:nvGrpSpPr>
        <p:grpSpPr>
          <a:xfrm>
            <a:off x="484446" y="582557"/>
            <a:ext cx="9906962" cy="173443"/>
            <a:chOff x="0" y="0"/>
            <a:chExt cx="32643792" cy="571500"/>
          </a:xfrm>
        </p:grpSpPr>
        <p:sp>
          <p:nvSpPr>
            <p:cNvPr id="7" name="Freeform 7"/>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grpSp>
        <p:nvGrpSpPr>
          <p:cNvPr id="8" name="Group 8"/>
          <p:cNvGrpSpPr/>
          <p:nvPr/>
        </p:nvGrpSpPr>
        <p:grpSpPr>
          <a:xfrm>
            <a:off x="358888" y="1264482"/>
            <a:ext cx="9906961" cy="637060"/>
            <a:chOff x="0" y="0"/>
            <a:chExt cx="4723688" cy="1557451"/>
          </a:xfrm>
        </p:grpSpPr>
        <p:sp>
          <p:nvSpPr>
            <p:cNvPr id="9" name="Freeform 9"/>
            <p:cNvSpPr/>
            <p:nvPr/>
          </p:nvSpPr>
          <p:spPr>
            <a:xfrm>
              <a:off x="0" y="0"/>
              <a:ext cx="4723688" cy="1557451"/>
            </a:xfrm>
            <a:custGeom>
              <a:avLst/>
              <a:gdLst/>
              <a:ahLst/>
              <a:cxnLst/>
              <a:rect l="l" t="t" r="r" b="b"/>
              <a:pathLst>
                <a:path w="4723688" h="1557451">
                  <a:moveTo>
                    <a:pt x="0" y="0"/>
                  </a:moveTo>
                  <a:lnTo>
                    <a:pt x="4723688" y="0"/>
                  </a:lnTo>
                  <a:lnTo>
                    <a:pt x="4723688" y="1557451"/>
                  </a:lnTo>
                  <a:lnTo>
                    <a:pt x="0" y="1557451"/>
                  </a:lnTo>
                  <a:close/>
                </a:path>
              </a:pathLst>
            </a:custGeom>
            <a:solidFill>
              <a:srgbClr val="004AAD">
                <a:alpha val="19608"/>
              </a:srgbClr>
            </a:solidFill>
          </p:spPr>
          <p:txBody>
            <a:bodyPr/>
            <a:lstStyle/>
            <a:p>
              <a:endParaRPr lang="lv-LV" dirty="0"/>
            </a:p>
          </p:txBody>
        </p:sp>
      </p:grpSp>
      <p:grpSp>
        <p:nvGrpSpPr>
          <p:cNvPr id="11" name="Group 11"/>
          <p:cNvGrpSpPr/>
          <p:nvPr/>
        </p:nvGrpSpPr>
        <p:grpSpPr>
          <a:xfrm>
            <a:off x="358889" y="831937"/>
            <a:ext cx="9906960" cy="410564"/>
            <a:chOff x="0" y="0"/>
            <a:chExt cx="4720284" cy="272926"/>
          </a:xfrm>
        </p:grpSpPr>
        <p:sp>
          <p:nvSpPr>
            <p:cNvPr id="12" name="Freeform 12"/>
            <p:cNvSpPr/>
            <p:nvPr/>
          </p:nvSpPr>
          <p:spPr>
            <a:xfrm>
              <a:off x="0" y="0"/>
              <a:ext cx="4720284" cy="272926"/>
            </a:xfrm>
            <a:custGeom>
              <a:avLst/>
              <a:gdLst/>
              <a:ahLst/>
              <a:cxnLst/>
              <a:rect l="l" t="t" r="r" b="b"/>
              <a:pathLst>
                <a:path w="4720284" h="272926">
                  <a:moveTo>
                    <a:pt x="0" y="0"/>
                  </a:moveTo>
                  <a:lnTo>
                    <a:pt x="4720284" y="0"/>
                  </a:lnTo>
                  <a:lnTo>
                    <a:pt x="4720284" y="272926"/>
                  </a:lnTo>
                  <a:lnTo>
                    <a:pt x="0" y="272926"/>
                  </a:lnTo>
                  <a:close/>
                </a:path>
              </a:pathLst>
            </a:custGeom>
            <a:solidFill>
              <a:srgbClr val="8C52FF"/>
            </a:solidFill>
          </p:spPr>
        </p:sp>
      </p:grpSp>
      <p:sp>
        <p:nvSpPr>
          <p:cNvPr id="13" name="TextBox 13"/>
          <p:cNvSpPr txBox="1"/>
          <p:nvPr/>
        </p:nvSpPr>
        <p:spPr>
          <a:xfrm>
            <a:off x="714078" y="869111"/>
            <a:ext cx="3420504" cy="201930"/>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BUDŽETA PROGRAMMAS/APAKŠPROGRAMMAS NOSAUKUMS</a:t>
            </a:r>
          </a:p>
        </p:txBody>
      </p:sp>
      <p:grpSp>
        <p:nvGrpSpPr>
          <p:cNvPr id="16" name="Group 16"/>
          <p:cNvGrpSpPr/>
          <p:nvPr/>
        </p:nvGrpSpPr>
        <p:grpSpPr>
          <a:xfrm>
            <a:off x="756616" y="1939453"/>
            <a:ext cx="9509234" cy="3168002"/>
            <a:chOff x="38942" y="0"/>
            <a:chExt cx="3023887" cy="653649"/>
          </a:xfrm>
        </p:grpSpPr>
        <p:sp>
          <p:nvSpPr>
            <p:cNvPr id="17" name="Freeform 17"/>
            <p:cNvSpPr/>
            <p:nvPr/>
          </p:nvSpPr>
          <p:spPr>
            <a:xfrm>
              <a:off x="38942" y="0"/>
              <a:ext cx="3023887" cy="653649"/>
            </a:xfrm>
            <a:custGeom>
              <a:avLst/>
              <a:gdLst/>
              <a:ahLst/>
              <a:cxnLst/>
              <a:rect l="l" t="t" r="r" b="b"/>
              <a:pathLst>
                <a:path w="3023887" h="887038">
                  <a:moveTo>
                    <a:pt x="0" y="0"/>
                  </a:moveTo>
                  <a:lnTo>
                    <a:pt x="3023887" y="0"/>
                  </a:lnTo>
                  <a:lnTo>
                    <a:pt x="3023887" y="887038"/>
                  </a:lnTo>
                  <a:lnTo>
                    <a:pt x="0" y="887038"/>
                  </a:lnTo>
                  <a:close/>
                </a:path>
              </a:pathLst>
            </a:custGeom>
            <a:solidFill>
              <a:srgbClr val="004AAD">
                <a:alpha val="11765"/>
              </a:srgbClr>
            </a:solidFill>
          </p:spPr>
          <p:txBody>
            <a:bodyPr/>
            <a:lstStyle/>
            <a:p>
              <a:endParaRPr lang="lv-LV" dirty="0"/>
            </a:p>
          </p:txBody>
        </p:sp>
      </p:grpSp>
      <p:sp>
        <p:nvSpPr>
          <p:cNvPr id="19" name="AutoShape 19"/>
          <p:cNvSpPr/>
          <p:nvPr/>
        </p:nvSpPr>
        <p:spPr>
          <a:xfrm rot="5400000" flipV="1">
            <a:off x="5660047" y="3830302"/>
            <a:ext cx="6069898" cy="54111"/>
          </a:xfrm>
          <a:prstGeom prst="line">
            <a:avLst/>
          </a:prstGeom>
          <a:ln w="19050" cap="flat">
            <a:solidFill>
              <a:srgbClr val="FFFFFF"/>
            </a:solidFill>
            <a:prstDash val="solid"/>
            <a:headEnd type="none" w="sm" len="sm"/>
            <a:tailEnd type="none" w="sm" len="sm"/>
          </a:ln>
        </p:spPr>
      </p:sp>
      <p:sp>
        <p:nvSpPr>
          <p:cNvPr id="29" name="AutoShape 29"/>
          <p:cNvSpPr/>
          <p:nvPr/>
        </p:nvSpPr>
        <p:spPr>
          <a:xfrm flipV="1">
            <a:off x="910590" y="2261462"/>
            <a:ext cx="9340585" cy="16518"/>
          </a:xfrm>
          <a:prstGeom prst="line">
            <a:avLst/>
          </a:prstGeom>
          <a:ln w="19050" cap="flat">
            <a:solidFill>
              <a:srgbClr val="FFFFFF"/>
            </a:solidFill>
            <a:prstDash val="solid"/>
            <a:headEnd type="none" w="sm" len="sm"/>
            <a:tailEnd type="none" w="sm" len="sm"/>
          </a:ln>
        </p:spPr>
      </p:sp>
      <p:sp>
        <p:nvSpPr>
          <p:cNvPr id="30" name="TextBox 30"/>
          <p:cNvSpPr txBox="1"/>
          <p:nvPr/>
        </p:nvSpPr>
        <p:spPr>
          <a:xfrm>
            <a:off x="484446" y="312286"/>
            <a:ext cx="8938070" cy="218008"/>
          </a:xfrm>
          <a:prstGeom prst="rect">
            <a:avLst/>
          </a:prstGeom>
        </p:spPr>
        <p:txBody>
          <a:bodyPr lIns="0" tIns="0" rIns="0" bIns="0" rtlCol="0" anchor="t">
            <a:spAutoFit/>
          </a:bodyPr>
          <a:lstStyle/>
          <a:p>
            <a:pPr>
              <a:lnSpc>
                <a:spcPts val="1691"/>
              </a:lnSpc>
            </a:pPr>
            <a:r>
              <a:rPr lang="lv-LV" sz="1800" spc="144" dirty="0">
                <a:solidFill>
                  <a:srgbClr val="545454"/>
                </a:solidFill>
                <a:latin typeface="Bebas Neue"/>
              </a:rPr>
              <a:t>Budžeta paskaidrojumā noteiktie darbības rezultāti </a:t>
            </a:r>
            <a:r>
              <a:rPr lang="en-US" sz="1800" spc="144" dirty="0">
                <a:solidFill>
                  <a:srgbClr val="545454"/>
                </a:solidFill>
                <a:latin typeface="Bebas Neue"/>
              </a:rPr>
              <a:t>un to  </a:t>
            </a:r>
            <a:r>
              <a:rPr lang="lv-LV" sz="1800" spc="144" dirty="0">
                <a:solidFill>
                  <a:srgbClr val="545454"/>
                </a:solidFill>
                <a:latin typeface="Bebas Neue"/>
              </a:rPr>
              <a:t>rezultatīvie</a:t>
            </a:r>
            <a:r>
              <a:rPr lang="en-US" sz="1800" spc="144" dirty="0">
                <a:solidFill>
                  <a:srgbClr val="545454"/>
                </a:solidFill>
                <a:latin typeface="Bebas Neue"/>
              </a:rPr>
              <a:t> </a:t>
            </a:r>
            <a:r>
              <a:rPr lang="lv-LV" sz="1800" spc="144" dirty="0">
                <a:solidFill>
                  <a:srgbClr val="545454"/>
                </a:solidFill>
                <a:latin typeface="Bebas Neue"/>
              </a:rPr>
              <a:t>rādītāji</a:t>
            </a:r>
            <a:r>
              <a:rPr lang="en-US" sz="1800" spc="144" dirty="0">
                <a:solidFill>
                  <a:srgbClr val="545454"/>
                </a:solidFill>
                <a:latin typeface="Bebas Neue"/>
              </a:rPr>
              <a:t> 202</a:t>
            </a:r>
            <a:r>
              <a:rPr lang="lv-LV" sz="1800" spc="144" dirty="0">
                <a:solidFill>
                  <a:srgbClr val="545454"/>
                </a:solidFill>
                <a:latin typeface="Bebas Neue"/>
              </a:rPr>
              <a:t>4</a:t>
            </a:r>
            <a:r>
              <a:rPr lang="en-US" sz="1800" spc="144" dirty="0">
                <a:solidFill>
                  <a:srgbClr val="545454"/>
                </a:solidFill>
                <a:latin typeface="Bebas Neue"/>
              </a:rPr>
              <a:t>. </a:t>
            </a:r>
            <a:r>
              <a:rPr lang="lv-LV" sz="1800" spc="144" dirty="0">
                <a:solidFill>
                  <a:srgbClr val="545454"/>
                </a:solidFill>
                <a:latin typeface="Bebas Neue"/>
              </a:rPr>
              <a:t>gadā</a:t>
            </a:r>
          </a:p>
        </p:txBody>
      </p:sp>
      <p:sp>
        <p:nvSpPr>
          <p:cNvPr id="31" name="TextBox 31"/>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lv-LV" sz="900" spc="126" dirty="0">
                <a:solidFill>
                  <a:srgbClr val="FFFFFF"/>
                </a:solidFill>
                <a:latin typeface="Arimo Bold"/>
              </a:rPr>
              <a:t>Nodarbinātības valsts aģentūras budžets</a:t>
            </a:r>
            <a:r>
              <a:rPr lang="en-US" sz="900" spc="126" dirty="0">
                <a:solidFill>
                  <a:srgbClr val="FFFFFF"/>
                </a:solidFill>
                <a:latin typeface="Arimo Bold"/>
              </a:rPr>
              <a:t> 202</a:t>
            </a:r>
            <a:r>
              <a:rPr lang="lv-LV" sz="900" spc="126" dirty="0">
                <a:solidFill>
                  <a:srgbClr val="FFFFFF"/>
                </a:solidFill>
                <a:latin typeface="Arimo Bold"/>
              </a:rPr>
              <a:t>4</a:t>
            </a:r>
            <a:r>
              <a:rPr lang="en-US" sz="900" spc="126" dirty="0">
                <a:solidFill>
                  <a:srgbClr val="FFFFFF"/>
                </a:solidFill>
                <a:latin typeface="Arimo Bold"/>
              </a:rPr>
              <a:t>. </a:t>
            </a:r>
            <a:r>
              <a:rPr lang="lv-LV" sz="900" spc="126" dirty="0">
                <a:solidFill>
                  <a:srgbClr val="FFFFFF"/>
                </a:solidFill>
                <a:latin typeface="Arimo Bold"/>
              </a:rPr>
              <a:t>gadam</a:t>
            </a:r>
          </a:p>
          <a:p>
            <a:pPr>
              <a:lnSpc>
                <a:spcPts val="1260"/>
              </a:lnSpc>
            </a:pPr>
            <a:endParaRPr lang="en-US" sz="900" spc="126" dirty="0">
              <a:solidFill>
                <a:srgbClr val="FFFFFF"/>
              </a:solidFill>
              <a:latin typeface="Arimo Bold"/>
            </a:endParaRPr>
          </a:p>
        </p:txBody>
      </p:sp>
      <p:sp>
        <p:nvSpPr>
          <p:cNvPr id="32" name="TextBox 32"/>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sp>
        <p:nvSpPr>
          <p:cNvPr id="33" name="TextBox 33"/>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6</a:t>
            </a:r>
          </a:p>
        </p:txBody>
      </p:sp>
      <p:sp>
        <p:nvSpPr>
          <p:cNvPr id="37" name="TextBox 37"/>
          <p:cNvSpPr txBox="1"/>
          <p:nvPr/>
        </p:nvSpPr>
        <p:spPr>
          <a:xfrm>
            <a:off x="4124814" y="906792"/>
            <a:ext cx="2563252" cy="189604"/>
          </a:xfrm>
          <a:prstGeom prst="rect">
            <a:avLst/>
          </a:prstGeom>
        </p:spPr>
        <p:txBody>
          <a:bodyPr lIns="0" tIns="0" rIns="0" bIns="0" rtlCol="0" anchor="t">
            <a:spAutoFit/>
          </a:bodyPr>
          <a:lstStyle/>
          <a:p>
            <a:pPr>
              <a:lnSpc>
                <a:spcPts val="1679"/>
              </a:lnSpc>
            </a:pPr>
            <a:r>
              <a:rPr lang="lv-LV" sz="1199" spc="35" dirty="0">
                <a:solidFill>
                  <a:srgbClr val="FFFFFF"/>
                </a:solidFill>
                <a:latin typeface="Bebas Neue Bold"/>
              </a:rPr>
              <a:t>Rezultatīvā</a:t>
            </a:r>
            <a:r>
              <a:rPr lang="en-US" sz="1199" spc="35" dirty="0">
                <a:solidFill>
                  <a:srgbClr val="FFFFFF"/>
                </a:solidFill>
                <a:latin typeface="Bebas Neue Bold"/>
              </a:rPr>
              <a:t> </a:t>
            </a:r>
            <a:r>
              <a:rPr lang="lv-LV" sz="1199" spc="35" dirty="0">
                <a:solidFill>
                  <a:srgbClr val="FFFFFF"/>
                </a:solidFill>
                <a:latin typeface="Bebas Neue Bold"/>
              </a:rPr>
              <a:t>rādītāja</a:t>
            </a:r>
            <a:r>
              <a:rPr lang="en-US" sz="1199" spc="35" dirty="0">
                <a:solidFill>
                  <a:srgbClr val="FFFFFF"/>
                </a:solidFill>
                <a:latin typeface="Bebas Neue Bold"/>
              </a:rPr>
              <a:t> </a:t>
            </a:r>
            <a:r>
              <a:rPr lang="lv-LV" sz="1199" spc="35" dirty="0">
                <a:solidFill>
                  <a:srgbClr val="FFFFFF"/>
                </a:solidFill>
                <a:latin typeface="Bebas Neue Bold"/>
              </a:rPr>
              <a:t>nosaukums</a:t>
            </a:r>
          </a:p>
        </p:txBody>
      </p:sp>
      <p:sp>
        <p:nvSpPr>
          <p:cNvPr id="38" name="TextBox 38"/>
          <p:cNvSpPr txBox="1"/>
          <p:nvPr/>
        </p:nvSpPr>
        <p:spPr>
          <a:xfrm>
            <a:off x="8859262" y="867772"/>
            <a:ext cx="1079472" cy="333425"/>
          </a:xfrm>
          <a:prstGeom prst="rect">
            <a:avLst/>
          </a:prstGeom>
        </p:spPr>
        <p:txBody>
          <a:bodyPr lIns="0" tIns="0" rIns="0" bIns="0" rtlCol="0" anchor="t">
            <a:spAutoFit/>
          </a:bodyPr>
          <a:lstStyle/>
          <a:p>
            <a:pPr>
              <a:lnSpc>
                <a:spcPts val="1296"/>
              </a:lnSpc>
            </a:pPr>
            <a:r>
              <a:rPr lang="lv-LV" sz="1199" spc="35" dirty="0">
                <a:solidFill>
                  <a:srgbClr val="FFFFFF"/>
                </a:solidFill>
                <a:latin typeface="Bebas Neue Bold"/>
              </a:rPr>
              <a:t>Plānotā</a:t>
            </a:r>
            <a:r>
              <a:rPr lang="en-US" sz="1199" spc="35" dirty="0">
                <a:solidFill>
                  <a:srgbClr val="FFFFFF"/>
                </a:solidFill>
                <a:latin typeface="Bebas Neue Bold"/>
              </a:rPr>
              <a:t> </a:t>
            </a:r>
            <a:r>
              <a:rPr lang="lv-LV" sz="1199" spc="35" dirty="0">
                <a:solidFill>
                  <a:srgbClr val="FFFFFF"/>
                </a:solidFill>
                <a:latin typeface="Bebas Neue Bold"/>
              </a:rPr>
              <a:t>vērtība</a:t>
            </a:r>
            <a:r>
              <a:rPr lang="en-US" sz="1199" spc="35" dirty="0">
                <a:solidFill>
                  <a:srgbClr val="FFFFFF"/>
                </a:solidFill>
                <a:latin typeface="Bebas Neue Bold"/>
              </a:rPr>
              <a:t> 202</a:t>
            </a:r>
            <a:r>
              <a:rPr lang="lv-LV" sz="1199" spc="35" dirty="0">
                <a:solidFill>
                  <a:srgbClr val="FFFFFF"/>
                </a:solidFill>
                <a:latin typeface="Bebas Neue Bold"/>
              </a:rPr>
              <a:t>4</a:t>
            </a:r>
            <a:r>
              <a:rPr lang="en-US" sz="1199" spc="35" dirty="0">
                <a:solidFill>
                  <a:srgbClr val="FFFFFF"/>
                </a:solidFill>
                <a:latin typeface="Bebas Neue Bold"/>
              </a:rPr>
              <a:t>. </a:t>
            </a:r>
            <a:r>
              <a:rPr lang="lv-LV" sz="1199" spc="35" dirty="0">
                <a:solidFill>
                  <a:srgbClr val="FFFFFF"/>
                </a:solidFill>
                <a:latin typeface="Bebas Neue Bold"/>
              </a:rPr>
              <a:t>gadā</a:t>
            </a:r>
          </a:p>
        </p:txBody>
      </p:sp>
      <p:sp>
        <p:nvSpPr>
          <p:cNvPr id="52" name="TextBox 52"/>
          <p:cNvSpPr txBox="1"/>
          <p:nvPr/>
        </p:nvSpPr>
        <p:spPr>
          <a:xfrm>
            <a:off x="736066" y="1494611"/>
            <a:ext cx="2988605"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04.02.00 </a:t>
            </a:r>
            <a:r>
              <a:rPr lang="lv-LV" sz="900" spc="24" dirty="0">
                <a:solidFill>
                  <a:srgbClr val="545454"/>
                </a:solidFill>
                <a:latin typeface="Montserrat Classic"/>
              </a:rPr>
              <a:t>Nodarbinātības</a:t>
            </a:r>
            <a:r>
              <a:rPr lang="en-US" sz="900" spc="24" dirty="0">
                <a:solidFill>
                  <a:srgbClr val="545454"/>
                </a:solidFill>
                <a:latin typeface="Montserrat Classic"/>
              </a:rPr>
              <a:t> </a:t>
            </a:r>
            <a:r>
              <a:rPr lang="lv-LV" sz="900" spc="24" dirty="0">
                <a:solidFill>
                  <a:srgbClr val="545454"/>
                </a:solidFill>
                <a:latin typeface="Montserrat Classic"/>
              </a:rPr>
              <a:t>speciālais</a:t>
            </a:r>
            <a:r>
              <a:rPr lang="en-US" sz="900" spc="24" dirty="0">
                <a:solidFill>
                  <a:srgbClr val="545454"/>
                </a:solidFill>
                <a:latin typeface="Montserrat Classic"/>
              </a:rPr>
              <a:t> </a:t>
            </a:r>
            <a:r>
              <a:rPr lang="lv-LV" sz="900" spc="24" dirty="0">
                <a:solidFill>
                  <a:srgbClr val="545454"/>
                </a:solidFill>
                <a:latin typeface="Montserrat Classic"/>
              </a:rPr>
              <a:t>budžets</a:t>
            </a:r>
          </a:p>
        </p:txBody>
      </p:sp>
      <p:sp>
        <p:nvSpPr>
          <p:cNvPr id="53" name="TextBox 53"/>
          <p:cNvSpPr txBox="1"/>
          <p:nvPr/>
        </p:nvSpPr>
        <p:spPr>
          <a:xfrm>
            <a:off x="3918503" y="1360795"/>
            <a:ext cx="4202986" cy="266740"/>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Aktīvajos</a:t>
            </a:r>
            <a:r>
              <a:rPr lang="en-US" sz="900" spc="24" dirty="0">
                <a:solidFill>
                  <a:srgbClr val="545454"/>
                </a:solidFill>
                <a:latin typeface="Montserrat Classic"/>
              </a:rPr>
              <a:t> </a:t>
            </a:r>
            <a:r>
              <a:rPr lang="lv-LV" sz="900" spc="24" dirty="0">
                <a:solidFill>
                  <a:srgbClr val="545454"/>
                </a:solidFill>
                <a:latin typeface="Montserrat Classic"/>
              </a:rPr>
              <a:t>darba tirgus politikas pasākumos atbalstīto bezdarbnieku </a:t>
            </a:r>
            <a:r>
              <a:rPr lang="en-US" sz="900" spc="24" dirty="0">
                <a:solidFill>
                  <a:srgbClr val="545454"/>
                </a:solidFill>
                <a:latin typeface="Montserrat Classic"/>
              </a:rPr>
              <a:t>un </a:t>
            </a:r>
            <a:r>
              <a:rPr lang="lv-LV" sz="900" spc="24" dirty="0">
                <a:solidFill>
                  <a:srgbClr val="545454"/>
                </a:solidFill>
                <a:latin typeface="Montserrat Classic"/>
              </a:rPr>
              <a:t>darba</a:t>
            </a:r>
            <a:r>
              <a:rPr lang="en-US" sz="900" spc="24" dirty="0">
                <a:solidFill>
                  <a:srgbClr val="545454"/>
                </a:solidFill>
                <a:latin typeface="Montserrat Classic"/>
              </a:rPr>
              <a:t> </a:t>
            </a:r>
            <a:r>
              <a:rPr lang="lv-LV" sz="900" spc="24" dirty="0">
                <a:solidFill>
                  <a:srgbClr val="545454"/>
                </a:solidFill>
                <a:latin typeface="Montserrat Classic"/>
              </a:rPr>
              <a:t>meklētāju</a:t>
            </a:r>
            <a:r>
              <a:rPr lang="en-US" sz="900" spc="24" dirty="0">
                <a:solidFill>
                  <a:srgbClr val="545454"/>
                </a:solidFill>
                <a:latin typeface="Montserrat Classic"/>
              </a:rPr>
              <a:t> </a:t>
            </a:r>
            <a:r>
              <a:rPr lang="lv-LV" sz="900" spc="24" dirty="0">
                <a:solidFill>
                  <a:srgbClr val="545454"/>
                </a:solidFill>
                <a:latin typeface="Montserrat Classic"/>
              </a:rPr>
              <a:t>skaits </a:t>
            </a:r>
            <a:r>
              <a:rPr lang="en-US" sz="900" spc="24" dirty="0">
                <a:solidFill>
                  <a:srgbClr val="545454"/>
                </a:solidFill>
                <a:latin typeface="Montserrat Classic"/>
              </a:rPr>
              <a:t>,tai </a:t>
            </a:r>
            <a:r>
              <a:rPr lang="lv-LV" sz="900" spc="24" dirty="0">
                <a:solidFill>
                  <a:srgbClr val="545454"/>
                </a:solidFill>
                <a:latin typeface="Montserrat Classic"/>
              </a:rPr>
              <a:t>skaitā</a:t>
            </a:r>
            <a:r>
              <a:rPr lang="en-US" sz="900" spc="24" dirty="0">
                <a:solidFill>
                  <a:srgbClr val="545454"/>
                </a:solidFill>
                <a:latin typeface="Montserrat Classic"/>
              </a:rPr>
              <a:t> pa </a:t>
            </a:r>
            <a:r>
              <a:rPr lang="lv-LV" sz="900" spc="24" dirty="0">
                <a:solidFill>
                  <a:srgbClr val="545454"/>
                </a:solidFill>
                <a:latin typeface="Montserrat Classic"/>
              </a:rPr>
              <a:t>pasākumiem</a:t>
            </a:r>
            <a:r>
              <a:rPr lang="en-US" sz="900" spc="24" dirty="0">
                <a:solidFill>
                  <a:srgbClr val="545454"/>
                </a:solidFill>
                <a:latin typeface="Montserrat Classic"/>
              </a:rPr>
              <a:t>:</a:t>
            </a:r>
          </a:p>
        </p:txBody>
      </p:sp>
      <p:sp>
        <p:nvSpPr>
          <p:cNvPr id="54" name="TextBox 54"/>
          <p:cNvSpPr txBox="1"/>
          <p:nvPr/>
        </p:nvSpPr>
        <p:spPr>
          <a:xfrm>
            <a:off x="9126399" y="1439562"/>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13 602</a:t>
            </a:r>
            <a:endParaRPr lang="en-US" sz="900" spc="24" dirty="0">
              <a:solidFill>
                <a:srgbClr val="FF0000"/>
              </a:solidFill>
              <a:latin typeface="Montserrat Classic"/>
            </a:endParaRPr>
          </a:p>
        </p:txBody>
      </p:sp>
      <p:sp>
        <p:nvSpPr>
          <p:cNvPr id="55" name="TextBox 55"/>
          <p:cNvSpPr txBox="1"/>
          <p:nvPr/>
        </p:nvSpPr>
        <p:spPr>
          <a:xfrm>
            <a:off x="2429012" y="2073545"/>
            <a:ext cx="6227107"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Pasākumi noteiktām personu grupām bezdarbnieku ar invaliditāti nodarbināšanai</a:t>
            </a:r>
            <a:r>
              <a:rPr lang="en-US" sz="900" spc="24" dirty="0">
                <a:solidFill>
                  <a:srgbClr val="545454"/>
                </a:solidFill>
                <a:latin typeface="Montserrat Classic"/>
              </a:rPr>
              <a:t> </a:t>
            </a:r>
            <a:r>
              <a:rPr lang="lv-LV" sz="900" spc="24" dirty="0">
                <a:solidFill>
                  <a:srgbClr val="545454"/>
                </a:solidFill>
                <a:latin typeface="Montserrat Classic"/>
              </a:rPr>
              <a:t>uz nenoteiktu laiku</a:t>
            </a:r>
          </a:p>
        </p:txBody>
      </p:sp>
      <p:sp>
        <p:nvSpPr>
          <p:cNvPr id="56" name="TextBox 56"/>
          <p:cNvSpPr txBox="1"/>
          <p:nvPr/>
        </p:nvSpPr>
        <p:spPr>
          <a:xfrm>
            <a:off x="4298576" y="2461084"/>
            <a:ext cx="4303431" cy="128177"/>
          </a:xfrm>
          <a:prstGeom prst="rect">
            <a:avLst/>
          </a:prstGeom>
        </p:spPr>
        <p:txBody>
          <a:bodyPr lIns="0" tIns="0" rIns="0" bIns="0" rtlCol="0" anchor="t">
            <a:spAutoFit/>
          </a:bodyPr>
          <a:lstStyle/>
          <a:p>
            <a:pPr algn="r">
              <a:lnSpc>
                <a:spcPts val="1120"/>
              </a:lnSpc>
            </a:pPr>
            <a:r>
              <a:rPr lang="en-US" sz="900" spc="24" dirty="0" err="1">
                <a:solidFill>
                  <a:srgbClr val="545454"/>
                </a:solidFill>
                <a:latin typeface="Montserrat Classic"/>
              </a:rPr>
              <a:t>Pasākumi</a:t>
            </a:r>
            <a:r>
              <a:rPr lang="en-US" sz="900" spc="24" dirty="0">
                <a:solidFill>
                  <a:srgbClr val="545454"/>
                </a:solidFill>
                <a:latin typeface="Montserrat Classic"/>
              </a:rPr>
              <a:t> </a:t>
            </a:r>
            <a:r>
              <a:rPr lang="en-US" sz="900" spc="24" dirty="0" err="1">
                <a:solidFill>
                  <a:srgbClr val="545454"/>
                </a:solidFill>
                <a:latin typeface="Montserrat Classic"/>
              </a:rPr>
              <a:t>komercdarbības</a:t>
            </a:r>
            <a:r>
              <a:rPr lang="en-US" sz="900" spc="24" dirty="0">
                <a:solidFill>
                  <a:srgbClr val="545454"/>
                </a:solidFill>
                <a:latin typeface="Montserrat Classic"/>
              </a:rPr>
              <a:t> </a:t>
            </a:r>
            <a:r>
              <a:rPr lang="en-US" sz="900" spc="24" dirty="0" err="1">
                <a:solidFill>
                  <a:srgbClr val="545454"/>
                </a:solidFill>
                <a:latin typeface="Montserrat Classic"/>
              </a:rPr>
              <a:t>vai</a:t>
            </a:r>
            <a:r>
              <a:rPr lang="en-US" sz="900" spc="24" dirty="0">
                <a:solidFill>
                  <a:srgbClr val="545454"/>
                </a:solidFill>
                <a:latin typeface="Montserrat Classic"/>
              </a:rPr>
              <a:t> </a:t>
            </a:r>
            <a:r>
              <a:rPr lang="en-US" sz="900" spc="24" dirty="0" err="1">
                <a:solidFill>
                  <a:srgbClr val="545454"/>
                </a:solidFill>
                <a:latin typeface="Montserrat Classic"/>
              </a:rPr>
              <a:t>pašnodarbinātības</a:t>
            </a:r>
            <a:r>
              <a:rPr lang="en-US" sz="900" spc="24" dirty="0">
                <a:solidFill>
                  <a:srgbClr val="545454"/>
                </a:solidFill>
                <a:latin typeface="Montserrat Classic"/>
              </a:rPr>
              <a:t> </a:t>
            </a:r>
            <a:r>
              <a:rPr lang="en-US" sz="900" spc="24" dirty="0" err="1">
                <a:solidFill>
                  <a:srgbClr val="545454"/>
                </a:solidFill>
                <a:latin typeface="Montserrat Classic"/>
              </a:rPr>
              <a:t>uzsākšanai</a:t>
            </a:r>
            <a:endParaRPr lang="en-US" sz="900" spc="24" dirty="0">
              <a:solidFill>
                <a:srgbClr val="545454"/>
              </a:solidFill>
              <a:latin typeface="Montserrat Classic"/>
            </a:endParaRPr>
          </a:p>
        </p:txBody>
      </p:sp>
      <p:sp>
        <p:nvSpPr>
          <p:cNvPr id="57" name="TextBox 57"/>
          <p:cNvSpPr txBox="1"/>
          <p:nvPr/>
        </p:nvSpPr>
        <p:spPr>
          <a:xfrm>
            <a:off x="4279535" y="2816113"/>
            <a:ext cx="4303431"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Nodarbināto personu reģionālās mobilitātes veicināšana</a:t>
            </a:r>
          </a:p>
        </p:txBody>
      </p:sp>
      <p:sp>
        <p:nvSpPr>
          <p:cNvPr id="58" name="TextBox 58"/>
          <p:cNvSpPr txBox="1"/>
          <p:nvPr/>
        </p:nvSpPr>
        <p:spPr>
          <a:xfrm>
            <a:off x="2429012" y="3186885"/>
            <a:ext cx="6196441" cy="269241"/>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Nodarbinātības pasākumi vasaras brīvlaikā personām, kuras iegūst izglītību vispārējās, speciālās vai profesionālās izglītības iestādēs</a:t>
            </a:r>
          </a:p>
        </p:txBody>
      </p:sp>
      <p:sp>
        <p:nvSpPr>
          <p:cNvPr id="59" name="TextBox 59"/>
          <p:cNvSpPr txBox="1"/>
          <p:nvPr/>
        </p:nvSpPr>
        <p:spPr>
          <a:xfrm>
            <a:off x="4289597" y="3666253"/>
            <a:ext cx="4303431" cy="131318"/>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Algoti pagaidu sabiedriskie darbi</a:t>
            </a:r>
            <a:r>
              <a:rPr lang="lv-LV" sz="900" spc="32" dirty="0">
                <a:solidFill>
                  <a:srgbClr val="545454"/>
                </a:solidFill>
                <a:latin typeface="Arimo"/>
              </a:rPr>
              <a:t> </a:t>
            </a:r>
          </a:p>
        </p:txBody>
      </p:sp>
      <p:sp>
        <p:nvSpPr>
          <p:cNvPr id="60" name="TextBox 60"/>
          <p:cNvSpPr txBox="1"/>
          <p:nvPr/>
        </p:nvSpPr>
        <p:spPr>
          <a:xfrm>
            <a:off x="4322022" y="3994952"/>
            <a:ext cx="4303431"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Neformālā izglītības programma "Valsts valoda bez starpniekvalodas</a:t>
            </a:r>
            <a:r>
              <a:rPr lang="en-US" sz="800" spc="24" dirty="0">
                <a:solidFill>
                  <a:srgbClr val="545454"/>
                </a:solidFill>
                <a:latin typeface="Montserrat Classic"/>
              </a:rPr>
              <a:t>"</a:t>
            </a:r>
          </a:p>
        </p:txBody>
      </p:sp>
      <p:sp>
        <p:nvSpPr>
          <p:cNvPr id="61" name="TextBox 61"/>
          <p:cNvSpPr txBox="1"/>
          <p:nvPr/>
        </p:nvSpPr>
        <p:spPr>
          <a:xfrm>
            <a:off x="9004598" y="2095375"/>
            <a:ext cx="468292" cy="128177"/>
          </a:xfrm>
          <a:prstGeom prst="rect">
            <a:avLst/>
          </a:prstGeom>
        </p:spPr>
        <p:txBody>
          <a:bodyPr lIns="0" tIns="0" rIns="0" bIns="0" rtlCol="0" anchor="t">
            <a:spAutoFit/>
          </a:bodyPr>
          <a:lstStyle/>
          <a:p>
            <a:pPr algn="r">
              <a:lnSpc>
                <a:spcPts val="1120"/>
              </a:lnSpc>
            </a:pPr>
            <a:r>
              <a:rPr lang="en-US" sz="900" spc="24" dirty="0">
                <a:solidFill>
                  <a:srgbClr val="545454"/>
                </a:solidFill>
                <a:latin typeface="Montserrat Classic"/>
              </a:rPr>
              <a:t>10</a:t>
            </a:r>
          </a:p>
        </p:txBody>
      </p:sp>
      <p:sp>
        <p:nvSpPr>
          <p:cNvPr id="62" name="TextBox 62"/>
          <p:cNvSpPr txBox="1"/>
          <p:nvPr/>
        </p:nvSpPr>
        <p:spPr>
          <a:xfrm>
            <a:off x="9019946" y="2477582"/>
            <a:ext cx="468292"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300</a:t>
            </a:r>
            <a:endParaRPr lang="en-US" sz="900" spc="24" dirty="0">
              <a:solidFill>
                <a:srgbClr val="545454"/>
              </a:solidFill>
              <a:latin typeface="Montserrat Classic"/>
            </a:endParaRPr>
          </a:p>
        </p:txBody>
      </p:sp>
      <p:sp>
        <p:nvSpPr>
          <p:cNvPr id="63" name="TextBox 63"/>
          <p:cNvSpPr txBox="1"/>
          <p:nvPr/>
        </p:nvSpPr>
        <p:spPr>
          <a:xfrm>
            <a:off x="9033853" y="2833544"/>
            <a:ext cx="468292"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2 000</a:t>
            </a:r>
            <a:endParaRPr lang="en-US" sz="900" spc="24" dirty="0">
              <a:solidFill>
                <a:srgbClr val="545454"/>
              </a:solidFill>
              <a:latin typeface="Montserrat Classic"/>
            </a:endParaRPr>
          </a:p>
        </p:txBody>
      </p:sp>
      <p:sp>
        <p:nvSpPr>
          <p:cNvPr id="64" name="TextBox 64"/>
          <p:cNvSpPr txBox="1"/>
          <p:nvPr/>
        </p:nvSpPr>
        <p:spPr>
          <a:xfrm>
            <a:off x="9100912" y="3265651"/>
            <a:ext cx="401233"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9 387</a:t>
            </a:r>
            <a:endParaRPr lang="en-US" sz="900" spc="24" dirty="0">
              <a:solidFill>
                <a:srgbClr val="545454"/>
              </a:solidFill>
              <a:latin typeface="Montserrat Classic"/>
            </a:endParaRPr>
          </a:p>
        </p:txBody>
      </p:sp>
      <p:sp>
        <p:nvSpPr>
          <p:cNvPr id="65" name="TextBox 65"/>
          <p:cNvSpPr txBox="1"/>
          <p:nvPr/>
        </p:nvSpPr>
        <p:spPr>
          <a:xfrm>
            <a:off x="9033853" y="3695307"/>
            <a:ext cx="468292"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1 850</a:t>
            </a:r>
            <a:endParaRPr lang="en-US" sz="900" spc="24" dirty="0">
              <a:solidFill>
                <a:srgbClr val="545454"/>
              </a:solidFill>
              <a:latin typeface="Montserrat Classic"/>
            </a:endParaRPr>
          </a:p>
        </p:txBody>
      </p:sp>
      <p:sp>
        <p:nvSpPr>
          <p:cNvPr id="66" name="TextBox 66"/>
          <p:cNvSpPr txBox="1"/>
          <p:nvPr/>
        </p:nvSpPr>
        <p:spPr>
          <a:xfrm>
            <a:off x="9028972" y="4010247"/>
            <a:ext cx="468292"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3</a:t>
            </a:r>
            <a:r>
              <a:rPr lang="en-US" sz="900" spc="24" dirty="0">
                <a:solidFill>
                  <a:srgbClr val="545454"/>
                </a:solidFill>
                <a:latin typeface="Montserrat Classic"/>
              </a:rPr>
              <a:t>0</a:t>
            </a:r>
          </a:p>
        </p:txBody>
      </p:sp>
      <p:sp>
        <p:nvSpPr>
          <p:cNvPr id="75" name="AutoShape 29">
            <a:extLst>
              <a:ext uri="{FF2B5EF4-FFF2-40B4-BE49-F238E27FC236}">
                <a16:creationId xmlns:a16="http://schemas.microsoft.com/office/drawing/2014/main" id="{02650CAD-E4EC-46A3-BBEB-3B2D78E9E4D6}"/>
              </a:ext>
            </a:extLst>
          </p:cNvPr>
          <p:cNvSpPr/>
          <p:nvPr/>
        </p:nvSpPr>
        <p:spPr>
          <a:xfrm>
            <a:off x="910590" y="2570624"/>
            <a:ext cx="9355259" cy="35135"/>
          </a:xfrm>
          <a:prstGeom prst="line">
            <a:avLst/>
          </a:prstGeom>
          <a:ln w="19050" cap="flat">
            <a:solidFill>
              <a:srgbClr val="FFFFFF"/>
            </a:solidFill>
            <a:prstDash val="solid"/>
            <a:headEnd type="none" w="sm" len="sm"/>
            <a:tailEnd type="none" w="sm" len="sm"/>
          </a:ln>
        </p:spPr>
      </p:sp>
      <p:sp>
        <p:nvSpPr>
          <p:cNvPr id="77" name="TextBox 55">
            <a:extLst>
              <a:ext uri="{FF2B5EF4-FFF2-40B4-BE49-F238E27FC236}">
                <a16:creationId xmlns:a16="http://schemas.microsoft.com/office/drawing/2014/main" id="{A590823F-F8F6-408E-AB8B-800EC292AD69}"/>
              </a:ext>
            </a:extLst>
          </p:cNvPr>
          <p:cNvSpPr txBox="1"/>
          <p:nvPr/>
        </p:nvSpPr>
        <p:spPr>
          <a:xfrm>
            <a:off x="5299705" y="4446631"/>
            <a:ext cx="3302302" cy="266740"/>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Atbalsts reģionālajai mobilitātei darba devējam</a:t>
            </a:r>
          </a:p>
          <a:p>
            <a:pPr algn="r">
              <a:lnSpc>
                <a:spcPts val="1120"/>
              </a:lnSpc>
            </a:pPr>
            <a:endParaRPr lang="lv-LV" sz="900" spc="24" dirty="0">
              <a:solidFill>
                <a:srgbClr val="545454"/>
              </a:solidFill>
              <a:latin typeface="Montserrat Classic"/>
            </a:endParaRPr>
          </a:p>
        </p:txBody>
      </p:sp>
      <p:sp>
        <p:nvSpPr>
          <p:cNvPr id="78" name="TextBox 55">
            <a:extLst>
              <a:ext uri="{FF2B5EF4-FFF2-40B4-BE49-F238E27FC236}">
                <a16:creationId xmlns:a16="http://schemas.microsoft.com/office/drawing/2014/main" id="{A8B6EFB3-918D-446B-A089-A437F852ACC1}"/>
              </a:ext>
            </a:extLst>
          </p:cNvPr>
          <p:cNvSpPr txBox="1"/>
          <p:nvPr/>
        </p:nvSpPr>
        <p:spPr>
          <a:xfrm>
            <a:off x="9273111" y="4447530"/>
            <a:ext cx="215127"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20</a:t>
            </a:r>
            <a:endParaRPr lang="en-US" sz="900" spc="24" dirty="0">
              <a:solidFill>
                <a:srgbClr val="545454"/>
              </a:solidFill>
              <a:latin typeface="Montserrat Classic"/>
            </a:endParaRPr>
          </a:p>
        </p:txBody>
      </p:sp>
      <p:sp>
        <p:nvSpPr>
          <p:cNvPr id="79" name="TextBox 55">
            <a:extLst>
              <a:ext uri="{FF2B5EF4-FFF2-40B4-BE49-F238E27FC236}">
                <a16:creationId xmlns:a16="http://schemas.microsoft.com/office/drawing/2014/main" id="{1EB65316-5170-4261-A595-E8E766A2BC4F}"/>
              </a:ext>
            </a:extLst>
          </p:cNvPr>
          <p:cNvSpPr txBox="1"/>
          <p:nvPr/>
        </p:nvSpPr>
        <p:spPr>
          <a:xfrm>
            <a:off x="9224622" y="4808298"/>
            <a:ext cx="247373"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5</a:t>
            </a:r>
            <a:endParaRPr lang="en-US" sz="900" spc="24" dirty="0">
              <a:solidFill>
                <a:srgbClr val="545454"/>
              </a:solidFill>
              <a:latin typeface="Montserrat Classic"/>
            </a:endParaRPr>
          </a:p>
        </p:txBody>
      </p:sp>
      <p:sp>
        <p:nvSpPr>
          <p:cNvPr id="80" name="TextBox 55">
            <a:extLst>
              <a:ext uri="{FF2B5EF4-FFF2-40B4-BE49-F238E27FC236}">
                <a16:creationId xmlns:a16="http://schemas.microsoft.com/office/drawing/2014/main" id="{E47FD0BC-2F70-4E29-B0FA-3A1C99B0C1D2}"/>
              </a:ext>
            </a:extLst>
          </p:cNvPr>
          <p:cNvSpPr txBox="1"/>
          <p:nvPr/>
        </p:nvSpPr>
        <p:spPr>
          <a:xfrm>
            <a:off x="2474991" y="4808298"/>
            <a:ext cx="6104482"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Latviešu valodas </a:t>
            </a:r>
            <a:r>
              <a:rPr lang="lv-LV" sz="900" spc="24" dirty="0" err="1">
                <a:solidFill>
                  <a:srgbClr val="545454"/>
                </a:solidFill>
                <a:latin typeface="Montserrat Classic"/>
              </a:rPr>
              <a:t>mentora</a:t>
            </a:r>
            <a:r>
              <a:rPr lang="lv-LV" sz="900" spc="24" dirty="0">
                <a:solidFill>
                  <a:srgbClr val="545454"/>
                </a:solidFill>
                <a:latin typeface="Montserrat Classic"/>
              </a:rPr>
              <a:t> pakalpojums nodarbinātajiem bēgļiem un personām ar alternatīvo statusu</a:t>
            </a:r>
          </a:p>
        </p:txBody>
      </p:sp>
      <p:sp>
        <p:nvSpPr>
          <p:cNvPr id="81" name="AutoShape 29">
            <a:extLst>
              <a:ext uri="{FF2B5EF4-FFF2-40B4-BE49-F238E27FC236}">
                <a16:creationId xmlns:a16="http://schemas.microsoft.com/office/drawing/2014/main" id="{76A72311-CC10-47EC-A17B-E21671D0DB12}"/>
              </a:ext>
            </a:extLst>
          </p:cNvPr>
          <p:cNvSpPr/>
          <p:nvPr/>
        </p:nvSpPr>
        <p:spPr>
          <a:xfrm>
            <a:off x="895916" y="3499864"/>
            <a:ext cx="9355259" cy="7626"/>
          </a:xfrm>
          <a:prstGeom prst="line">
            <a:avLst/>
          </a:prstGeom>
          <a:ln w="19050" cap="flat">
            <a:solidFill>
              <a:srgbClr val="FFFFFF"/>
            </a:solidFill>
            <a:prstDash val="solid"/>
            <a:headEnd type="none" w="sm" len="sm"/>
            <a:tailEnd type="none" w="sm" len="sm"/>
          </a:ln>
        </p:spPr>
      </p:sp>
      <p:sp>
        <p:nvSpPr>
          <p:cNvPr id="82" name="AutoShape 29">
            <a:extLst>
              <a:ext uri="{FF2B5EF4-FFF2-40B4-BE49-F238E27FC236}">
                <a16:creationId xmlns:a16="http://schemas.microsoft.com/office/drawing/2014/main" id="{C9842B28-BBA9-4788-A2FB-14CF54CED042}"/>
              </a:ext>
            </a:extLst>
          </p:cNvPr>
          <p:cNvSpPr/>
          <p:nvPr/>
        </p:nvSpPr>
        <p:spPr>
          <a:xfrm>
            <a:off x="910591" y="2944290"/>
            <a:ext cx="9313138" cy="30371"/>
          </a:xfrm>
          <a:prstGeom prst="line">
            <a:avLst/>
          </a:prstGeom>
          <a:ln w="19050" cap="flat">
            <a:solidFill>
              <a:srgbClr val="FFFFFF"/>
            </a:solidFill>
            <a:prstDash val="solid"/>
            <a:headEnd type="none" w="sm" len="sm"/>
            <a:tailEnd type="none" w="sm" len="sm"/>
          </a:ln>
        </p:spPr>
      </p:sp>
      <p:sp>
        <p:nvSpPr>
          <p:cNvPr id="83" name="AutoShape 29">
            <a:extLst>
              <a:ext uri="{FF2B5EF4-FFF2-40B4-BE49-F238E27FC236}">
                <a16:creationId xmlns:a16="http://schemas.microsoft.com/office/drawing/2014/main" id="{A45E9E66-37C4-4A64-BE4B-8915F73092FF}"/>
              </a:ext>
            </a:extLst>
          </p:cNvPr>
          <p:cNvSpPr/>
          <p:nvPr/>
        </p:nvSpPr>
        <p:spPr>
          <a:xfrm flipV="1">
            <a:off x="895916" y="3846013"/>
            <a:ext cx="9333762" cy="17972"/>
          </a:xfrm>
          <a:prstGeom prst="line">
            <a:avLst/>
          </a:prstGeom>
          <a:ln w="19050" cap="flat">
            <a:solidFill>
              <a:srgbClr val="FFFFFF"/>
            </a:solidFill>
            <a:prstDash val="solid"/>
            <a:headEnd type="none" w="sm" len="sm"/>
            <a:tailEnd type="none" w="sm" len="sm"/>
          </a:ln>
        </p:spPr>
        <p:txBody>
          <a:bodyPr/>
          <a:lstStyle/>
          <a:p>
            <a:endParaRPr lang="lv-LV" dirty="0"/>
          </a:p>
        </p:txBody>
      </p:sp>
      <p:sp>
        <p:nvSpPr>
          <p:cNvPr id="84" name="AutoShape 29">
            <a:extLst>
              <a:ext uri="{FF2B5EF4-FFF2-40B4-BE49-F238E27FC236}">
                <a16:creationId xmlns:a16="http://schemas.microsoft.com/office/drawing/2014/main" id="{34C0E96B-7225-4E81-AA1A-1613D934F8EC}"/>
              </a:ext>
            </a:extLst>
          </p:cNvPr>
          <p:cNvSpPr/>
          <p:nvPr/>
        </p:nvSpPr>
        <p:spPr>
          <a:xfrm flipV="1">
            <a:off x="910590" y="4266363"/>
            <a:ext cx="9327812" cy="36903"/>
          </a:xfrm>
          <a:prstGeom prst="line">
            <a:avLst/>
          </a:prstGeom>
          <a:ln w="19050" cap="flat">
            <a:solidFill>
              <a:srgbClr val="FFFFFF"/>
            </a:solidFill>
            <a:prstDash val="solid"/>
            <a:headEnd type="none" w="sm" len="sm"/>
            <a:tailEnd type="none" w="sm" len="sm"/>
          </a:ln>
        </p:spPr>
      </p:sp>
      <p:sp>
        <p:nvSpPr>
          <p:cNvPr id="85" name="AutoShape 29">
            <a:extLst>
              <a:ext uri="{FF2B5EF4-FFF2-40B4-BE49-F238E27FC236}">
                <a16:creationId xmlns:a16="http://schemas.microsoft.com/office/drawing/2014/main" id="{1EF65E8D-07FD-4FAA-8E24-CDE7FD53F930}"/>
              </a:ext>
            </a:extLst>
          </p:cNvPr>
          <p:cNvSpPr/>
          <p:nvPr/>
        </p:nvSpPr>
        <p:spPr>
          <a:xfrm>
            <a:off x="910590" y="4665937"/>
            <a:ext cx="9313140" cy="31368"/>
          </a:xfrm>
          <a:prstGeom prst="line">
            <a:avLst/>
          </a:prstGeom>
          <a:ln w="19050" cap="flat">
            <a:solidFill>
              <a:srgbClr val="FFFFFF"/>
            </a:solidFill>
            <a:prstDash val="solid"/>
            <a:headEnd type="none" w="sm" len="sm"/>
            <a:tailEnd type="none" w="sm" len="sm"/>
          </a:ln>
        </p:spPr>
      </p:sp>
      <p:pic>
        <p:nvPicPr>
          <p:cNvPr id="48" name="Picture 47">
            <a:extLst>
              <a:ext uri="{FF2B5EF4-FFF2-40B4-BE49-F238E27FC236}">
                <a16:creationId xmlns:a16="http://schemas.microsoft.com/office/drawing/2014/main" id="{8DDE7899-26F3-4A90-8D4B-4E68039754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 y="6575451"/>
            <a:ext cx="882806" cy="981049"/>
          </a:xfrm>
          <a:prstGeom prst="rect">
            <a:avLst/>
          </a:prstGeom>
        </p:spPr>
      </p:pic>
    </p:spTree>
    <p:extLst>
      <p:ext uri="{BB962C8B-B14F-4D97-AF65-F5344CB8AC3E}">
        <p14:creationId xmlns:p14="http://schemas.microsoft.com/office/powerpoint/2010/main" val="3008149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3834</TotalTime>
  <Words>2214</Words>
  <Application>Microsoft Office PowerPoint</Application>
  <PresentationFormat>Custom</PresentationFormat>
  <Paragraphs>382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Arimo</vt:lpstr>
      <vt:lpstr>Times New Roman</vt:lpstr>
      <vt:lpstr>Calibri</vt:lpstr>
      <vt:lpstr>Bebas Neue</vt:lpstr>
      <vt:lpstr>Bebas Neue Bold</vt:lpstr>
      <vt:lpstr>Arimo Bold</vt:lpstr>
      <vt:lpstr>Montserrat Classic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NVA darbības nodrošināšana</dc:title>
  <dc:creator>Kristīne Lore</dc:creator>
  <cp:lastModifiedBy>Sergejs Piskunovs</cp:lastModifiedBy>
  <cp:revision>212</cp:revision>
  <dcterms:created xsi:type="dcterms:W3CDTF">2006-08-16T00:00:00Z</dcterms:created>
  <dcterms:modified xsi:type="dcterms:W3CDTF">2024-01-16T09:15:25Z</dcterms:modified>
  <dc:identifier>DAEYdgvU3Ig</dc:identifier>
</cp:coreProperties>
</file>