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4" r:id="rId7"/>
    <p:sldId id="262" r:id="rId8"/>
    <p:sldId id="266" r:id="rId9"/>
  </p:sldIdLst>
  <p:sldSz cx="10693400" cy="7556500"/>
  <p:notesSz cx="6858000" cy="9144000"/>
  <p:embeddedFontLst>
    <p:embeddedFont>
      <p:font typeface="Arimo" panose="020B0604020202020204" charset="0"/>
      <p:regular r:id="rId10"/>
    </p:embeddedFont>
    <p:embeddedFont>
      <p:font typeface="Arimo Bold" panose="020B0604020202020204" charset="0"/>
      <p:regular r:id="rId11"/>
    </p:embeddedFont>
    <p:embeddedFont>
      <p:font typeface="Bebas Neue" panose="020B0604020202020204" charset="-70"/>
      <p:regular r:id="rId12"/>
    </p:embeddedFont>
    <p:embeddedFont>
      <p:font typeface="Bebas Neue Bold" panose="020B0604020202020204" charset="-70"/>
      <p:regular r:id="rId13"/>
    </p:embeddedFont>
    <p:embeddedFont>
      <p:font typeface="Calibri" panose="020F0502020204030204" pitchFamily="34" charset="0"/>
      <p:regular r:id="rId14"/>
      <p:bold r:id="rId15"/>
      <p:italic r:id="rId16"/>
      <p:boldItalic r:id="rId17"/>
    </p:embeddedFont>
    <p:embeddedFont>
      <p:font typeface="Montserrat Classic" panose="020B0604020202020204" charset="-7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Liepina" initials="IL" lastIdx="1" clrIdx="0">
    <p:extLst>
      <p:ext uri="{19B8F6BF-5375-455C-9EA6-DF929625EA0E}">
        <p15:presenceInfo xmlns:p15="http://schemas.microsoft.com/office/powerpoint/2012/main" userId="S-1-5-21-738795142-1242532775-405837587-4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0" d="100"/>
          <a:sy n="80" d="100"/>
        </p:scale>
        <p:origin x="977" y="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3967164610851"/>
          <c:y val="0.36020063792828744"/>
          <c:w val="0.49578522650380447"/>
          <c:h val="0.6373009731492174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2D-4158-AE10-413E71EDDE6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2D-4158-AE10-413E71EDDE60}"/>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F2D-4158-AE10-413E71EDDE60}"/>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F2D-4158-AE10-413E71EDDE60}"/>
              </c:ext>
            </c:extLst>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20844619</c:v>
                </c:pt>
                <c:pt idx="1">
                  <c:v>8990107</c:v>
                </c:pt>
                <c:pt idx="2">
                  <c:v>7141558</c:v>
                </c:pt>
                <c:pt idx="3">
                  <c:v>208612</c:v>
                </c:pt>
              </c:numCache>
            </c:numRef>
          </c:val>
          <c:extLst>
            <c:ext xmlns:c16="http://schemas.microsoft.com/office/drawing/2014/chart" uri="{C3380CC4-5D6E-409C-BE32-E72D297353CC}">
              <c16:uniqueId val="{00000000-80CA-4538-BEFC-481D4CDD5FBB}"/>
            </c:ext>
          </c:extLst>
        </c:ser>
        <c:dLbls>
          <c:showLegendKey val="0"/>
          <c:showVal val="0"/>
          <c:showCatName val="0"/>
          <c:showSerName val="0"/>
          <c:showPercent val="1"/>
          <c:showBubbleSize val="0"/>
          <c:showLeaderLines val="1"/>
        </c:dLbls>
        <c:firstSliceAng val="197"/>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95496417604914E-2"/>
          <c:y val="8.7012719719785081E-2"/>
          <c:w val="0.89600818833162765"/>
          <c:h val="0.83567310346881685"/>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C0D-44C4-BBAD-6F5C457DF672}"/>
              </c:ext>
            </c:extLst>
          </c:dPt>
          <c:dPt>
            <c:idx val="1"/>
            <c:bubble3D val="0"/>
            <c:spPr>
              <a:solidFill>
                <a:srgbClr val="4DADC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24F-4518-B817-5FA1837A68D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C0D-44C4-BBAD-6F5C457DF672}"/>
              </c:ext>
            </c:extLst>
          </c:dPt>
          <c:dPt>
            <c:idx val="3"/>
            <c:bubble3D val="0"/>
            <c:spPr>
              <a:solidFill>
                <a:schemeClr val="tx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124F-4518-B817-5FA1837A68D3}"/>
              </c:ext>
            </c:extLst>
          </c:dPt>
          <c:dLbls>
            <c:delete val="1"/>
          </c:dLbls>
          <c:cat>
            <c:strRef>
              <c:f>Sheet1!$A$2:$A$5</c:f>
              <c:strCache>
                <c:ptCount val="4"/>
                <c:pt idx="0">
                  <c:v>ESF</c:v>
                </c:pt>
                <c:pt idx="1">
                  <c:v>7.01</c:v>
                </c:pt>
                <c:pt idx="2">
                  <c:v>SB</c:v>
                </c:pt>
                <c:pt idx="3">
                  <c:v>4</c:v>
                </c:pt>
              </c:strCache>
            </c:strRef>
          </c:cat>
          <c:val>
            <c:numRef>
              <c:f>Sheet1!$B$2:$B$5</c:f>
              <c:numCache>
                <c:formatCode>General</c:formatCode>
                <c:ptCount val="4"/>
                <c:pt idx="0">
                  <c:v>24203572</c:v>
                </c:pt>
                <c:pt idx="1">
                  <c:v>9708860</c:v>
                </c:pt>
                <c:pt idx="2">
                  <c:v>9265959</c:v>
                </c:pt>
                <c:pt idx="3">
                  <c:v>154083</c:v>
                </c:pt>
              </c:numCache>
            </c:numRef>
          </c:val>
          <c:extLst>
            <c:ext xmlns:c16="http://schemas.microsoft.com/office/drawing/2014/chart" uri="{C3380CC4-5D6E-409C-BE32-E72D297353CC}">
              <c16:uniqueId val="{00000000-124F-4518-B817-5FA1837A68D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cap="flat">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C20D1CD3-688B-4134-B383-935F4A98A037}"/>
              </a:ext>
            </a:extLst>
          </p:cNvPr>
          <p:cNvCxnSpPr/>
          <p:nvPr/>
        </p:nvCxnSpPr>
        <p:spPr>
          <a:xfrm>
            <a:off x="3010636" y="5039169"/>
            <a:ext cx="0" cy="699770"/>
          </a:xfrm>
          <a:prstGeom prst="line">
            <a:avLst/>
          </a:prstGeom>
        </p:spPr>
        <p:style>
          <a:lnRef idx="1">
            <a:schemeClr val="accent5"/>
          </a:lnRef>
          <a:fillRef idx="0">
            <a:schemeClr val="accent5"/>
          </a:fillRef>
          <a:effectRef idx="0">
            <a:schemeClr val="accent5"/>
          </a:effectRef>
          <a:fontRef idx="minor">
            <a:schemeClr val="tx1"/>
          </a:fontRef>
        </p:style>
      </p:cxnSp>
      <p:cxnSp>
        <p:nvCxnSpPr>
          <p:cNvPr id="44" name="Straight Connector 43">
            <a:extLst>
              <a:ext uri="{FF2B5EF4-FFF2-40B4-BE49-F238E27FC236}">
                <a16:creationId xmlns:a16="http://schemas.microsoft.com/office/drawing/2014/main" id="{6DCE5870-AAC0-470C-9102-04E2121120DD}"/>
              </a:ext>
            </a:extLst>
          </p:cNvPr>
          <p:cNvCxnSpPr>
            <a:cxnSpLocks/>
          </p:cNvCxnSpPr>
          <p:nvPr/>
        </p:nvCxnSpPr>
        <p:spPr>
          <a:xfrm>
            <a:off x="3011650" y="5738939"/>
            <a:ext cx="763003"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D066307B-01DB-4AA5-B9AC-00846618BD90}"/>
              </a:ext>
            </a:extLst>
          </p:cNvPr>
          <p:cNvCxnSpPr/>
          <p:nvPr/>
        </p:nvCxnSpPr>
        <p:spPr>
          <a:xfrm flipH="1">
            <a:off x="3451051" y="3406364"/>
            <a:ext cx="55502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299E23EB-EC52-4ABA-833F-F8BACCF29DC3}"/>
              </a:ext>
            </a:extLst>
          </p:cNvPr>
          <p:cNvCxnSpPr/>
          <p:nvPr/>
        </p:nvCxnSpPr>
        <p:spPr>
          <a:xfrm>
            <a:off x="1612918" y="3180238"/>
            <a:ext cx="71412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FD34B68F-EFE2-4061-8877-D66E0261029F}"/>
              </a:ext>
            </a:extLst>
          </p:cNvPr>
          <p:cNvGraphicFramePr/>
          <p:nvPr>
            <p:extLst>
              <p:ext uri="{D42A27DB-BD31-4B8C-83A1-F6EECF244321}">
                <p14:modId xmlns:p14="http://schemas.microsoft.com/office/powerpoint/2010/main" val="3917158651"/>
              </p:ext>
            </p:extLst>
          </p:nvPr>
        </p:nvGraphicFramePr>
        <p:xfrm>
          <a:off x="1236843" y="1713207"/>
          <a:ext cx="4300482" cy="3596329"/>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grpSp>
        <p:nvGrpSpPr>
          <p:cNvPr id="3" name="Group 3"/>
          <p:cNvGrpSpPr/>
          <p:nvPr/>
        </p:nvGrpSpPr>
        <p:grpSpPr>
          <a:xfrm>
            <a:off x="0" y="-144000"/>
            <a:ext cx="10743820" cy="979510"/>
            <a:chOff x="0" y="0"/>
            <a:chExt cx="7102041" cy="647491"/>
          </a:xfrm>
        </p:grpSpPr>
        <p:sp>
          <p:nvSpPr>
            <p:cNvPr id="4" name="Freeform 4"/>
            <p:cNvSpPr/>
            <p:nvPr/>
          </p:nvSpPr>
          <p:spPr>
            <a:xfrm>
              <a:off x="0" y="0"/>
              <a:ext cx="7102041" cy="647490"/>
            </a:xfrm>
            <a:custGeom>
              <a:avLst/>
              <a:gdLst/>
              <a:ahLst/>
              <a:cxnLst/>
              <a:rect l="l" t="t" r="r" b="b"/>
              <a:pathLst>
                <a:path w="7102041" h="647490">
                  <a:moveTo>
                    <a:pt x="0" y="0"/>
                  </a:moveTo>
                  <a:lnTo>
                    <a:pt x="7102041" y="0"/>
                  </a:lnTo>
                  <a:lnTo>
                    <a:pt x="7102041" y="647490"/>
                  </a:lnTo>
                  <a:lnTo>
                    <a:pt x="0" y="647490"/>
                  </a:lnTo>
                  <a:close/>
                </a:path>
              </a:pathLst>
            </a:custGeom>
            <a:solidFill>
              <a:srgbClr val="669933"/>
            </a:solidFill>
          </p:spPr>
        </p:sp>
      </p:grpSp>
      <p:sp>
        <p:nvSpPr>
          <p:cNvPr id="19" name="TextBox 19"/>
          <p:cNvSpPr txBox="1"/>
          <p:nvPr/>
        </p:nvSpPr>
        <p:spPr>
          <a:xfrm>
            <a:off x="756000" y="1079982"/>
            <a:ext cx="9503283" cy="205184"/>
          </a:xfrm>
          <a:prstGeom prst="rect">
            <a:avLst/>
          </a:prstGeom>
        </p:spPr>
        <p:txBody>
          <a:bodyPr lIns="0" tIns="0" rIns="0" bIns="0" rtlCol="0" anchor="t">
            <a:spAutoFit/>
          </a:bodyPr>
          <a:lstStyle/>
          <a:p>
            <a:pPr>
              <a:lnSpc>
                <a:spcPts val="1597"/>
              </a:lnSpc>
            </a:pPr>
            <a:r>
              <a:rPr lang="en-US" sz="1700" spc="136" dirty="0" err="1">
                <a:solidFill>
                  <a:srgbClr val="545454"/>
                </a:solidFill>
                <a:latin typeface="Bebas Neue"/>
              </a:rPr>
              <a:t>Nodarbinātības</a:t>
            </a:r>
            <a:r>
              <a:rPr lang="en-US" sz="1700" spc="136" dirty="0">
                <a:solidFill>
                  <a:srgbClr val="545454"/>
                </a:solidFill>
                <a:latin typeface="Bebas Neue"/>
              </a:rPr>
              <a:t> </a:t>
            </a:r>
            <a:r>
              <a:rPr lang="en-US" sz="1700" spc="136" dirty="0" err="1">
                <a:solidFill>
                  <a:srgbClr val="545454"/>
                </a:solidFill>
                <a:latin typeface="Bebas Neue"/>
              </a:rPr>
              <a:t>valsts</a:t>
            </a:r>
            <a:r>
              <a:rPr lang="en-US" sz="1700" spc="136" dirty="0">
                <a:solidFill>
                  <a:srgbClr val="545454"/>
                </a:solidFill>
                <a:latin typeface="Bebas Neue"/>
              </a:rPr>
              <a:t> </a:t>
            </a:r>
            <a:r>
              <a:rPr lang="en-US" sz="1700" spc="136" dirty="0" err="1">
                <a:solidFill>
                  <a:srgbClr val="545454"/>
                </a:solidFill>
                <a:latin typeface="Bebas Neue"/>
              </a:rPr>
              <a:t>aģentūras</a:t>
            </a:r>
            <a:r>
              <a:rPr lang="en-US" sz="1700" spc="136" dirty="0">
                <a:solidFill>
                  <a:srgbClr val="545454"/>
                </a:solidFill>
                <a:latin typeface="Bebas Neue"/>
              </a:rPr>
              <a:t> </a:t>
            </a:r>
            <a:r>
              <a:rPr lang="en-US" sz="1700" spc="136" dirty="0" err="1">
                <a:solidFill>
                  <a:srgbClr val="545454"/>
                </a:solidFill>
                <a:latin typeface="Bebas Neue"/>
              </a:rPr>
              <a:t>budžeta</a:t>
            </a:r>
            <a:r>
              <a:rPr lang="en-US" sz="1700" spc="136" dirty="0">
                <a:solidFill>
                  <a:srgbClr val="545454"/>
                </a:solidFill>
                <a:latin typeface="Bebas Neue"/>
              </a:rPr>
              <a:t> </a:t>
            </a:r>
            <a:r>
              <a:rPr lang="en-US" sz="1700" spc="136" dirty="0" err="1">
                <a:solidFill>
                  <a:srgbClr val="545454"/>
                </a:solidFill>
                <a:latin typeface="Bebas Neue"/>
              </a:rPr>
              <a:t>izdevumi</a:t>
            </a:r>
            <a:r>
              <a:rPr lang="en-US" sz="1700" spc="136" dirty="0">
                <a:solidFill>
                  <a:srgbClr val="545454"/>
                </a:solidFill>
                <a:latin typeface="Bebas Neue"/>
              </a:rPr>
              <a:t> 202</a:t>
            </a:r>
            <a:r>
              <a:rPr lang="lv-LV" sz="1700" spc="136" dirty="0">
                <a:solidFill>
                  <a:srgbClr val="545454"/>
                </a:solidFill>
                <a:latin typeface="Bebas Neue"/>
              </a:rPr>
              <a:t>2</a:t>
            </a:r>
            <a:r>
              <a:rPr lang="en-US" sz="1700" spc="136" dirty="0">
                <a:solidFill>
                  <a:srgbClr val="545454"/>
                </a:solidFill>
                <a:latin typeface="Bebas Neue"/>
              </a:rPr>
              <a:t>.-202</a:t>
            </a:r>
            <a:r>
              <a:rPr lang="lv-LV" sz="1700" spc="136" dirty="0">
                <a:solidFill>
                  <a:srgbClr val="545454"/>
                </a:solidFill>
                <a:latin typeface="Bebas Neue"/>
              </a:rPr>
              <a:t>3</a:t>
            </a:r>
            <a:r>
              <a:rPr lang="en-US" sz="1700" spc="136" dirty="0">
                <a:solidFill>
                  <a:srgbClr val="545454"/>
                </a:solidFill>
                <a:latin typeface="Bebas Neue"/>
              </a:rPr>
              <a:t>.</a:t>
            </a:r>
            <a:r>
              <a:rPr lang="en-US" sz="1700" spc="136" dirty="0" err="1">
                <a:solidFill>
                  <a:srgbClr val="545454"/>
                </a:solidFill>
                <a:latin typeface="Bebas Neue"/>
              </a:rPr>
              <a:t>gadā</a:t>
            </a:r>
            <a:r>
              <a:rPr lang="en-US" sz="1700" spc="136" dirty="0">
                <a:solidFill>
                  <a:srgbClr val="545454"/>
                </a:solidFill>
                <a:latin typeface="Bebas Neue"/>
              </a:rPr>
              <a:t> | </a:t>
            </a:r>
            <a:r>
              <a:rPr lang="en-US" sz="1700" spc="136" dirty="0" err="1">
                <a:solidFill>
                  <a:srgbClr val="669933"/>
                </a:solidFill>
                <a:latin typeface="Bebas Neue"/>
              </a:rPr>
              <a:t>Likums</a:t>
            </a:r>
            <a:r>
              <a:rPr lang="en-US" sz="1700" spc="136" dirty="0">
                <a:solidFill>
                  <a:srgbClr val="669933"/>
                </a:solidFill>
                <a:latin typeface="Bebas Neue"/>
              </a:rPr>
              <a:t> par </a:t>
            </a:r>
            <a:r>
              <a:rPr lang="en-US" sz="1700" spc="136" dirty="0" err="1">
                <a:solidFill>
                  <a:srgbClr val="669933"/>
                </a:solidFill>
                <a:latin typeface="Bebas Neue"/>
              </a:rPr>
              <a:t>kārtējā</a:t>
            </a:r>
            <a:r>
              <a:rPr lang="en-US" sz="1700" spc="136" dirty="0">
                <a:solidFill>
                  <a:srgbClr val="669933"/>
                </a:solidFill>
                <a:latin typeface="Bebas Neue"/>
              </a:rPr>
              <a:t> </a:t>
            </a:r>
            <a:r>
              <a:rPr lang="en-US" sz="1700" spc="136" dirty="0" err="1">
                <a:solidFill>
                  <a:srgbClr val="669933"/>
                </a:solidFill>
                <a:latin typeface="Bebas Neue"/>
              </a:rPr>
              <a:t>gada</a:t>
            </a:r>
            <a:r>
              <a:rPr lang="en-US" sz="1700" spc="136" dirty="0">
                <a:solidFill>
                  <a:srgbClr val="669933"/>
                </a:solidFill>
                <a:latin typeface="Bebas Neue"/>
              </a:rPr>
              <a:t> </a:t>
            </a:r>
            <a:r>
              <a:rPr lang="en-US" sz="1700" spc="136" dirty="0" err="1">
                <a:solidFill>
                  <a:srgbClr val="669933"/>
                </a:solidFill>
                <a:latin typeface="Bebas Neue"/>
              </a:rPr>
              <a:t>budžetu</a:t>
            </a:r>
            <a:r>
              <a:rPr lang="en-US" sz="1700" spc="136" dirty="0">
                <a:solidFill>
                  <a:srgbClr val="669933"/>
                </a:solidFill>
                <a:latin typeface="Bebas Neue"/>
              </a:rPr>
              <a:t> </a:t>
            </a:r>
          </a:p>
        </p:txBody>
      </p:sp>
      <p:sp>
        <p:nvSpPr>
          <p:cNvPr id="20" name="TextBox 20"/>
          <p:cNvSpPr txBox="1"/>
          <p:nvPr/>
        </p:nvSpPr>
        <p:spPr>
          <a:xfrm>
            <a:off x="413139" y="-8990"/>
            <a:ext cx="9680867" cy="952500"/>
          </a:xfrm>
          <a:prstGeom prst="rect">
            <a:avLst/>
          </a:prstGeom>
        </p:spPr>
        <p:txBody>
          <a:bodyPr lIns="0" tIns="0" rIns="0" bIns="0" rtlCol="0" anchor="t">
            <a:spAutoFit/>
          </a:bodyPr>
          <a:lstStyle/>
          <a:p>
            <a:pPr algn="ctr">
              <a:lnSpc>
                <a:spcPts val="2520"/>
              </a:lnSpc>
            </a:pPr>
            <a:endParaRPr dirty="0"/>
          </a:p>
          <a:p>
            <a:pPr algn="ctr">
              <a:lnSpc>
                <a:spcPts val="2520"/>
              </a:lnSpc>
            </a:pPr>
            <a:r>
              <a:rPr lang="en-US" sz="1800" spc="252" dirty="0" err="1">
                <a:solidFill>
                  <a:srgbClr val="FFFFFF"/>
                </a:solidFill>
                <a:latin typeface="Arimo Bold"/>
              </a:rPr>
              <a:t>Nodarbinātības</a:t>
            </a:r>
            <a:r>
              <a:rPr lang="en-US" sz="1800" spc="252" dirty="0">
                <a:solidFill>
                  <a:srgbClr val="FFFFFF"/>
                </a:solidFill>
                <a:latin typeface="Arimo Bold"/>
              </a:rPr>
              <a:t> </a:t>
            </a:r>
            <a:r>
              <a:rPr lang="en-US" sz="1800" spc="252" dirty="0" err="1">
                <a:solidFill>
                  <a:srgbClr val="FFFFFF"/>
                </a:solidFill>
                <a:latin typeface="Arimo Bold"/>
              </a:rPr>
              <a:t>valsts</a:t>
            </a:r>
            <a:r>
              <a:rPr lang="en-US" sz="1800" spc="252" dirty="0">
                <a:solidFill>
                  <a:srgbClr val="FFFFFF"/>
                </a:solidFill>
                <a:latin typeface="Arimo Bold"/>
              </a:rPr>
              <a:t> </a:t>
            </a:r>
            <a:r>
              <a:rPr lang="en-US" sz="1800" spc="252" dirty="0" err="1">
                <a:solidFill>
                  <a:srgbClr val="FFFFFF"/>
                </a:solidFill>
                <a:latin typeface="Arimo Bold"/>
              </a:rPr>
              <a:t>aģentūras</a:t>
            </a:r>
            <a:r>
              <a:rPr lang="en-US" sz="1800" spc="252" dirty="0">
                <a:solidFill>
                  <a:srgbClr val="FFFFFF"/>
                </a:solidFill>
                <a:latin typeface="Arimo Bold"/>
              </a:rPr>
              <a:t> </a:t>
            </a:r>
            <a:r>
              <a:rPr lang="en-US" sz="1800" spc="252" dirty="0" err="1">
                <a:solidFill>
                  <a:srgbClr val="FFFFFF"/>
                </a:solidFill>
                <a:latin typeface="Arimo Bold"/>
              </a:rPr>
              <a:t>budžets</a:t>
            </a:r>
            <a:r>
              <a:rPr lang="en-US" sz="1800" spc="252" dirty="0">
                <a:solidFill>
                  <a:srgbClr val="FFFFFF"/>
                </a:solidFill>
                <a:latin typeface="Arimo Bold"/>
              </a:rPr>
              <a:t> 202</a:t>
            </a:r>
            <a:r>
              <a:rPr lang="lv-LV" sz="1800" spc="252" dirty="0">
                <a:solidFill>
                  <a:srgbClr val="FFFFFF"/>
                </a:solidFill>
                <a:latin typeface="Arimo Bold"/>
              </a:rPr>
              <a:t>3</a:t>
            </a:r>
            <a:r>
              <a:rPr lang="en-US" sz="1800" spc="252" dirty="0">
                <a:solidFill>
                  <a:srgbClr val="FFFFFF"/>
                </a:solidFill>
                <a:latin typeface="Arimo Bold"/>
              </a:rPr>
              <a:t>. </a:t>
            </a:r>
            <a:r>
              <a:rPr lang="en-US" sz="1800" spc="252" dirty="0" err="1">
                <a:solidFill>
                  <a:srgbClr val="FFFFFF"/>
                </a:solidFill>
                <a:latin typeface="Arimo Bold"/>
              </a:rPr>
              <a:t>gadam</a:t>
            </a:r>
            <a:endParaRPr lang="en-US" sz="1800" spc="252" dirty="0">
              <a:solidFill>
                <a:srgbClr val="FFFFFF"/>
              </a:solidFill>
              <a:latin typeface="Arimo Bold"/>
            </a:endParaRPr>
          </a:p>
          <a:p>
            <a:pPr algn="ctr">
              <a:lnSpc>
                <a:spcPts val="2520"/>
              </a:lnSpc>
            </a:pPr>
            <a:endParaRPr lang="en-US" sz="1800" spc="252" dirty="0">
              <a:solidFill>
                <a:srgbClr val="FFFFFF"/>
              </a:solidFill>
              <a:latin typeface="Arimo Bold"/>
            </a:endParaRPr>
          </a:p>
        </p:txBody>
      </p:sp>
      <p:grpSp>
        <p:nvGrpSpPr>
          <p:cNvPr id="21" name="Group 21"/>
          <p:cNvGrpSpPr/>
          <p:nvPr/>
        </p:nvGrpSpPr>
        <p:grpSpPr>
          <a:xfrm>
            <a:off x="1037038" y="1527552"/>
            <a:ext cx="3400639" cy="378617"/>
            <a:chOff x="0" y="0"/>
            <a:chExt cx="2247942" cy="250279"/>
          </a:xfrm>
        </p:grpSpPr>
        <p:sp>
          <p:nvSpPr>
            <p:cNvPr id="22" name="Freeform 22"/>
            <p:cNvSpPr/>
            <p:nvPr/>
          </p:nvSpPr>
          <p:spPr>
            <a:xfrm>
              <a:off x="0" y="0"/>
              <a:ext cx="2247941" cy="250279"/>
            </a:xfrm>
            <a:custGeom>
              <a:avLst/>
              <a:gdLst/>
              <a:ahLst/>
              <a:cxnLst/>
              <a:rect l="l" t="t" r="r" b="b"/>
              <a:pathLst>
                <a:path w="2247941" h="250279">
                  <a:moveTo>
                    <a:pt x="0" y="0"/>
                  </a:moveTo>
                  <a:lnTo>
                    <a:pt x="2247941" y="0"/>
                  </a:lnTo>
                  <a:lnTo>
                    <a:pt x="2247941" y="250279"/>
                  </a:lnTo>
                  <a:lnTo>
                    <a:pt x="0" y="250279"/>
                  </a:lnTo>
                  <a:close/>
                </a:path>
              </a:pathLst>
            </a:custGeom>
            <a:solidFill>
              <a:srgbClr val="669933"/>
            </a:solidFill>
          </p:spPr>
        </p:sp>
      </p:grpSp>
      <p:sp>
        <p:nvSpPr>
          <p:cNvPr id="27" name="TextBox 27"/>
          <p:cNvSpPr txBox="1"/>
          <p:nvPr/>
        </p:nvSpPr>
        <p:spPr>
          <a:xfrm>
            <a:off x="1285615" y="1612085"/>
            <a:ext cx="3028085" cy="159531"/>
          </a:xfrm>
          <a:prstGeom prst="rect">
            <a:avLst/>
          </a:prstGeom>
        </p:spPr>
        <p:txBody>
          <a:bodyPr lIns="0" tIns="0" rIns="0" bIns="0" rtlCol="0" anchor="t">
            <a:spAutoFit/>
          </a:bodyPr>
          <a:lstStyle/>
          <a:p>
            <a:pPr>
              <a:lnSpc>
                <a:spcPts val="1400"/>
              </a:lnSpc>
            </a:pPr>
            <a:r>
              <a:rPr lang="en-US" sz="1000" spc="140" dirty="0">
                <a:solidFill>
                  <a:srgbClr val="FFFFFF"/>
                </a:solidFill>
                <a:latin typeface="Montserrat Classic"/>
              </a:rPr>
              <a:t>202</a:t>
            </a:r>
            <a:r>
              <a:rPr lang="lv-LV" sz="1000" spc="140" dirty="0">
                <a:solidFill>
                  <a:srgbClr val="FFFFFF"/>
                </a:solidFill>
                <a:latin typeface="Montserrat Classic"/>
              </a:rPr>
              <a:t>2</a:t>
            </a:r>
            <a:r>
              <a:rPr lang="en-US" sz="1000" spc="140" dirty="0">
                <a:solidFill>
                  <a:srgbClr val="FFFFFF"/>
                </a:solidFill>
                <a:latin typeface="Montserrat Classic"/>
              </a:rPr>
              <a:t>.GADA PLĀNS </a:t>
            </a:r>
            <a:r>
              <a:rPr lang="lv-LV" sz="1000" spc="140" dirty="0">
                <a:solidFill>
                  <a:srgbClr val="FFFFFF"/>
                </a:solidFill>
                <a:latin typeface="Montserrat Classic"/>
              </a:rPr>
              <a:t>37,18</a:t>
            </a:r>
            <a:r>
              <a:rPr lang="en-US" sz="1000" spc="140" dirty="0">
                <a:solidFill>
                  <a:srgbClr val="FFFFFF"/>
                </a:solidFill>
                <a:latin typeface="Montserrat Classic"/>
              </a:rPr>
              <a:t> MILJ. EURO</a:t>
            </a:r>
          </a:p>
        </p:txBody>
      </p:sp>
      <p:grpSp>
        <p:nvGrpSpPr>
          <p:cNvPr id="64" name="Group 64"/>
          <p:cNvGrpSpPr/>
          <p:nvPr/>
        </p:nvGrpSpPr>
        <p:grpSpPr>
          <a:xfrm>
            <a:off x="5590753" y="1527552"/>
            <a:ext cx="4650454" cy="601006"/>
            <a:chOff x="0" y="0"/>
            <a:chExt cx="3074113" cy="397286"/>
          </a:xfrm>
        </p:grpSpPr>
        <p:sp>
          <p:nvSpPr>
            <p:cNvPr id="65" name="Freeform 65"/>
            <p:cNvSpPr/>
            <p:nvPr/>
          </p:nvSpPr>
          <p:spPr>
            <a:xfrm>
              <a:off x="0" y="0"/>
              <a:ext cx="3074113" cy="397286"/>
            </a:xfrm>
            <a:custGeom>
              <a:avLst/>
              <a:gdLst/>
              <a:ahLst/>
              <a:cxnLst/>
              <a:rect l="l" t="t" r="r" b="b"/>
              <a:pathLst>
                <a:path w="3074113" h="397286">
                  <a:moveTo>
                    <a:pt x="0" y="0"/>
                  </a:moveTo>
                  <a:lnTo>
                    <a:pt x="3074113" y="0"/>
                  </a:lnTo>
                  <a:lnTo>
                    <a:pt x="3074113" y="397286"/>
                  </a:lnTo>
                  <a:lnTo>
                    <a:pt x="0" y="397286"/>
                  </a:lnTo>
                  <a:close/>
                </a:path>
              </a:pathLst>
            </a:custGeom>
            <a:solidFill>
              <a:srgbClr val="669933"/>
            </a:solidFill>
          </p:spPr>
        </p:sp>
      </p:grpSp>
      <p:sp>
        <p:nvSpPr>
          <p:cNvPr id="66" name="TextBox 66"/>
          <p:cNvSpPr txBox="1"/>
          <p:nvPr/>
        </p:nvSpPr>
        <p:spPr>
          <a:xfrm>
            <a:off x="5689587" y="1591983"/>
            <a:ext cx="4414202" cy="536575"/>
          </a:xfrm>
          <a:prstGeom prst="rect">
            <a:avLst/>
          </a:prstGeom>
        </p:spPr>
        <p:txBody>
          <a:bodyPr lIns="0" tIns="0" rIns="0" bIns="0" rtlCol="0" anchor="t">
            <a:spAutoFit/>
          </a:bodyPr>
          <a:lstStyle/>
          <a:p>
            <a:pPr algn="ctr">
              <a:lnSpc>
                <a:spcPts val="1400"/>
              </a:lnSpc>
            </a:pPr>
            <a:r>
              <a:rPr lang="en-US" sz="1000" spc="140" dirty="0">
                <a:solidFill>
                  <a:srgbClr val="FFFFFF"/>
                </a:solidFill>
                <a:latin typeface="Montserrat Classic"/>
              </a:rPr>
              <a:t>202</a:t>
            </a:r>
            <a:r>
              <a:rPr lang="lv-LV" sz="1000" spc="140" dirty="0">
                <a:solidFill>
                  <a:srgbClr val="FFFFFF"/>
                </a:solidFill>
                <a:latin typeface="Montserrat Classic"/>
              </a:rPr>
              <a:t>3</a:t>
            </a:r>
            <a:r>
              <a:rPr lang="en-US" sz="1000" spc="140" dirty="0">
                <a:solidFill>
                  <a:srgbClr val="FFFFFF"/>
                </a:solidFill>
                <a:latin typeface="Montserrat Classic"/>
              </a:rPr>
              <a:t>.GADA PLĀNS </a:t>
            </a:r>
            <a:r>
              <a:rPr lang="lv-LV" sz="1000" spc="140" dirty="0">
                <a:solidFill>
                  <a:srgbClr val="FFFFFF"/>
                </a:solidFill>
                <a:latin typeface="Montserrat Classic"/>
              </a:rPr>
              <a:t>43,33</a:t>
            </a:r>
            <a:r>
              <a:rPr lang="en-US" sz="1000" spc="140" dirty="0">
                <a:solidFill>
                  <a:srgbClr val="FFFFFF"/>
                </a:solidFill>
                <a:latin typeface="Montserrat Classic"/>
              </a:rPr>
              <a:t>MILJ. EURO </a:t>
            </a:r>
          </a:p>
          <a:p>
            <a:pPr algn="ctr">
              <a:lnSpc>
                <a:spcPts val="1400"/>
              </a:lnSpc>
            </a:pPr>
            <a:r>
              <a:rPr lang="en-US" sz="1000" spc="140" dirty="0">
                <a:solidFill>
                  <a:srgbClr val="FFFFFF"/>
                </a:solidFill>
                <a:latin typeface="Montserrat Classic"/>
              </a:rPr>
              <a:t>(IZMAIŅAS PRET 202</a:t>
            </a:r>
            <a:r>
              <a:rPr lang="lv-LV" sz="1000" spc="140" dirty="0">
                <a:solidFill>
                  <a:srgbClr val="FFFFFF"/>
                </a:solidFill>
                <a:latin typeface="Montserrat Classic"/>
              </a:rPr>
              <a:t>2</a:t>
            </a:r>
            <a:r>
              <a:rPr lang="en-US" sz="1000" spc="140" dirty="0">
                <a:solidFill>
                  <a:srgbClr val="FFFFFF"/>
                </a:solidFill>
                <a:latin typeface="Montserrat Classic"/>
              </a:rPr>
              <a:t>. GADA PLĀNU </a:t>
            </a:r>
            <a:r>
              <a:rPr lang="lv-LV" sz="1000" spc="140" dirty="0">
                <a:solidFill>
                  <a:srgbClr val="FFFFFF"/>
                </a:solidFill>
                <a:latin typeface="Montserrat Classic"/>
              </a:rPr>
              <a:t>+</a:t>
            </a:r>
            <a:r>
              <a:rPr lang="en-US" sz="1000" spc="140" dirty="0">
                <a:solidFill>
                  <a:srgbClr val="FFFFFF"/>
                </a:solidFill>
                <a:latin typeface="Montserrat Classic"/>
              </a:rPr>
              <a:t> </a:t>
            </a:r>
            <a:r>
              <a:rPr lang="lv-LV" sz="1000" spc="140" dirty="0">
                <a:solidFill>
                  <a:srgbClr val="FFFFFF"/>
                </a:solidFill>
                <a:latin typeface="Montserrat Classic"/>
              </a:rPr>
              <a:t>6,15</a:t>
            </a:r>
            <a:r>
              <a:rPr lang="en-US" sz="1000" spc="140" dirty="0">
                <a:solidFill>
                  <a:srgbClr val="FFFFFF"/>
                </a:solidFill>
                <a:latin typeface="Montserrat Classic"/>
              </a:rPr>
              <a:t> MILJ.EURO)</a:t>
            </a:r>
          </a:p>
          <a:p>
            <a:pPr algn="ctr">
              <a:lnSpc>
                <a:spcPts val="1400"/>
              </a:lnSpc>
            </a:pPr>
            <a:endParaRPr lang="en-US" sz="1000" spc="140" dirty="0">
              <a:solidFill>
                <a:srgbClr val="FFFFFF"/>
              </a:solidFill>
              <a:latin typeface="Montserrat Classic"/>
            </a:endParaRPr>
          </a:p>
        </p:txBody>
      </p:sp>
      <p:grpSp>
        <p:nvGrpSpPr>
          <p:cNvPr id="87" name="Group 87"/>
          <p:cNvGrpSpPr/>
          <p:nvPr/>
        </p:nvGrpSpPr>
        <p:grpSpPr>
          <a:xfrm>
            <a:off x="455541" y="2883947"/>
            <a:ext cx="1194725" cy="312300"/>
            <a:chOff x="0" y="0"/>
            <a:chExt cx="592500" cy="154879"/>
          </a:xfrm>
        </p:grpSpPr>
        <p:sp>
          <p:nvSpPr>
            <p:cNvPr id="88" name="Freeform 88"/>
            <p:cNvSpPr/>
            <p:nvPr/>
          </p:nvSpPr>
          <p:spPr>
            <a:xfrm>
              <a:off x="0" y="0"/>
              <a:ext cx="592500" cy="154879"/>
            </a:xfrm>
            <a:custGeom>
              <a:avLst/>
              <a:gdLst/>
              <a:ahLst/>
              <a:cxnLst/>
              <a:rect l="l" t="t" r="r" b="b"/>
              <a:pathLst>
                <a:path w="592500" h="154879">
                  <a:moveTo>
                    <a:pt x="0" y="0"/>
                  </a:moveTo>
                  <a:lnTo>
                    <a:pt x="592500" y="0"/>
                  </a:lnTo>
                  <a:lnTo>
                    <a:pt x="592500" y="154879"/>
                  </a:lnTo>
                  <a:lnTo>
                    <a:pt x="0" y="154879"/>
                  </a:lnTo>
                  <a:close/>
                </a:path>
              </a:pathLst>
            </a:custGeom>
          </p:spPr>
          <p:style>
            <a:lnRef idx="1">
              <a:schemeClr val="accent1"/>
            </a:lnRef>
            <a:fillRef idx="3">
              <a:schemeClr val="accent1"/>
            </a:fillRef>
            <a:effectRef idx="2">
              <a:schemeClr val="accent1"/>
            </a:effectRef>
            <a:fontRef idx="minor">
              <a:schemeClr val="lt1"/>
            </a:fontRef>
          </p:style>
        </p:sp>
      </p:grpSp>
      <p:sp>
        <p:nvSpPr>
          <p:cNvPr id="91" name="TextBox 91"/>
          <p:cNvSpPr txBox="1"/>
          <p:nvPr/>
        </p:nvSpPr>
        <p:spPr>
          <a:xfrm>
            <a:off x="443775" y="2605679"/>
            <a:ext cx="1262883" cy="306324"/>
          </a:xfrm>
          <a:prstGeom prst="rect">
            <a:avLst/>
          </a:prstGeom>
        </p:spPr>
        <p:txBody>
          <a:bodyPr lIns="0" tIns="0" rIns="0" bIns="0" rtlCol="0" anchor="t">
            <a:spAutoFit/>
          </a:bodyPr>
          <a:lstStyle/>
          <a:p>
            <a:pPr>
              <a:lnSpc>
                <a:spcPts val="1127"/>
              </a:lnSpc>
            </a:pPr>
            <a:r>
              <a:rPr lang="en-US" sz="1199" spc="95" dirty="0">
                <a:solidFill>
                  <a:srgbClr val="545454"/>
                </a:solidFill>
                <a:latin typeface="Bebas Neue Bold"/>
              </a:rPr>
              <a:t>ESF </a:t>
            </a:r>
            <a:r>
              <a:rPr lang="en-US" sz="1199" spc="95" dirty="0" err="1">
                <a:solidFill>
                  <a:srgbClr val="545454"/>
                </a:solidFill>
                <a:latin typeface="Bebas Neue Bold"/>
              </a:rPr>
              <a:t>projektu</a:t>
            </a:r>
            <a:r>
              <a:rPr lang="en-US" sz="1199" spc="95" dirty="0">
                <a:solidFill>
                  <a:srgbClr val="545454"/>
                </a:solidFill>
                <a:latin typeface="Bebas Neue Bold"/>
              </a:rPr>
              <a:t> </a:t>
            </a:r>
            <a:r>
              <a:rPr lang="en-US" sz="1199" spc="95" dirty="0" err="1">
                <a:solidFill>
                  <a:srgbClr val="545454"/>
                </a:solidFill>
                <a:latin typeface="Bebas Neue Bold"/>
              </a:rPr>
              <a:t>īstenošana</a:t>
            </a:r>
            <a:endParaRPr lang="en-US" sz="1199" spc="95" dirty="0">
              <a:solidFill>
                <a:srgbClr val="545454"/>
              </a:solidFill>
              <a:latin typeface="Bebas Neue Bold"/>
            </a:endParaRPr>
          </a:p>
        </p:txBody>
      </p:sp>
      <p:sp>
        <p:nvSpPr>
          <p:cNvPr id="92" name="TextBox 92"/>
          <p:cNvSpPr txBox="1"/>
          <p:nvPr/>
        </p:nvSpPr>
        <p:spPr>
          <a:xfrm>
            <a:off x="556243" y="2963871"/>
            <a:ext cx="1056675" cy="141064"/>
          </a:xfrm>
          <a:prstGeom prst="rect">
            <a:avLst/>
          </a:prstGeom>
        </p:spPr>
        <p:txBody>
          <a:bodyPr lIns="0" tIns="0" rIns="0" bIns="0" rtlCol="0" anchor="t">
            <a:spAutoFit/>
          </a:bodyPr>
          <a:lstStyle/>
          <a:p>
            <a:pPr>
              <a:lnSpc>
                <a:spcPts val="1127"/>
              </a:lnSpc>
            </a:pPr>
            <a:r>
              <a:rPr lang="lv-LV" sz="1199" spc="95" dirty="0">
                <a:solidFill>
                  <a:srgbClr val="FFFFFF"/>
                </a:solidFill>
                <a:latin typeface="Bebas Neue Bold"/>
              </a:rPr>
              <a:t>20.84</a:t>
            </a:r>
            <a:r>
              <a:rPr lang="en-US" sz="1199" spc="95" dirty="0">
                <a:solidFill>
                  <a:srgbClr val="FFFFFF"/>
                </a:solidFill>
                <a:latin typeface="Bebas Neue Bold"/>
              </a:rPr>
              <a:t> </a:t>
            </a:r>
            <a:r>
              <a:rPr lang="en-US" sz="1199" spc="95" dirty="0" err="1">
                <a:solidFill>
                  <a:srgbClr val="FFFFFF"/>
                </a:solidFill>
                <a:latin typeface="Bebas Neue Bold"/>
              </a:rPr>
              <a:t>milj.euro</a:t>
            </a:r>
            <a:endParaRPr lang="en-US" sz="1199" spc="95" dirty="0">
              <a:solidFill>
                <a:srgbClr val="FFFFFF"/>
              </a:solidFill>
              <a:latin typeface="Bebas Neue Bold"/>
            </a:endParaRPr>
          </a:p>
        </p:txBody>
      </p:sp>
      <p:grpSp>
        <p:nvGrpSpPr>
          <p:cNvPr id="99" name="Group 99"/>
          <p:cNvGrpSpPr/>
          <p:nvPr/>
        </p:nvGrpSpPr>
        <p:grpSpPr>
          <a:xfrm>
            <a:off x="3984412" y="3390443"/>
            <a:ext cx="1194725" cy="308587"/>
            <a:chOff x="0" y="0"/>
            <a:chExt cx="592500" cy="153038"/>
          </a:xfrm>
        </p:grpSpPr>
        <p:sp>
          <p:nvSpPr>
            <p:cNvPr id="100" name="Freeform 100"/>
            <p:cNvSpPr/>
            <p:nvPr/>
          </p:nvSpPr>
          <p:spPr>
            <a:xfrm>
              <a:off x="0" y="0"/>
              <a:ext cx="592500" cy="153038"/>
            </a:xfrm>
            <a:custGeom>
              <a:avLst/>
              <a:gdLst/>
              <a:ahLst/>
              <a:cxnLst/>
              <a:rect l="l" t="t" r="r" b="b"/>
              <a:pathLst>
                <a:path w="592500" h="153038">
                  <a:moveTo>
                    <a:pt x="0" y="0"/>
                  </a:moveTo>
                  <a:lnTo>
                    <a:pt x="592500" y="0"/>
                  </a:lnTo>
                  <a:lnTo>
                    <a:pt x="592500" y="153038"/>
                  </a:lnTo>
                  <a:lnTo>
                    <a:pt x="0" y="153038"/>
                  </a:lnTo>
                  <a:close/>
                </a:path>
              </a:pathLst>
            </a:custGeom>
          </p:spPr>
          <p:style>
            <a:lnRef idx="1">
              <a:schemeClr val="accent3"/>
            </a:lnRef>
            <a:fillRef idx="3">
              <a:schemeClr val="accent3"/>
            </a:fillRef>
            <a:effectRef idx="2">
              <a:schemeClr val="accent3"/>
            </a:effectRef>
            <a:fontRef idx="minor">
              <a:schemeClr val="lt1"/>
            </a:fontRef>
          </p:style>
        </p:sp>
      </p:grpSp>
      <p:sp>
        <p:nvSpPr>
          <p:cNvPr id="101" name="TextBox 101"/>
          <p:cNvSpPr txBox="1"/>
          <p:nvPr/>
        </p:nvSpPr>
        <p:spPr>
          <a:xfrm>
            <a:off x="4072683" y="3059402"/>
            <a:ext cx="1210706" cy="306324"/>
          </a:xfrm>
          <a:prstGeom prst="rect">
            <a:avLst/>
          </a:prstGeom>
        </p:spPr>
        <p:txBody>
          <a:bodyPr lIns="0" tIns="0" rIns="0" bIns="0" rtlCol="0" anchor="t">
            <a:spAutoFit/>
          </a:bodyPr>
          <a:lstStyle/>
          <a:p>
            <a:pPr>
              <a:lnSpc>
                <a:spcPts val="1127"/>
              </a:lnSpc>
            </a:pPr>
            <a:r>
              <a:rPr lang="en-US" sz="1199" spc="95" dirty="0">
                <a:solidFill>
                  <a:srgbClr val="545454"/>
                </a:solidFill>
                <a:latin typeface="Bebas Neue Bold"/>
              </a:rPr>
              <a:t>NVA </a:t>
            </a:r>
            <a:r>
              <a:rPr lang="en-US" sz="1199" spc="95" dirty="0" err="1">
                <a:solidFill>
                  <a:srgbClr val="545454"/>
                </a:solidFill>
                <a:latin typeface="Bebas Neue Bold"/>
              </a:rPr>
              <a:t>speciālais</a:t>
            </a:r>
            <a:r>
              <a:rPr lang="en-US" sz="1199" spc="95" dirty="0">
                <a:solidFill>
                  <a:srgbClr val="545454"/>
                </a:solidFill>
                <a:latin typeface="Bebas Neue Bold"/>
              </a:rPr>
              <a:t> </a:t>
            </a:r>
            <a:r>
              <a:rPr lang="en-US" sz="1199" spc="95" dirty="0" err="1">
                <a:solidFill>
                  <a:srgbClr val="545454"/>
                </a:solidFill>
                <a:latin typeface="Bebas Neue Bold"/>
              </a:rPr>
              <a:t>budžets</a:t>
            </a:r>
            <a:endParaRPr lang="en-US" sz="1199" spc="95" dirty="0">
              <a:solidFill>
                <a:srgbClr val="545454"/>
              </a:solidFill>
              <a:latin typeface="Bebas Neue Bold"/>
            </a:endParaRPr>
          </a:p>
        </p:txBody>
      </p:sp>
      <p:sp>
        <p:nvSpPr>
          <p:cNvPr id="102" name="TextBox 102"/>
          <p:cNvSpPr txBox="1"/>
          <p:nvPr/>
        </p:nvSpPr>
        <p:spPr>
          <a:xfrm>
            <a:off x="4076629" y="3455878"/>
            <a:ext cx="1056675" cy="177716"/>
          </a:xfrm>
          <a:prstGeom prst="rect">
            <a:avLst/>
          </a:prstGeom>
        </p:spPr>
        <p:txBody>
          <a:bodyPr lIns="0" tIns="0" rIns="0" bIns="0" rtlCol="0" anchor="t">
            <a:spAutoFit/>
          </a:bodyPr>
          <a:lstStyle/>
          <a:p>
            <a:pPr>
              <a:lnSpc>
                <a:spcPts val="1127"/>
              </a:lnSpc>
            </a:pPr>
            <a:r>
              <a:rPr lang="en-US" sz="1199" spc="95" dirty="0">
                <a:solidFill>
                  <a:srgbClr val="FFFFFF"/>
                </a:solidFill>
                <a:latin typeface="Bebas Neue Bold"/>
              </a:rPr>
              <a:t>8.99 </a:t>
            </a:r>
            <a:r>
              <a:rPr lang="en-US" sz="1199" spc="95" dirty="0" err="1">
                <a:solidFill>
                  <a:srgbClr val="FFFFFF"/>
                </a:solidFill>
                <a:latin typeface="Bebas Neue Bold"/>
              </a:rPr>
              <a:t>milj.euro</a:t>
            </a:r>
            <a:endParaRPr lang="en-US" sz="1199" spc="95" dirty="0">
              <a:solidFill>
                <a:srgbClr val="FFFFFF"/>
              </a:solidFill>
              <a:latin typeface="Bebas Neue Bold"/>
            </a:endParaRPr>
          </a:p>
        </p:txBody>
      </p:sp>
      <p:grpSp>
        <p:nvGrpSpPr>
          <p:cNvPr id="117" name="Group 117"/>
          <p:cNvGrpSpPr/>
          <p:nvPr/>
        </p:nvGrpSpPr>
        <p:grpSpPr>
          <a:xfrm>
            <a:off x="374348" y="5660511"/>
            <a:ext cx="1194725" cy="333487"/>
            <a:chOff x="0" y="0"/>
            <a:chExt cx="592500" cy="165387"/>
          </a:xfrm>
        </p:grpSpPr>
        <p:sp>
          <p:nvSpPr>
            <p:cNvPr id="118" name="Freeform 118"/>
            <p:cNvSpPr/>
            <p:nvPr/>
          </p:nvSpPr>
          <p:spPr>
            <a:xfrm>
              <a:off x="0" y="0"/>
              <a:ext cx="592500" cy="165387"/>
            </a:xfrm>
            <a:custGeom>
              <a:avLst/>
              <a:gdLst/>
              <a:ahLst/>
              <a:cxnLst/>
              <a:rect l="l" t="t" r="r" b="b"/>
              <a:pathLst>
                <a:path w="592500" h="165387">
                  <a:moveTo>
                    <a:pt x="0" y="0"/>
                  </a:moveTo>
                  <a:lnTo>
                    <a:pt x="592500" y="0"/>
                  </a:lnTo>
                  <a:lnTo>
                    <a:pt x="592500" y="165387"/>
                  </a:lnTo>
                  <a:lnTo>
                    <a:pt x="0" y="165387"/>
                  </a:lnTo>
                  <a:close/>
                </a:path>
              </a:pathLst>
            </a:custGeom>
          </p:spPr>
          <p:style>
            <a:lnRef idx="1">
              <a:schemeClr val="accent1"/>
            </a:lnRef>
            <a:fillRef idx="3">
              <a:schemeClr val="accent1"/>
            </a:fillRef>
            <a:effectRef idx="2">
              <a:schemeClr val="accent1"/>
            </a:effectRef>
            <a:fontRef idx="minor">
              <a:schemeClr val="lt1"/>
            </a:fontRef>
          </p:style>
        </p:sp>
      </p:grpSp>
      <p:sp>
        <p:nvSpPr>
          <p:cNvPr id="121" name="TextBox 121"/>
          <p:cNvSpPr txBox="1"/>
          <p:nvPr/>
        </p:nvSpPr>
        <p:spPr>
          <a:xfrm>
            <a:off x="374348" y="4689137"/>
            <a:ext cx="1476036" cy="749237"/>
          </a:xfrm>
          <a:prstGeom prst="rect">
            <a:avLst/>
          </a:prstGeom>
        </p:spPr>
        <p:txBody>
          <a:bodyPr lIns="0" tIns="0" rIns="0" bIns="0" rtlCol="0" anchor="t">
            <a:spAutoFit/>
          </a:bodyPr>
          <a:lstStyle/>
          <a:p>
            <a:pPr>
              <a:lnSpc>
                <a:spcPts val="1128"/>
              </a:lnSpc>
            </a:pPr>
            <a:r>
              <a:rPr lang="en-US" sz="1200" spc="96" dirty="0" err="1">
                <a:solidFill>
                  <a:srgbClr val="545454"/>
                </a:solidFill>
                <a:latin typeface="Bebas Neue Bold"/>
              </a:rPr>
              <a:t>Iemaksām</a:t>
            </a:r>
            <a:r>
              <a:rPr lang="en-US" sz="1200" spc="96" dirty="0">
                <a:solidFill>
                  <a:srgbClr val="545454"/>
                </a:solidFill>
                <a:latin typeface="Bebas Neue Bold"/>
              </a:rPr>
              <a:t> </a:t>
            </a:r>
            <a:r>
              <a:rPr lang="en-US" sz="1200" spc="96" dirty="0" err="1">
                <a:solidFill>
                  <a:srgbClr val="545454"/>
                </a:solidFill>
                <a:latin typeface="Bebas Neue Bold"/>
              </a:rPr>
              <a:t>valsts</a:t>
            </a:r>
            <a:r>
              <a:rPr lang="en-US" sz="1200" spc="96" dirty="0">
                <a:solidFill>
                  <a:srgbClr val="545454"/>
                </a:solidFill>
                <a:latin typeface="Bebas Neue Bold"/>
              </a:rPr>
              <a:t> </a:t>
            </a:r>
            <a:r>
              <a:rPr lang="en-US" sz="1200" spc="96" dirty="0" err="1">
                <a:solidFill>
                  <a:srgbClr val="545454"/>
                </a:solidFill>
                <a:latin typeface="Bebas Neue Bold"/>
              </a:rPr>
              <a:t>pensiju</a:t>
            </a:r>
            <a:r>
              <a:rPr lang="en-US" sz="1200" spc="96" dirty="0">
                <a:solidFill>
                  <a:srgbClr val="545454"/>
                </a:solidFill>
                <a:latin typeface="Bebas Neue Bold"/>
              </a:rPr>
              <a:t> </a:t>
            </a:r>
            <a:r>
              <a:rPr lang="en-US" sz="1200" spc="96" dirty="0" err="1">
                <a:solidFill>
                  <a:srgbClr val="545454"/>
                </a:solidFill>
                <a:latin typeface="Bebas Neue Bold"/>
              </a:rPr>
              <a:t>apdrošināšanai</a:t>
            </a:r>
            <a:endParaRPr lang="en-US" sz="1200" spc="96" dirty="0">
              <a:solidFill>
                <a:srgbClr val="545454"/>
              </a:solidFill>
              <a:latin typeface="Bebas Neue Bold"/>
            </a:endParaRPr>
          </a:p>
          <a:p>
            <a:pPr>
              <a:lnSpc>
                <a:spcPts val="1128"/>
              </a:lnSpc>
            </a:pPr>
            <a:r>
              <a:rPr lang="en-US" sz="1200" spc="96" dirty="0">
                <a:solidFill>
                  <a:srgbClr val="545454"/>
                </a:solidFill>
                <a:latin typeface="Arimo Bold"/>
              </a:rPr>
              <a:t>par </a:t>
            </a:r>
            <a:r>
              <a:rPr lang="en-US" sz="1200" spc="96" dirty="0" err="1">
                <a:solidFill>
                  <a:srgbClr val="545454"/>
                </a:solidFill>
                <a:latin typeface="Arimo Bold"/>
              </a:rPr>
              <a:t>personām</a:t>
            </a:r>
            <a:r>
              <a:rPr lang="en-US" sz="1200" spc="96" dirty="0">
                <a:solidFill>
                  <a:srgbClr val="545454"/>
                </a:solidFill>
                <a:latin typeface="Arimo Bold"/>
              </a:rPr>
              <a:t>, </a:t>
            </a:r>
            <a:r>
              <a:rPr lang="en-US" sz="1200" spc="96" dirty="0" err="1">
                <a:solidFill>
                  <a:srgbClr val="545454"/>
                </a:solidFill>
                <a:latin typeface="Arimo Bold"/>
              </a:rPr>
              <a:t>kuras</a:t>
            </a:r>
            <a:r>
              <a:rPr lang="en-US" sz="1200" spc="96" dirty="0">
                <a:solidFill>
                  <a:srgbClr val="545454"/>
                </a:solidFill>
                <a:latin typeface="Arimo Bold"/>
              </a:rPr>
              <a:t> </a:t>
            </a:r>
            <a:r>
              <a:rPr lang="en-US" sz="1200" spc="96" dirty="0" err="1">
                <a:solidFill>
                  <a:srgbClr val="545454"/>
                </a:solidFill>
                <a:latin typeface="Arimo Bold"/>
              </a:rPr>
              <a:t>veic</a:t>
            </a:r>
            <a:r>
              <a:rPr lang="en-US" sz="1200" spc="96" dirty="0">
                <a:solidFill>
                  <a:srgbClr val="545454"/>
                </a:solidFill>
                <a:latin typeface="Arimo Bold"/>
              </a:rPr>
              <a:t> </a:t>
            </a:r>
            <a:r>
              <a:rPr lang="en-US" sz="1200" spc="96" dirty="0" err="1">
                <a:solidFill>
                  <a:srgbClr val="545454"/>
                </a:solidFill>
                <a:latin typeface="Arimo Bold"/>
              </a:rPr>
              <a:t>algotos</a:t>
            </a:r>
            <a:r>
              <a:rPr lang="en-US" sz="1200" spc="96" dirty="0">
                <a:solidFill>
                  <a:srgbClr val="545454"/>
                </a:solidFill>
                <a:latin typeface="Arimo Bold"/>
              </a:rPr>
              <a:t> </a:t>
            </a:r>
            <a:r>
              <a:rPr lang="en-US" sz="1200" spc="96" dirty="0" err="1">
                <a:solidFill>
                  <a:srgbClr val="545454"/>
                </a:solidFill>
                <a:latin typeface="Arimo Bold"/>
              </a:rPr>
              <a:t>pagaidu</a:t>
            </a:r>
            <a:r>
              <a:rPr lang="en-US" sz="1200" spc="96" dirty="0">
                <a:solidFill>
                  <a:srgbClr val="545454"/>
                </a:solidFill>
                <a:latin typeface="Arimo Bold"/>
              </a:rPr>
              <a:t> </a:t>
            </a:r>
            <a:r>
              <a:rPr lang="en-US" sz="1200" spc="96" dirty="0" err="1">
                <a:solidFill>
                  <a:srgbClr val="545454"/>
                </a:solidFill>
                <a:latin typeface="Arimo Bold"/>
              </a:rPr>
              <a:t>sabiedriskos</a:t>
            </a:r>
            <a:r>
              <a:rPr lang="en-US" sz="1200" spc="96" dirty="0">
                <a:solidFill>
                  <a:srgbClr val="545454"/>
                </a:solidFill>
                <a:latin typeface="Arimo Bold"/>
              </a:rPr>
              <a:t> </a:t>
            </a:r>
            <a:r>
              <a:rPr lang="en-US" sz="1200" spc="96" dirty="0" err="1">
                <a:solidFill>
                  <a:srgbClr val="545454"/>
                </a:solidFill>
                <a:latin typeface="Arimo Bold"/>
              </a:rPr>
              <a:t>darbus</a:t>
            </a:r>
            <a:endParaRPr lang="en-US" sz="1200" spc="96" dirty="0">
              <a:solidFill>
                <a:srgbClr val="545454"/>
              </a:solidFill>
              <a:latin typeface="Arimo Bold"/>
            </a:endParaRPr>
          </a:p>
        </p:txBody>
      </p:sp>
      <p:sp>
        <p:nvSpPr>
          <p:cNvPr id="128" name="TextBox 128"/>
          <p:cNvSpPr txBox="1"/>
          <p:nvPr/>
        </p:nvSpPr>
        <p:spPr>
          <a:xfrm>
            <a:off x="461471" y="5768698"/>
            <a:ext cx="1056675" cy="141064"/>
          </a:xfrm>
          <a:prstGeom prst="rect">
            <a:avLst/>
          </a:prstGeom>
        </p:spPr>
        <p:txBody>
          <a:bodyPr lIns="0" tIns="0" rIns="0" bIns="0" rtlCol="0" anchor="t">
            <a:spAutoFit/>
          </a:bodyPr>
          <a:lstStyle/>
          <a:p>
            <a:pPr>
              <a:lnSpc>
                <a:spcPts val="1127"/>
              </a:lnSpc>
            </a:pPr>
            <a:r>
              <a:rPr lang="en-US" sz="1199" spc="95" dirty="0">
                <a:solidFill>
                  <a:srgbClr val="000000"/>
                </a:solidFill>
                <a:latin typeface="Bebas Neue Bold"/>
              </a:rPr>
              <a:t>0.</a:t>
            </a:r>
            <a:r>
              <a:rPr lang="lv-LV" sz="1199" spc="95" dirty="0">
                <a:solidFill>
                  <a:srgbClr val="000000"/>
                </a:solidFill>
                <a:latin typeface="Bebas Neue Bold"/>
              </a:rPr>
              <a:t>21</a:t>
            </a:r>
            <a:r>
              <a:rPr lang="en-US" sz="1199" spc="95" dirty="0">
                <a:solidFill>
                  <a:srgbClr val="000000"/>
                </a:solidFill>
                <a:latin typeface="Bebas Neue Bold"/>
              </a:rPr>
              <a:t> </a:t>
            </a:r>
            <a:r>
              <a:rPr lang="en-US" sz="1199" spc="95" dirty="0" err="1">
                <a:solidFill>
                  <a:srgbClr val="000000"/>
                </a:solidFill>
                <a:latin typeface="Bebas Neue Bold"/>
              </a:rPr>
              <a:t>milj.euro</a:t>
            </a:r>
            <a:endParaRPr lang="en-US" sz="1199" spc="95" dirty="0">
              <a:solidFill>
                <a:srgbClr val="000000"/>
              </a:solidFill>
              <a:latin typeface="Bebas Neue Bold"/>
            </a:endParaRPr>
          </a:p>
        </p:txBody>
      </p:sp>
      <p:grpSp>
        <p:nvGrpSpPr>
          <p:cNvPr id="133" name="Group 133"/>
          <p:cNvGrpSpPr/>
          <p:nvPr/>
        </p:nvGrpSpPr>
        <p:grpSpPr>
          <a:xfrm>
            <a:off x="3692835" y="5698841"/>
            <a:ext cx="1185628" cy="342006"/>
            <a:chOff x="0" y="0"/>
            <a:chExt cx="587989" cy="169611"/>
          </a:xfrm>
        </p:grpSpPr>
        <p:sp>
          <p:nvSpPr>
            <p:cNvPr id="134" name="Freeform 134"/>
            <p:cNvSpPr/>
            <p:nvPr/>
          </p:nvSpPr>
          <p:spPr>
            <a:xfrm>
              <a:off x="0" y="0"/>
              <a:ext cx="587989" cy="169611"/>
            </a:xfrm>
            <a:custGeom>
              <a:avLst/>
              <a:gdLst/>
              <a:ahLst/>
              <a:cxnLst/>
              <a:rect l="l" t="t" r="r" b="b"/>
              <a:pathLst>
                <a:path w="587989" h="169611">
                  <a:moveTo>
                    <a:pt x="0" y="0"/>
                  </a:moveTo>
                  <a:lnTo>
                    <a:pt x="587989" y="0"/>
                  </a:lnTo>
                  <a:lnTo>
                    <a:pt x="587989" y="169611"/>
                  </a:lnTo>
                  <a:lnTo>
                    <a:pt x="0" y="169611"/>
                  </a:lnTo>
                  <a:close/>
                </a:path>
              </a:pathLst>
            </a:custGeom>
          </p:spPr>
          <p:style>
            <a:lnRef idx="1">
              <a:schemeClr val="accent5"/>
            </a:lnRef>
            <a:fillRef idx="3">
              <a:schemeClr val="accent5"/>
            </a:fillRef>
            <a:effectRef idx="2">
              <a:schemeClr val="accent5"/>
            </a:effectRef>
            <a:fontRef idx="minor">
              <a:schemeClr val="lt1"/>
            </a:fontRef>
          </p:style>
        </p:sp>
      </p:grpSp>
      <p:sp>
        <p:nvSpPr>
          <p:cNvPr id="137" name="TextBox 137"/>
          <p:cNvSpPr txBox="1"/>
          <p:nvPr/>
        </p:nvSpPr>
        <p:spPr>
          <a:xfrm>
            <a:off x="3852345" y="5792210"/>
            <a:ext cx="1056675" cy="141064"/>
          </a:xfrm>
          <a:prstGeom prst="rect">
            <a:avLst/>
          </a:prstGeom>
        </p:spPr>
        <p:txBody>
          <a:bodyPr lIns="0" tIns="0" rIns="0" bIns="0" rtlCol="0" anchor="t">
            <a:spAutoFit/>
          </a:bodyPr>
          <a:lstStyle/>
          <a:p>
            <a:pPr>
              <a:lnSpc>
                <a:spcPts val="1128"/>
              </a:lnSpc>
            </a:pPr>
            <a:r>
              <a:rPr lang="en-US" sz="1200" spc="96" dirty="0">
                <a:solidFill>
                  <a:srgbClr val="000000"/>
                </a:solidFill>
                <a:latin typeface="Bebas Neue Bold"/>
              </a:rPr>
              <a:t>7.1</a:t>
            </a:r>
            <a:r>
              <a:rPr lang="lv-LV" sz="1200" spc="96" dirty="0">
                <a:solidFill>
                  <a:srgbClr val="000000"/>
                </a:solidFill>
                <a:latin typeface="Bebas Neue Bold"/>
              </a:rPr>
              <a:t>4</a:t>
            </a:r>
            <a:r>
              <a:rPr lang="en-US" sz="1200" spc="96" dirty="0">
                <a:solidFill>
                  <a:srgbClr val="000000"/>
                </a:solidFill>
                <a:latin typeface="Bebas Neue Bold"/>
              </a:rPr>
              <a:t> </a:t>
            </a:r>
            <a:r>
              <a:rPr lang="en-US" sz="1200" spc="96" dirty="0" err="1">
                <a:solidFill>
                  <a:srgbClr val="000000"/>
                </a:solidFill>
                <a:latin typeface="Bebas Neue Bold"/>
              </a:rPr>
              <a:t>milj.euro</a:t>
            </a:r>
            <a:endParaRPr lang="en-US" sz="1200" spc="96" dirty="0">
              <a:solidFill>
                <a:srgbClr val="000000"/>
              </a:solidFill>
              <a:latin typeface="Bebas Neue Bold"/>
            </a:endParaRPr>
          </a:p>
        </p:txBody>
      </p:sp>
      <p:sp>
        <p:nvSpPr>
          <p:cNvPr id="140" name="TextBox 140"/>
          <p:cNvSpPr txBox="1"/>
          <p:nvPr/>
        </p:nvSpPr>
        <p:spPr>
          <a:xfrm>
            <a:off x="3875593" y="5342289"/>
            <a:ext cx="1423773" cy="306324"/>
          </a:xfrm>
          <a:prstGeom prst="rect">
            <a:avLst/>
          </a:prstGeom>
        </p:spPr>
        <p:txBody>
          <a:bodyPr lIns="0" tIns="0" rIns="0" bIns="0" rtlCol="0" anchor="t">
            <a:spAutoFit/>
          </a:bodyPr>
          <a:lstStyle/>
          <a:p>
            <a:pPr>
              <a:lnSpc>
                <a:spcPts val="1127"/>
              </a:lnSpc>
            </a:pPr>
            <a:r>
              <a:rPr lang="en-US" sz="1199" spc="95" dirty="0">
                <a:solidFill>
                  <a:srgbClr val="545454"/>
                </a:solidFill>
                <a:latin typeface="Bebas Neue Bold"/>
              </a:rPr>
              <a:t>NVA </a:t>
            </a:r>
            <a:r>
              <a:rPr lang="en-US" sz="1199" spc="95" dirty="0" err="1">
                <a:solidFill>
                  <a:srgbClr val="545454"/>
                </a:solidFill>
                <a:latin typeface="Bebas Neue Bold"/>
              </a:rPr>
              <a:t>darbības</a:t>
            </a:r>
            <a:r>
              <a:rPr lang="en-US" sz="1199" spc="95" dirty="0">
                <a:solidFill>
                  <a:srgbClr val="545454"/>
                </a:solidFill>
                <a:latin typeface="Bebas Neue Bold"/>
              </a:rPr>
              <a:t> </a:t>
            </a:r>
            <a:r>
              <a:rPr lang="en-US" sz="1199" spc="95" dirty="0" err="1">
                <a:solidFill>
                  <a:srgbClr val="545454"/>
                </a:solidFill>
                <a:latin typeface="Bebas Neue Bold"/>
              </a:rPr>
              <a:t>nodrošināšana</a:t>
            </a:r>
            <a:endParaRPr lang="en-US" sz="1199" spc="95" dirty="0">
              <a:solidFill>
                <a:srgbClr val="545454"/>
              </a:solidFill>
              <a:latin typeface="Bebas Neue Bold"/>
            </a:endParaRPr>
          </a:p>
        </p:txBody>
      </p:sp>
      <p:sp>
        <p:nvSpPr>
          <p:cNvPr id="152" name="TextBox 152"/>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1</a:t>
            </a:r>
          </a:p>
        </p:txBody>
      </p:sp>
      <p:pic>
        <p:nvPicPr>
          <p:cNvPr id="153" name="Picture 153"/>
          <p:cNvPicPr>
            <a:picLocks noChangeAspect="1"/>
          </p:cNvPicPr>
          <p:nvPr/>
        </p:nvPicPr>
        <p:blipFill>
          <a:blip r:embed="rId5"/>
          <a:srcRect/>
          <a:stretch>
            <a:fillRect/>
          </a:stretch>
        </p:blipFill>
        <p:spPr>
          <a:xfrm>
            <a:off x="393018" y="6713006"/>
            <a:ext cx="443680" cy="587330"/>
          </a:xfrm>
          <a:prstGeom prst="rect">
            <a:avLst/>
          </a:prstGeom>
        </p:spPr>
      </p:pic>
      <p:sp>
        <p:nvSpPr>
          <p:cNvPr id="154" name="TextBox 154"/>
          <p:cNvSpPr txBox="1"/>
          <p:nvPr/>
        </p:nvSpPr>
        <p:spPr>
          <a:xfrm>
            <a:off x="1166523" y="7129427"/>
            <a:ext cx="3690255" cy="170909"/>
          </a:xfrm>
          <a:prstGeom prst="rect">
            <a:avLst/>
          </a:prstGeom>
        </p:spPr>
        <p:txBody>
          <a:bodyPr lIns="0" tIns="0" rIns="0" bIns="0" rtlCol="0" anchor="t">
            <a:spAutoFit/>
          </a:bodyPr>
          <a:lstStyle/>
          <a:p>
            <a:pPr>
              <a:lnSpc>
                <a:spcPts val="1394"/>
              </a:lnSpc>
            </a:pPr>
            <a:r>
              <a:rPr lang="en-US" sz="996" spc="139">
                <a:solidFill>
                  <a:srgbClr val="669933"/>
                </a:solidFill>
                <a:latin typeface="Montserrat Classic"/>
              </a:rPr>
              <a:t>www.nva.gov.lv</a:t>
            </a:r>
          </a:p>
        </p:txBody>
      </p:sp>
      <p:sp>
        <p:nvSpPr>
          <p:cNvPr id="167" name="AutoShape 167"/>
          <p:cNvSpPr/>
          <p:nvPr/>
        </p:nvSpPr>
        <p:spPr>
          <a:xfrm rot="5400000">
            <a:off x="2597289" y="4272383"/>
            <a:ext cx="5489661" cy="0"/>
          </a:xfrm>
          <a:prstGeom prst="line">
            <a:avLst/>
          </a:prstGeom>
          <a:ln w="19050" cap="rnd">
            <a:solidFill>
              <a:srgbClr val="669933"/>
            </a:solidFill>
            <a:prstDash val="sysDot"/>
            <a:headEnd type="none" w="sm" len="sm"/>
            <a:tailEnd type="none" w="sm" len="sm"/>
          </a:ln>
        </p:spPr>
      </p:sp>
      <p:cxnSp>
        <p:nvCxnSpPr>
          <p:cNvPr id="18" name="Straight Connector 17">
            <a:extLst>
              <a:ext uri="{FF2B5EF4-FFF2-40B4-BE49-F238E27FC236}">
                <a16:creationId xmlns:a16="http://schemas.microsoft.com/office/drawing/2014/main" id="{120628B9-EC4A-425B-A9B9-0276B8C43E16}"/>
              </a:ext>
            </a:extLst>
          </p:cNvPr>
          <p:cNvCxnSpPr>
            <a:cxnSpLocks/>
          </p:cNvCxnSpPr>
          <p:nvPr/>
        </p:nvCxnSpPr>
        <p:spPr>
          <a:xfrm>
            <a:off x="2451100" y="5139041"/>
            <a:ext cx="0" cy="852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1C717D-A400-4B8B-9DFF-56A8E75F991C}"/>
              </a:ext>
            </a:extLst>
          </p:cNvPr>
          <p:cNvCxnSpPr>
            <a:cxnSpLocks/>
          </p:cNvCxnSpPr>
          <p:nvPr/>
        </p:nvCxnSpPr>
        <p:spPr>
          <a:xfrm>
            <a:off x="1569073" y="5991668"/>
            <a:ext cx="88202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8945F0F7-0C23-4D02-9F26-9E9934C48D1E}"/>
              </a:ext>
            </a:extLst>
          </p:cNvPr>
          <p:cNvGraphicFramePr>
            <a:graphicFrameLocks/>
          </p:cNvGraphicFramePr>
          <p:nvPr>
            <p:extLst>
              <p:ext uri="{D42A27DB-BD31-4B8C-83A1-F6EECF244321}">
                <p14:modId xmlns:p14="http://schemas.microsoft.com/office/powerpoint/2010/main" val="1902763264"/>
              </p:ext>
            </p:extLst>
          </p:nvPr>
        </p:nvGraphicFramePr>
        <p:xfrm>
          <a:off x="6851228" y="2989255"/>
          <a:ext cx="2442500" cy="2618847"/>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Straight Connector 8">
            <a:extLst>
              <a:ext uri="{FF2B5EF4-FFF2-40B4-BE49-F238E27FC236}">
                <a16:creationId xmlns:a16="http://schemas.microsoft.com/office/drawing/2014/main" id="{E700DF85-BDE6-41B2-8986-B861A2289070}"/>
              </a:ext>
            </a:extLst>
          </p:cNvPr>
          <p:cNvCxnSpPr>
            <a:cxnSpLocks/>
          </p:cNvCxnSpPr>
          <p:nvPr/>
        </p:nvCxnSpPr>
        <p:spPr>
          <a:xfrm>
            <a:off x="8699500" y="4845447"/>
            <a:ext cx="583301" cy="319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B455599-375A-4E72-9353-91A2A51C98E3}"/>
              </a:ext>
            </a:extLst>
          </p:cNvPr>
          <p:cNvSpPr/>
          <p:nvPr/>
        </p:nvSpPr>
        <p:spPr>
          <a:xfrm>
            <a:off x="9170591" y="4169218"/>
            <a:ext cx="978473" cy="461408"/>
          </a:xfrm>
          <a:prstGeom prst="rect">
            <a:avLst/>
          </a:prstGeom>
        </p:spPr>
        <p:txBody>
          <a:bodyPr wrap="none">
            <a:spAutoFit/>
          </a:bodyPr>
          <a:lstStyle/>
          <a:p>
            <a:r>
              <a:rPr lang="lv-LV" sz="1199" spc="95" dirty="0">
                <a:solidFill>
                  <a:srgbClr val="545454"/>
                </a:solidFill>
                <a:latin typeface="Bebas Neue Bold"/>
              </a:rPr>
              <a:t>ESF projektu</a:t>
            </a:r>
          </a:p>
          <a:p>
            <a:r>
              <a:rPr lang="lv-LV" sz="1199" spc="95" dirty="0">
                <a:solidFill>
                  <a:srgbClr val="545454"/>
                </a:solidFill>
                <a:latin typeface="Bebas Neue Bold"/>
              </a:rPr>
              <a:t>īstenošana</a:t>
            </a:r>
          </a:p>
        </p:txBody>
      </p:sp>
      <p:grpSp>
        <p:nvGrpSpPr>
          <p:cNvPr id="46" name="Group 87">
            <a:extLst>
              <a:ext uri="{FF2B5EF4-FFF2-40B4-BE49-F238E27FC236}">
                <a16:creationId xmlns:a16="http://schemas.microsoft.com/office/drawing/2014/main" id="{82C42D6F-9F58-43B9-943C-8B47763B4564}"/>
              </a:ext>
            </a:extLst>
          </p:cNvPr>
          <p:cNvGrpSpPr/>
          <p:nvPr/>
        </p:nvGrpSpPr>
        <p:grpSpPr>
          <a:xfrm>
            <a:off x="9217208" y="4612563"/>
            <a:ext cx="1194725" cy="312300"/>
            <a:chOff x="0" y="0"/>
            <a:chExt cx="592500" cy="154879"/>
          </a:xfrm>
        </p:grpSpPr>
        <p:sp>
          <p:nvSpPr>
            <p:cNvPr id="47" name="Freeform 88">
              <a:extLst>
                <a:ext uri="{FF2B5EF4-FFF2-40B4-BE49-F238E27FC236}">
                  <a16:creationId xmlns:a16="http://schemas.microsoft.com/office/drawing/2014/main" id="{0004C44B-9F14-4C71-BEB2-18745EC41444}"/>
                </a:ext>
              </a:extLst>
            </p:cNvPr>
            <p:cNvSpPr/>
            <p:nvPr/>
          </p:nvSpPr>
          <p:spPr>
            <a:xfrm>
              <a:off x="0" y="0"/>
              <a:ext cx="592500" cy="154879"/>
            </a:xfrm>
            <a:custGeom>
              <a:avLst/>
              <a:gdLst/>
              <a:ahLst/>
              <a:cxnLst/>
              <a:rect l="l" t="t" r="r" b="b"/>
              <a:pathLst>
                <a:path w="592500" h="154879">
                  <a:moveTo>
                    <a:pt x="0" y="0"/>
                  </a:moveTo>
                  <a:lnTo>
                    <a:pt x="592500" y="0"/>
                  </a:lnTo>
                  <a:lnTo>
                    <a:pt x="592500" y="154879"/>
                  </a:lnTo>
                  <a:lnTo>
                    <a:pt x="0" y="154879"/>
                  </a:lnTo>
                  <a:close/>
                </a:path>
              </a:pathLst>
            </a:custGeom>
          </p:spPr>
          <p:style>
            <a:lnRef idx="1">
              <a:schemeClr val="accent1"/>
            </a:lnRef>
            <a:fillRef idx="3">
              <a:schemeClr val="accent1"/>
            </a:fillRef>
            <a:effectRef idx="2">
              <a:schemeClr val="accent1"/>
            </a:effectRef>
            <a:fontRef idx="minor">
              <a:schemeClr val="lt1"/>
            </a:fontRef>
          </p:style>
        </p:sp>
      </p:grpSp>
      <p:sp>
        <p:nvSpPr>
          <p:cNvPr id="12" name="TextBox 11">
            <a:extLst>
              <a:ext uri="{FF2B5EF4-FFF2-40B4-BE49-F238E27FC236}">
                <a16:creationId xmlns:a16="http://schemas.microsoft.com/office/drawing/2014/main" id="{AE65FF91-15A1-4A42-8E5B-650BF6124D7D}"/>
              </a:ext>
            </a:extLst>
          </p:cNvPr>
          <p:cNvSpPr txBox="1"/>
          <p:nvPr/>
        </p:nvSpPr>
        <p:spPr>
          <a:xfrm>
            <a:off x="9207326" y="4596112"/>
            <a:ext cx="1167872" cy="276871"/>
          </a:xfrm>
          <a:prstGeom prst="rect">
            <a:avLst/>
          </a:prstGeom>
          <a:noFill/>
        </p:spPr>
        <p:txBody>
          <a:bodyPr wrap="square" rtlCol="0">
            <a:spAutoFit/>
          </a:bodyPr>
          <a:lstStyle/>
          <a:p>
            <a:r>
              <a:rPr lang="lv-LV" sz="1199" spc="95" dirty="0">
                <a:solidFill>
                  <a:srgbClr val="FFFFFF"/>
                </a:solidFill>
                <a:latin typeface="Bebas Neue Bold"/>
              </a:rPr>
              <a:t>24,20 MILJ.EURO</a:t>
            </a:r>
          </a:p>
        </p:txBody>
      </p:sp>
      <p:grpSp>
        <p:nvGrpSpPr>
          <p:cNvPr id="53" name="Group 85">
            <a:extLst>
              <a:ext uri="{FF2B5EF4-FFF2-40B4-BE49-F238E27FC236}">
                <a16:creationId xmlns:a16="http://schemas.microsoft.com/office/drawing/2014/main" id="{604D94A7-EEE1-4FDE-B6E6-45D50DA271EB}"/>
              </a:ext>
            </a:extLst>
          </p:cNvPr>
          <p:cNvGrpSpPr/>
          <p:nvPr/>
        </p:nvGrpSpPr>
        <p:grpSpPr>
          <a:xfrm>
            <a:off x="9207326" y="4974060"/>
            <a:ext cx="1191843" cy="317278"/>
            <a:chOff x="0" y="0"/>
            <a:chExt cx="591071" cy="157348"/>
          </a:xfrm>
        </p:grpSpPr>
        <p:sp>
          <p:nvSpPr>
            <p:cNvPr id="54" name="Freeform 86">
              <a:extLst>
                <a:ext uri="{FF2B5EF4-FFF2-40B4-BE49-F238E27FC236}">
                  <a16:creationId xmlns:a16="http://schemas.microsoft.com/office/drawing/2014/main" id="{2E7806B5-AFA1-46B3-A188-EB11F391F1FF}"/>
                </a:ext>
              </a:extLst>
            </p:cNvPr>
            <p:cNvSpPr/>
            <p:nvPr/>
          </p:nvSpPr>
          <p:spPr>
            <a:xfrm>
              <a:off x="0" y="0"/>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13" name="TextBox 12">
            <a:extLst>
              <a:ext uri="{FF2B5EF4-FFF2-40B4-BE49-F238E27FC236}">
                <a16:creationId xmlns:a16="http://schemas.microsoft.com/office/drawing/2014/main" id="{0CB6F378-71F4-406C-9AC9-5F456DA2E766}"/>
              </a:ext>
            </a:extLst>
          </p:cNvPr>
          <p:cNvSpPr txBox="1"/>
          <p:nvPr/>
        </p:nvSpPr>
        <p:spPr>
          <a:xfrm>
            <a:off x="9310091" y="4992302"/>
            <a:ext cx="1008961"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+3.36 MILJ.EURO</a:t>
            </a:r>
          </a:p>
        </p:txBody>
      </p:sp>
      <p:grpSp>
        <p:nvGrpSpPr>
          <p:cNvPr id="58" name="Group 85">
            <a:extLst>
              <a:ext uri="{FF2B5EF4-FFF2-40B4-BE49-F238E27FC236}">
                <a16:creationId xmlns:a16="http://schemas.microsoft.com/office/drawing/2014/main" id="{AB2996D5-3BBC-4591-8267-AD7196D56C98}"/>
              </a:ext>
            </a:extLst>
          </p:cNvPr>
          <p:cNvGrpSpPr/>
          <p:nvPr/>
        </p:nvGrpSpPr>
        <p:grpSpPr>
          <a:xfrm>
            <a:off x="5513087" y="4039891"/>
            <a:ext cx="1191843" cy="317278"/>
            <a:chOff x="11167" y="272028"/>
            <a:chExt cx="591071" cy="157348"/>
          </a:xfrm>
        </p:grpSpPr>
        <p:sp>
          <p:nvSpPr>
            <p:cNvPr id="59" name="Freeform 86">
              <a:extLst>
                <a:ext uri="{FF2B5EF4-FFF2-40B4-BE49-F238E27FC236}">
                  <a16:creationId xmlns:a16="http://schemas.microsoft.com/office/drawing/2014/main" id="{CEF348C5-CEFB-486A-8DCE-C6FAD5AD04A3}"/>
                </a:ext>
              </a:extLst>
            </p:cNvPr>
            <p:cNvSpPr/>
            <p:nvPr/>
          </p:nvSpPr>
          <p:spPr>
            <a:xfrm>
              <a:off x="11167" y="272028"/>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23" name="TextBox 22">
            <a:extLst>
              <a:ext uri="{FF2B5EF4-FFF2-40B4-BE49-F238E27FC236}">
                <a16:creationId xmlns:a16="http://schemas.microsoft.com/office/drawing/2014/main" id="{EA384CCE-F868-4186-B1A1-53A0074904C8}"/>
              </a:ext>
            </a:extLst>
          </p:cNvPr>
          <p:cNvSpPr txBox="1"/>
          <p:nvPr/>
        </p:nvSpPr>
        <p:spPr>
          <a:xfrm>
            <a:off x="5450357" y="3243277"/>
            <a:ext cx="1233217" cy="461408"/>
          </a:xfrm>
          <a:prstGeom prst="rect">
            <a:avLst/>
          </a:prstGeom>
          <a:noFill/>
        </p:spPr>
        <p:txBody>
          <a:bodyPr wrap="square" rtlCol="0">
            <a:spAutoFit/>
          </a:bodyPr>
          <a:lstStyle/>
          <a:p>
            <a:r>
              <a:rPr lang="lv-LV" sz="1199" spc="95" dirty="0">
                <a:solidFill>
                  <a:srgbClr val="545454"/>
                </a:solidFill>
                <a:latin typeface="Bebas Neue Bold"/>
              </a:rPr>
              <a:t>NVA Speciālais budžets</a:t>
            </a:r>
          </a:p>
        </p:txBody>
      </p:sp>
      <p:grpSp>
        <p:nvGrpSpPr>
          <p:cNvPr id="61" name="Group 99">
            <a:extLst>
              <a:ext uri="{FF2B5EF4-FFF2-40B4-BE49-F238E27FC236}">
                <a16:creationId xmlns:a16="http://schemas.microsoft.com/office/drawing/2014/main" id="{FF638E9E-6340-4138-9D89-E2CF7D7D5802}"/>
              </a:ext>
            </a:extLst>
          </p:cNvPr>
          <p:cNvGrpSpPr/>
          <p:nvPr/>
        </p:nvGrpSpPr>
        <p:grpSpPr>
          <a:xfrm>
            <a:off x="5513087" y="3688589"/>
            <a:ext cx="1194725" cy="308587"/>
            <a:chOff x="0" y="0"/>
            <a:chExt cx="592500" cy="153038"/>
          </a:xfrm>
        </p:grpSpPr>
        <p:sp>
          <p:nvSpPr>
            <p:cNvPr id="62" name="Freeform 100">
              <a:extLst>
                <a:ext uri="{FF2B5EF4-FFF2-40B4-BE49-F238E27FC236}">
                  <a16:creationId xmlns:a16="http://schemas.microsoft.com/office/drawing/2014/main" id="{1903B7DA-9662-4FBE-BCB8-DFD6E9DA3801}"/>
                </a:ext>
              </a:extLst>
            </p:cNvPr>
            <p:cNvSpPr/>
            <p:nvPr/>
          </p:nvSpPr>
          <p:spPr>
            <a:xfrm>
              <a:off x="0" y="0"/>
              <a:ext cx="592500" cy="153038"/>
            </a:xfrm>
            <a:custGeom>
              <a:avLst/>
              <a:gdLst/>
              <a:ahLst/>
              <a:cxnLst/>
              <a:rect l="l" t="t" r="r" b="b"/>
              <a:pathLst>
                <a:path w="592500" h="153038">
                  <a:moveTo>
                    <a:pt x="0" y="0"/>
                  </a:moveTo>
                  <a:lnTo>
                    <a:pt x="592500" y="0"/>
                  </a:lnTo>
                  <a:lnTo>
                    <a:pt x="592500" y="153038"/>
                  </a:lnTo>
                  <a:lnTo>
                    <a:pt x="0" y="153038"/>
                  </a:lnTo>
                  <a:close/>
                </a:path>
              </a:pathLst>
            </a:custGeom>
          </p:spPr>
          <p:style>
            <a:lnRef idx="1">
              <a:schemeClr val="accent3"/>
            </a:lnRef>
            <a:fillRef idx="3">
              <a:schemeClr val="accent3"/>
            </a:fillRef>
            <a:effectRef idx="2">
              <a:schemeClr val="accent3"/>
            </a:effectRef>
            <a:fontRef idx="minor">
              <a:schemeClr val="lt1"/>
            </a:fontRef>
          </p:style>
          <p:txBody>
            <a:bodyPr/>
            <a:lstStyle/>
            <a:p>
              <a:r>
                <a:rPr lang="lv-LV" sz="1199" spc="95" dirty="0">
                  <a:solidFill>
                    <a:srgbClr val="FFFFFF"/>
                  </a:solidFill>
                  <a:latin typeface="Bebas Neue Bold"/>
                </a:rPr>
                <a:t>9.27 MILJ EURO</a:t>
              </a:r>
            </a:p>
          </p:txBody>
        </p:sp>
      </p:grpSp>
      <p:sp>
        <p:nvSpPr>
          <p:cNvPr id="24" name="TextBox 23">
            <a:extLst>
              <a:ext uri="{FF2B5EF4-FFF2-40B4-BE49-F238E27FC236}">
                <a16:creationId xmlns:a16="http://schemas.microsoft.com/office/drawing/2014/main" id="{C5DE2951-36A0-41D3-8B22-42627C0D38A6}"/>
              </a:ext>
            </a:extLst>
          </p:cNvPr>
          <p:cNvSpPr txBox="1"/>
          <p:nvPr/>
        </p:nvSpPr>
        <p:spPr>
          <a:xfrm>
            <a:off x="5560551" y="4043148"/>
            <a:ext cx="1025025"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+0.28 MILJ. EURO</a:t>
            </a:r>
          </a:p>
        </p:txBody>
      </p:sp>
      <p:cxnSp>
        <p:nvCxnSpPr>
          <p:cNvPr id="26" name="Straight Connector 25">
            <a:extLst>
              <a:ext uri="{FF2B5EF4-FFF2-40B4-BE49-F238E27FC236}">
                <a16:creationId xmlns:a16="http://schemas.microsoft.com/office/drawing/2014/main" id="{70C3670F-25E9-46DC-860B-7429064A2F4A}"/>
              </a:ext>
            </a:extLst>
          </p:cNvPr>
          <p:cNvCxnSpPr>
            <a:cxnSpLocks/>
          </p:cNvCxnSpPr>
          <p:nvPr/>
        </p:nvCxnSpPr>
        <p:spPr>
          <a:xfrm flipH="1" flipV="1">
            <a:off x="6714673" y="3778250"/>
            <a:ext cx="537027" cy="1888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67" name="Group 133">
            <a:extLst>
              <a:ext uri="{FF2B5EF4-FFF2-40B4-BE49-F238E27FC236}">
                <a16:creationId xmlns:a16="http://schemas.microsoft.com/office/drawing/2014/main" id="{1637FB56-868F-426D-96F4-46528A33F503}"/>
              </a:ext>
            </a:extLst>
          </p:cNvPr>
          <p:cNvGrpSpPr/>
          <p:nvPr/>
        </p:nvGrpSpPr>
        <p:grpSpPr>
          <a:xfrm>
            <a:off x="5685895" y="5508971"/>
            <a:ext cx="1185628" cy="342006"/>
            <a:chOff x="0" y="0"/>
            <a:chExt cx="587989" cy="169611"/>
          </a:xfrm>
        </p:grpSpPr>
        <p:sp>
          <p:nvSpPr>
            <p:cNvPr id="68" name="Freeform 134">
              <a:extLst>
                <a:ext uri="{FF2B5EF4-FFF2-40B4-BE49-F238E27FC236}">
                  <a16:creationId xmlns:a16="http://schemas.microsoft.com/office/drawing/2014/main" id="{762EF85F-11B7-4BB3-A430-7A995953DA4E}"/>
                </a:ext>
              </a:extLst>
            </p:cNvPr>
            <p:cNvSpPr/>
            <p:nvPr/>
          </p:nvSpPr>
          <p:spPr>
            <a:xfrm>
              <a:off x="0" y="0"/>
              <a:ext cx="587989" cy="169611"/>
            </a:xfrm>
            <a:custGeom>
              <a:avLst/>
              <a:gdLst/>
              <a:ahLst/>
              <a:cxnLst/>
              <a:rect l="l" t="t" r="r" b="b"/>
              <a:pathLst>
                <a:path w="587989" h="169611">
                  <a:moveTo>
                    <a:pt x="0" y="0"/>
                  </a:moveTo>
                  <a:lnTo>
                    <a:pt x="587989" y="0"/>
                  </a:lnTo>
                  <a:lnTo>
                    <a:pt x="587989" y="169611"/>
                  </a:lnTo>
                  <a:lnTo>
                    <a:pt x="0" y="169611"/>
                  </a:lnTo>
                  <a:close/>
                </a:path>
              </a:pathLst>
            </a:custGeom>
          </p:spPr>
          <p:style>
            <a:lnRef idx="1">
              <a:schemeClr val="accent5"/>
            </a:lnRef>
            <a:fillRef idx="3">
              <a:schemeClr val="accent5"/>
            </a:fillRef>
            <a:effectRef idx="2">
              <a:schemeClr val="accent5"/>
            </a:effectRef>
            <a:fontRef idx="minor">
              <a:schemeClr val="lt1"/>
            </a:fontRef>
          </p:style>
        </p:sp>
      </p:grpSp>
      <p:sp>
        <p:nvSpPr>
          <p:cNvPr id="29" name="TextBox 28">
            <a:extLst>
              <a:ext uri="{FF2B5EF4-FFF2-40B4-BE49-F238E27FC236}">
                <a16:creationId xmlns:a16="http://schemas.microsoft.com/office/drawing/2014/main" id="{AD7F15F4-FFA7-47FE-B4EB-8E30531B66CA}"/>
              </a:ext>
            </a:extLst>
          </p:cNvPr>
          <p:cNvSpPr txBox="1"/>
          <p:nvPr/>
        </p:nvSpPr>
        <p:spPr>
          <a:xfrm>
            <a:off x="5685895" y="5562231"/>
            <a:ext cx="1128101" cy="276999"/>
          </a:xfrm>
          <a:prstGeom prst="rect">
            <a:avLst/>
          </a:prstGeom>
          <a:noFill/>
        </p:spPr>
        <p:txBody>
          <a:bodyPr wrap="square" rtlCol="0">
            <a:spAutoFit/>
          </a:bodyPr>
          <a:lstStyle/>
          <a:p>
            <a:r>
              <a:rPr lang="lv-LV" sz="1200" spc="96" dirty="0">
                <a:solidFill>
                  <a:srgbClr val="000000"/>
                </a:solidFill>
                <a:latin typeface="Bebas Neue Bold"/>
              </a:rPr>
              <a:t>9.71 MILJ.EURO</a:t>
            </a:r>
          </a:p>
        </p:txBody>
      </p:sp>
      <p:sp>
        <p:nvSpPr>
          <p:cNvPr id="30" name="TextBox 29">
            <a:extLst>
              <a:ext uri="{FF2B5EF4-FFF2-40B4-BE49-F238E27FC236}">
                <a16:creationId xmlns:a16="http://schemas.microsoft.com/office/drawing/2014/main" id="{3CA39005-CCA6-4335-A4C4-C8EB94B55A49}"/>
              </a:ext>
            </a:extLst>
          </p:cNvPr>
          <p:cNvSpPr txBox="1"/>
          <p:nvPr/>
        </p:nvSpPr>
        <p:spPr>
          <a:xfrm>
            <a:off x="5598456" y="5084816"/>
            <a:ext cx="1324080" cy="461408"/>
          </a:xfrm>
          <a:prstGeom prst="rect">
            <a:avLst/>
          </a:prstGeom>
          <a:noFill/>
        </p:spPr>
        <p:txBody>
          <a:bodyPr wrap="square" rtlCol="0">
            <a:spAutoFit/>
          </a:bodyPr>
          <a:lstStyle/>
          <a:p>
            <a:r>
              <a:rPr lang="lv-LV" sz="1199" spc="95" dirty="0">
                <a:solidFill>
                  <a:srgbClr val="545454"/>
                </a:solidFill>
                <a:latin typeface="Bebas Neue Bold"/>
              </a:rPr>
              <a:t>NVA DARBĪBAS NODROŠINĀŠANA</a:t>
            </a:r>
          </a:p>
        </p:txBody>
      </p:sp>
      <p:grpSp>
        <p:nvGrpSpPr>
          <p:cNvPr id="71" name="Group 85">
            <a:extLst>
              <a:ext uri="{FF2B5EF4-FFF2-40B4-BE49-F238E27FC236}">
                <a16:creationId xmlns:a16="http://schemas.microsoft.com/office/drawing/2014/main" id="{9924FE12-A52C-42ED-9C15-D79F5D78CA98}"/>
              </a:ext>
            </a:extLst>
          </p:cNvPr>
          <p:cNvGrpSpPr/>
          <p:nvPr/>
        </p:nvGrpSpPr>
        <p:grpSpPr>
          <a:xfrm>
            <a:off x="5685895" y="5882208"/>
            <a:ext cx="1191843" cy="317278"/>
            <a:chOff x="11167" y="272028"/>
            <a:chExt cx="591071" cy="157348"/>
          </a:xfrm>
        </p:grpSpPr>
        <p:sp>
          <p:nvSpPr>
            <p:cNvPr id="72" name="Freeform 86">
              <a:extLst>
                <a:ext uri="{FF2B5EF4-FFF2-40B4-BE49-F238E27FC236}">
                  <a16:creationId xmlns:a16="http://schemas.microsoft.com/office/drawing/2014/main" id="{9011625C-157D-46D5-AD1D-425DBC10036F}"/>
                </a:ext>
              </a:extLst>
            </p:cNvPr>
            <p:cNvSpPr/>
            <p:nvPr/>
          </p:nvSpPr>
          <p:spPr>
            <a:xfrm>
              <a:off x="11167" y="272028"/>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32" name="TextBox 31">
            <a:extLst>
              <a:ext uri="{FF2B5EF4-FFF2-40B4-BE49-F238E27FC236}">
                <a16:creationId xmlns:a16="http://schemas.microsoft.com/office/drawing/2014/main" id="{2BD7A6A8-950B-48A9-BD16-005EC010F9A4}"/>
              </a:ext>
            </a:extLst>
          </p:cNvPr>
          <p:cNvSpPr txBox="1"/>
          <p:nvPr/>
        </p:nvSpPr>
        <p:spPr>
          <a:xfrm>
            <a:off x="5699596" y="5917777"/>
            <a:ext cx="1191841"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+2.57 MILJ.EURO</a:t>
            </a:r>
          </a:p>
        </p:txBody>
      </p:sp>
      <p:cxnSp>
        <p:nvCxnSpPr>
          <p:cNvPr id="34" name="Straight Connector 33">
            <a:extLst>
              <a:ext uri="{FF2B5EF4-FFF2-40B4-BE49-F238E27FC236}">
                <a16:creationId xmlns:a16="http://schemas.microsoft.com/office/drawing/2014/main" id="{8DD4CA45-B2DC-46C3-9D6A-9660010CBB49}"/>
              </a:ext>
            </a:extLst>
          </p:cNvPr>
          <p:cNvCxnSpPr>
            <a:cxnSpLocks/>
          </p:cNvCxnSpPr>
          <p:nvPr/>
        </p:nvCxnSpPr>
        <p:spPr>
          <a:xfrm>
            <a:off x="7480300" y="5139041"/>
            <a:ext cx="0" cy="55980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B2DD55-7708-4580-A986-3D6546A45E16}"/>
              </a:ext>
            </a:extLst>
          </p:cNvPr>
          <p:cNvCxnSpPr>
            <a:endCxn id="29" idx="3"/>
          </p:cNvCxnSpPr>
          <p:nvPr/>
        </p:nvCxnSpPr>
        <p:spPr>
          <a:xfrm flipH="1">
            <a:off x="6813996" y="5698841"/>
            <a:ext cx="666304" cy="189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79" name="Group 117">
            <a:extLst>
              <a:ext uri="{FF2B5EF4-FFF2-40B4-BE49-F238E27FC236}">
                <a16:creationId xmlns:a16="http://schemas.microsoft.com/office/drawing/2014/main" id="{2C1BF9F0-3EA3-43DB-AF73-DB53782C8979}"/>
              </a:ext>
            </a:extLst>
          </p:cNvPr>
          <p:cNvGrpSpPr/>
          <p:nvPr/>
        </p:nvGrpSpPr>
        <p:grpSpPr>
          <a:xfrm>
            <a:off x="9190145" y="3117006"/>
            <a:ext cx="1194725" cy="333487"/>
            <a:chOff x="0" y="0"/>
            <a:chExt cx="592500" cy="165387"/>
          </a:xfrm>
        </p:grpSpPr>
        <p:sp>
          <p:nvSpPr>
            <p:cNvPr id="80" name="Freeform 118">
              <a:extLst>
                <a:ext uri="{FF2B5EF4-FFF2-40B4-BE49-F238E27FC236}">
                  <a16:creationId xmlns:a16="http://schemas.microsoft.com/office/drawing/2014/main" id="{D50B5D81-5A24-44FD-9722-76C8E4705649}"/>
                </a:ext>
              </a:extLst>
            </p:cNvPr>
            <p:cNvSpPr/>
            <p:nvPr/>
          </p:nvSpPr>
          <p:spPr>
            <a:xfrm>
              <a:off x="0" y="0"/>
              <a:ext cx="592500" cy="165387"/>
            </a:xfrm>
            <a:custGeom>
              <a:avLst/>
              <a:gdLst/>
              <a:ahLst/>
              <a:cxnLst/>
              <a:rect l="l" t="t" r="r" b="b"/>
              <a:pathLst>
                <a:path w="592500" h="165387">
                  <a:moveTo>
                    <a:pt x="0" y="0"/>
                  </a:moveTo>
                  <a:lnTo>
                    <a:pt x="592500" y="0"/>
                  </a:lnTo>
                  <a:lnTo>
                    <a:pt x="592500" y="165387"/>
                  </a:lnTo>
                  <a:lnTo>
                    <a:pt x="0" y="165387"/>
                  </a:lnTo>
                  <a:close/>
                </a:path>
              </a:pathLst>
            </a:custGeom>
          </p:spPr>
          <p:style>
            <a:lnRef idx="1">
              <a:schemeClr val="accent1"/>
            </a:lnRef>
            <a:fillRef idx="3">
              <a:schemeClr val="accent1"/>
            </a:fillRef>
            <a:effectRef idx="2">
              <a:schemeClr val="accent1"/>
            </a:effectRef>
            <a:fontRef idx="minor">
              <a:schemeClr val="lt1"/>
            </a:fontRef>
          </p:style>
        </p:sp>
      </p:grpSp>
      <p:grpSp>
        <p:nvGrpSpPr>
          <p:cNvPr id="81" name="Group 85">
            <a:extLst>
              <a:ext uri="{FF2B5EF4-FFF2-40B4-BE49-F238E27FC236}">
                <a16:creationId xmlns:a16="http://schemas.microsoft.com/office/drawing/2014/main" id="{99F14D0F-1626-4BE7-8EAB-88A9091C7E03}"/>
              </a:ext>
            </a:extLst>
          </p:cNvPr>
          <p:cNvGrpSpPr/>
          <p:nvPr/>
        </p:nvGrpSpPr>
        <p:grpSpPr>
          <a:xfrm>
            <a:off x="9190145" y="3479854"/>
            <a:ext cx="1191843" cy="317278"/>
            <a:chOff x="0" y="0"/>
            <a:chExt cx="591071" cy="157348"/>
          </a:xfrm>
        </p:grpSpPr>
        <p:sp>
          <p:nvSpPr>
            <p:cNvPr id="82" name="Freeform 86">
              <a:extLst>
                <a:ext uri="{FF2B5EF4-FFF2-40B4-BE49-F238E27FC236}">
                  <a16:creationId xmlns:a16="http://schemas.microsoft.com/office/drawing/2014/main" id="{225BCCC1-6095-4446-8680-A6A33DBC7B99}"/>
                </a:ext>
              </a:extLst>
            </p:cNvPr>
            <p:cNvSpPr/>
            <p:nvPr/>
          </p:nvSpPr>
          <p:spPr>
            <a:xfrm>
              <a:off x="0" y="0"/>
              <a:ext cx="591071" cy="157348"/>
            </a:xfrm>
            <a:custGeom>
              <a:avLst/>
              <a:gdLst/>
              <a:ahLst/>
              <a:cxnLst/>
              <a:rect l="l" t="t" r="r" b="b"/>
              <a:pathLst>
                <a:path w="591071" h="157348">
                  <a:moveTo>
                    <a:pt x="0" y="0"/>
                  </a:moveTo>
                  <a:lnTo>
                    <a:pt x="591071" y="0"/>
                  </a:lnTo>
                  <a:lnTo>
                    <a:pt x="591071" y="157348"/>
                  </a:lnTo>
                  <a:lnTo>
                    <a:pt x="0" y="157348"/>
                  </a:lnTo>
                  <a:close/>
                </a:path>
              </a:pathLst>
            </a:custGeom>
            <a:solidFill>
              <a:srgbClr val="D9D9D9"/>
            </a:solidFill>
          </p:spPr>
        </p:sp>
      </p:grpSp>
      <p:sp>
        <p:nvSpPr>
          <p:cNvPr id="38" name="TextBox 37">
            <a:extLst>
              <a:ext uri="{FF2B5EF4-FFF2-40B4-BE49-F238E27FC236}">
                <a16:creationId xmlns:a16="http://schemas.microsoft.com/office/drawing/2014/main" id="{8942EEA7-20E5-4B6C-B1BA-DF4BA4E17A9D}"/>
              </a:ext>
            </a:extLst>
          </p:cNvPr>
          <p:cNvSpPr txBox="1"/>
          <p:nvPr/>
        </p:nvSpPr>
        <p:spPr>
          <a:xfrm>
            <a:off x="9167089" y="3107532"/>
            <a:ext cx="1237953" cy="276871"/>
          </a:xfrm>
          <a:prstGeom prst="rect">
            <a:avLst/>
          </a:prstGeom>
          <a:noFill/>
        </p:spPr>
        <p:txBody>
          <a:bodyPr wrap="square" rtlCol="0">
            <a:spAutoFit/>
          </a:bodyPr>
          <a:lstStyle/>
          <a:p>
            <a:r>
              <a:rPr lang="lv-LV" sz="1199" spc="95" dirty="0">
                <a:solidFill>
                  <a:srgbClr val="FFFFFF"/>
                </a:solidFill>
                <a:latin typeface="Bebas Neue Bold"/>
              </a:rPr>
              <a:t>0.15 MILJ EURO</a:t>
            </a:r>
          </a:p>
        </p:txBody>
      </p:sp>
      <p:sp>
        <p:nvSpPr>
          <p:cNvPr id="39" name="TextBox 38">
            <a:extLst>
              <a:ext uri="{FF2B5EF4-FFF2-40B4-BE49-F238E27FC236}">
                <a16:creationId xmlns:a16="http://schemas.microsoft.com/office/drawing/2014/main" id="{0C3568B2-C80A-4E9E-97E9-105018D7D086}"/>
              </a:ext>
            </a:extLst>
          </p:cNvPr>
          <p:cNvSpPr txBox="1"/>
          <p:nvPr/>
        </p:nvSpPr>
        <p:spPr>
          <a:xfrm>
            <a:off x="9217208" y="3490825"/>
            <a:ext cx="1101844" cy="276999"/>
          </a:xfrm>
          <a:prstGeom prst="rect">
            <a:avLst/>
          </a:prstGeom>
          <a:noFill/>
        </p:spPr>
        <p:txBody>
          <a:bodyPr wrap="square" rtlCol="0">
            <a:spAutoFit/>
          </a:bodyPr>
          <a:lstStyle/>
          <a:p>
            <a:r>
              <a:rPr lang="lv-LV" sz="1200" dirty="0">
                <a:solidFill>
                  <a:schemeClr val="tx1">
                    <a:lumMod val="65000"/>
                    <a:lumOff val="35000"/>
                  </a:schemeClr>
                </a:solidFill>
                <a:latin typeface="Bebas Neue Bold" panose="020B0604020202020204" charset="-70"/>
              </a:rPr>
              <a:t>-0.06 MILJ.EURO</a:t>
            </a:r>
          </a:p>
        </p:txBody>
      </p:sp>
      <p:sp>
        <p:nvSpPr>
          <p:cNvPr id="41" name="TextBox 40">
            <a:extLst>
              <a:ext uri="{FF2B5EF4-FFF2-40B4-BE49-F238E27FC236}">
                <a16:creationId xmlns:a16="http://schemas.microsoft.com/office/drawing/2014/main" id="{9FCEC8D5-CB3C-4C1D-87BA-6C85293446C4}"/>
              </a:ext>
            </a:extLst>
          </p:cNvPr>
          <p:cNvSpPr txBox="1"/>
          <p:nvPr/>
        </p:nvSpPr>
        <p:spPr>
          <a:xfrm>
            <a:off x="8949471" y="2238806"/>
            <a:ext cx="1613757" cy="938719"/>
          </a:xfrm>
          <a:prstGeom prst="rect">
            <a:avLst/>
          </a:prstGeom>
          <a:noFill/>
        </p:spPr>
        <p:txBody>
          <a:bodyPr wrap="square" rtlCol="0">
            <a:spAutoFit/>
          </a:bodyPr>
          <a:lstStyle/>
          <a:p>
            <a:pPr>
              <a:lnSpc>
                <a:spcPts val="1128"/>
              </a:lnSpc>
            </a:pPr>
            <a:r>
              <a:rPr lang="en-US" sz="1199" spc="95" dirty="0" err="1">
                <a:solidFill>
                  <a:srgbClr val="545454"/>
                </a:solidFill>
                <a:latin typeface="Bebas Neue Bold"/>
              </a:rPr>
              <a:t>Iemaksām</a:t>
            </a:r>
            <a:r>
              <a:rPr lang="en-US" sz="1199" spc="95" dirty="0">
                <a:solidFill>
                  <a:srgbClr val="545454"/>
                </a:solidFill>
                <a:latin typeface="Bebas Neue Bold"/>
              </a:rPr>
              <a:t> </a:t>
            </a:r>
            <a:r>
              <a:rPr lang="en-US" sz="1199" spc="95" dirty="0" err="1">
                <a:solidFill>
                  <a:srgbClr val="545454"/>
                </a:solidFill>
                <a:latin typeface="Bebas Neue Bold"/>
              </a:rPr>
              <a:t>valsts</a:t>
            </a:r>
            <a:r>
              <a:rPr lang="en-US" sz="1199" spc="95" dirty="0">
                <a:solidFill>
                  <a:srgbClr val="545454"/>
                </a:solidFill>
                <a:latin typeface="Bebas Neue Bold"/>
              </a:rPr>
              <a:t> </a:t>
            </a:r>
            <a:r>
              <a:rPr lang="en-US" sz="1199" spc="95" dirty="0" err="1">
                <a:solidFill>
                  <a:srgbClr val="545454"/>
                </a:solidFill>
                <a:latin typeface="Bebas Neue Bold"/>
              </a:rPr>
              <a:t>pensiju</a:t>
            </a:r>
            <a:r>
              <a:rPr lang="en-US" sz="1199" spc="95" dirty="0">
                <a:solidFill>
                  <a:srgbClr val="545454"/>
                </a:solidFill>
                <a:latin typeface="Bebas Neue Bold"/>
              </a:rPr>
              <a:t> </a:t>
            </a:r>
            <a:r>
              <a:rPr lang="en-US" sz="1199" spc="95" dirty="0" err="1">
                <a:solidFill>
                  <a:srgbClr val="545454"/>
                </a:solidFill>
                <a:latin typeface="Bebas Neue Bold"/>
              </a:rPr>
              <a:t>apdrošināšanai</a:t>
            </a:r>
            <a:endParaRPr lang="en-US" sz="1199" spc="95" dirty="0">
              <a:solidFill>
                <a:srgbClr val="545454"/>
              </a:solidFill>
              <a:latin typeface="Bebas Neue Bold"/>
            </a:endParaRPr>
          </a:p>
          <a:p>
            <a:pPr>
              <a:lnSpc>
                <a:spcPts val="1128"/>
              </a:lnSpc>
            </a:pPr>
            <a:r>
              <a:rPr lang="en-US" sz="1199" spc="95" dirty="0">
                <a:solidFill>
                  <a:srgbClr val="545454"/>
                </a:solidFill>
                <a:latin typeface="Bebas Neue Bold"/>
              </a:rPr>
              <a:t>par </a:t>
            </a:r>
            <a:r>
              <a:rPr lang="en-US" sz="1199" spc="95" dirty="0" err="1">
                <a:solidFill>
                  <a:srgbClr val="545454"/>
                </a:solidFill>
                <a:latin typeface="Bebas Neue Bold"/>
              </a:rPr>
              <a:t>personām</a:t>
            </a:r>
            <a:r>
              <a:rPr lang="en-US" sz="1199" spc="95" dirty="0">
                <a:solidFill>
                  <a:srgbClr val="545454"/>
                </a:solidFill>
                <a:latin typeface="Bebas Neue Bold"/>
              </a:rPr>
              <a:t>, </a:t>
            </a:r>
            <a:r>
              <a:rPr lang="en-US" sz="1199" spc="95" dirty="0" err="1">
                <a:solidFill>
                  <a:srgbClr val="545454"/>
                </a:solidFill>
                <a:latin typeface="Bebas Neue Bold"/>
              </a:rPr>
              <a:t>kuras</a:t>
            </a:r>
            <a:r>
              <a:rPr lang="en-US" sz="1199" spc="95" dirty="0">
                <a:solidFill>
                  <a:srgbClr val="545454"/>
                </a:solidFill>
                <a:latin typeface="Bebas Neue Bold"/>
              </a:rPr>
              <a:t> </a:t>
            </a:r>
            <a:r>
              <a:rPr lang="en-US" sz="1199" spc="95" dirty="0" err="1">
                <a:solidFill>
                  <a:srgbClr val="545454"/>
                </a:solidFill>
                <a:latin typeface="Bebas Neue Bold"/>
              </a:rPr>
              <a:t>veic</a:t>
            </a:r>
            <a:r>
              <a:rPr lang="en-US" sz="1199" spc="95" dirty="0">
                <a:solidFill>
                  <a:srgbClr val="545454"/>
                </a:solidFill>
                <a:latin typeface="Bebas Neue Bold"/>
              </a:rPr>
              <a:t> </a:t>
            </a:r>
            <a:r>
              <a:rPr lang="en-US" sz="1199" spc="95" dirty="0" err="1">
                <a:solidFill>
                  <a:srgbClr val="545454"/>
                </a:solidFill>
                <a:latin typeface="Bebas Neue Bold"/>
              </a:rPr>
              <a:t>algotos</a:t>
            </a:r>
            <a:r>
              <a:rPr lang="en-US" sz="1199" spc="95" dirty="0">
                <a:solidFill>
                  <a:srgbClr val="545454"/>
                </a:solidFill>
                <a:latin typeface="Bebas Neue Bold"/>
              </a:rPr>
              <a:t> </a:t>
            </a:r>
            <a:r>
              <a:rPr lang="en-US" sz="1199" spc="95" dirty="0" err="1">
                <a:solidFill>
                  <a:srgbClr val="545454"/>
                </a:solidFill>
                <a:latin typeface="Bebas Neue Bold"/>
              </a:rPr>
              <a:t>pagaidu</a:t>
            </a:r>
            <a:r>
              <a:rPr lang="en-US" sz="1199" spc="95" dirty="0">
                <a:solidFill>
                  <a:srgbClr val="545454"/>
                </a:solidFill>
                <a:latin typeface="Bebas Neue Bold"/>
              </a:rPr>
              <a:t> </a:t>
            </a:r>
            <a:r>
              <a:rPr lang="en-US" sz="1199" spc="95" dirty="0" err="1">
                <a:solidFill>
                  <a:srgbClr val="545454"/>
                </a:solidFill>
                <a:latin typeface="Bebas Neue Bold"/>
              </a:rPr>
              <a:t>sabiedriskos</a:t>
            </a:r>
            <a:r>
              <a:rPr lang="en-US" sz="1199" spc="95" dirty="0">
                <a:solidFill>
                  <a:srgbClr val="545454"/>
                </a:solidFill>
                <a:latin typeface="Bebas Neue Bold"/>
              </a:rPr>
              <a:t> </a:t>
            </a:r>
            <a:r>
              <a:rPr lang="en-US" sz="1199" spc="95" dirty="0" err="1">
                <a:solidFill>
                  <a:srgbClr val="545454"/>
                </a:solidFill>
                <a:latin typeface="Bebas Neue Bold"/>
              </a:rPr>
              <a:t>darbus</a:t>
            </a:r>
            <a:endParaRPr lang="en-US" sz="1199" spc="95" dirty="0">
              <a:solidFill>
                <a:srgbClr val="545454"/>
              </a:solidFill>
              <a:latin typeface="Bebas Neue Bold"/>
            </a:endParaRPr>
          </a:p>
        </p:txBody>
      </p:sp>
      <p:cxnSp>
        <p:nvCxnSpPr>
          <p:cNvPr id="52" name="Straight Connector 51">
            <a:extLst>
              <a:ext uri="{FF2B5EF4-FFF2-40B4-BE49-F238E27FC236}">
                <a16:creationId xmlns:a16="http://schemas.microsoft.com/office/drawing/2014/main" id="{3468BE9D-F9B1-4D92-8E80-BD42CFC313D9}"/>
              </a:ext>
            </a:extLst>
          </p:cNvPr>
          <p:cNvCxnSpPr>
            <a:cxnSpLocks/>
          </p:cNvCxnSpPr>
          <p:nvPr/>
        </p:nvCxnSpPr>
        <p:spPr>
          <a:xfrm flipV="1">
            <a:off x="8072478" y="3177526"/>
            <a:ext cx="1144730" cy="3503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4" name="Picture 4"/>
          <p:cNvPicPr>
            <a:picLocks noChangeAspect="1"/>
          </p:cNvPicPr>
          <p:nvPr/>
        </p:nvPicPr>
        <p:blipFill>
          <a:blip r:embed="rId2"/>
          <a:srcRect/>
          <a:stretch>
            <a:fillRect/>
          </a:stretch>
        </p:blipFill>
        <p:spPr>
          <a:xfrm>
            <a:off x="337903" y="6911357"/>
            <a:ext cx="398163" cy="527076"/>
          </a:xfrm>
          <a:prstGeom prst="rect">
            <a:avLst/>
          </a:prstGeom>
        </p:spPr>
      </p:pic>
      <p:grpSp>
        <p:nvGrpSpPr>
          <p:cNvPr id="5" name="Group 5"/>
          <p:cNvGrpSpPr/>
          <p:nvPr/>
        </p:nvGrpSpPr>
        <p:grpSpPr>
          <a:xfrm>
            <a:off x="917635" y="962110"/>
            <a:ext cx="9311647" cy="613205"/>
            <a:chOff x="0" y="0"/>
            <a:chExt cx="40250413" cy="2650634"/>
          </a:xfrm>
        </p:grpSpPr>
        <p:sp>
          <p:nvSpPr>
            <p:cNvPr id="6" name="Freeform 6"/>
            <p:cNvSpPr/>
            <p:nvPr/>
          </p:nvSpPr>
          <p:spPr>
            <a:xfrm>
              <a:off x="0" y="0"/>
              <a:ext cx="40250414" cy="2650634"/>
            </a:xfrm>
            <a:custGeom>
              <a:avLst/>
              <a:gdLst/>
              <a:ahLst/>
              <a:cxnLst/>
              <a:rect l="l" t="t" r="r" b="b"/>
              <a:pathLst>
                <a:path w="40250414" h="2650634">
                  <a:moveTo>
                    <a:pt x="40125954" y="59690"/>
                  </a:moveTo>
                  <a:cubicBezTo>
                    <a:pt x="40161514" y="59690"/>
                    <a:pt x="40190722" y="88900"/>
                    <a:pt x="40190722" y="124460"/>
                  </a:cubicBezTo>
                  <a:lnTo>
                    <a:pt x="40190722" y="2526174"/>
                  </a:lnTo>
                  <a:cubicBezTo>
                    <a:pt x="40190722" y="2561734"/>
                    <a:pt x="40161514" y="2590944"/>
                    <a:pt x="40125954" y="2590944"/>
                  </a:cubicBezTo>
                  <a:lnTo>
                    <a:pt x="124460" y="2590944"/>
                  </a:lnTo>
                  <a:cubicBezTo>
                    <a:pt x="88900" y="2590944"/>
                    <a:pt x="59690" y="2561734"/>
                    <a:pt x="59690" y="2526174"/>
                  </a:cubicBezTo>
                  <a:lnTo>
                    <a:pt x="59690" y="124460"/>
                  </a:lnTo>
                  <a:cubicBezTo>
                    <a:pt x="59690" y="88900"/>
                    <a:pt x="88900" y="59690"/>
                    <a:pt x="124460" y="59690"/>
                  </a:cubicBezTo>
                  <a:lnTo>
                    <a:pt x="40125954" y="59690"/>
                  </a:lnTo>
                  <a:moveTo>
                    <a:pt x="40125954" y="0"/>
                  </a:moveTo>
                  <a:lnTo>
                    <a:pt x="124460" y="0"/>
                  </a:lnTo>
                  <a:cubicBezTo>
                    <a:pt x="55880" y="0"/>
                    <a:pt x="0" y="55880"/>
                    <a:pt x="0" y="124460"/>
                  </a:cubicBezTo>
                  <a:lnTo>
                    <a:pt x="0" y="2526174"/>
                  </a:lnTo>
                  <a:cubicBezTo>
                    <a:pt x="0" y="2594754"/>
                    <a:pt x="55880" y="2650634"/>
                    <a:pt x="124460" y="2650634"/>
                  </a:cubicBezTo>
                  <a:lnTo>
                    <a:pt x="40125954" y="2650634"/>
                  </a:lnTo>
                  <a:cubicBezTo>
                    <a:pt x="40194533" y="2650634"/>
                    <a:pt x="40250414" y="2594754"/>
                    <a:pt x="40250414" y="2526174"/>
                  </a:cubicBezTo>
                  <a:lnTo>
                    <a:pt x="40250414" y="124460"/>
                  </a:lnTo>
                  <a:cubicBezTo>
                    <a:pt x="40250414" y="55880"/>
                    <a:pt x="40194533" y="0"/>
                    <a:pt x="40125954" y="0"/>
                  </a:cubicBezTo>
                  <a:close/>
                </a:path>
              </a:pathLst>
            </a:custGeom>
            <a:solidFill>
              <a:srgbClr val="8C52FF"/>
            </a:solidFill>
          </p:spPr>
        </p:sp>
      </p:grpSp>
      <p:grpSp>
        <p:nvGrpSpPr>
          <p:cNvPr id="7" name="Group 7"/>
          <p:cNvGrpSpPr/>
          <p:nvPr/>
        </p:nvGrpSpPr>
        <p:grpSpPr>
          <a:xfrm>
            <a:off x="917635" y="792375"/>
            <a:ext cx="7319881" cy="339469"/>
            <a:chOff x="0" y="0"/>
            <a:chExt cx="15973652" cy="740800"/>
          </a:xfrm>
        </p:grpSpPr>
        <p:sp>
          <p:nvSpPr>
            <p:cNvPr id="8" name="Freeform 8"/>
            <p:cNvSpPr/>
            <p:nvPr/>
          </p:nvSpPr>
          <p:spPr>
            <a:xfrm>
              <a:off x="0" y="0"/>
              <a:ext cx="15973653" cy="740800"/>
            </a:xfrm>
            <a:custGeom>
              <a:avLst/>
              <a:gdLst/>
              <a:ahLst/>
              <a:cxnLst/>
              <a:rect l="l" t="t" r="r" b="b"/>
              <a:pathLst>
                <a:path w="15973653" h="740800">
                  <a:moveTo>
                    <a:pt x="15849192" y="740800"/>
                  </a:moveTo>
                  <a:lnTo>
                    <a:pt x="124460" y="740800"/>
                  </a:lnTo>
                  <a:cubicBezTo>
                    <a:pt x="55880" y="740800"/>
                    <a:pt x="0" y="684920"/>
                    <a:pt x="0" y="616340"/>
                  </a:cubicBezTo>
                  <a:lnTo>
                    <a:pt x="0" y="124460"/>
                  </a:lnTo>
                  <a:cubicBezTo>
                    <a:pt x="0" y="55880"/>
                    <a:pt x="55880" y="0"/>
                    <a:pt x="124460" y="0"/>
                  </a:cubicBezTo>
                  <a:lnTo>
                    <a:pt x="15849192" y="0"/>
                  </a:lnTo>
                  <a:cubicBezTo>
                    <a:pt x="15917773" y="0"/>
                    <a:pt x="15973653" y="55880"/>
                    <a:pt x="15973653" y="124460"/>
                  </a:cubicBezTo>
                  <a:lnTo>
                    <a:pt x="15973653" y="616340"/>
                  </a:lnTo>
                  <a:cubicBezTo>
                    <a:pt x="15973653" y="684920"/>
                    <a:pt x="15917773" y="740800"/>
                    <a:pt x="15849192" y="740800"/>
                  </a:cubicBezTo>
                  <a:close/>
                </a:path>
              </a:pathLst>
            </a:custGeom>
            <a:solidFill>
              <a:srgbClr val="8C52FF"/>
            </a:solidFill>
          </p:spPr>
        </p:sp>
      </p:grpSp>
      <p:grpSp>
        <p:nvGrpSpPr>
          <p:cNvPr id="9" name="Group 9"/>
          <p:cNvGrpSpPr/>
          <p:nvPr/>
        </p:nvGrpSpPr>
        <p:grpSpPr>
          <a:xfrm>
            <a:off x="293946" y="547331"/>
            <a:ext cx="9906962" cy="173443"/>
            <a:chOff x="0" y="0"/>
            <a:chExt cx="32643792" cy="571500"/>
          </a:xfrm>
        </p:grpSpPr>
        <p:sp>
          <p:nvSpPr>
            <p:cNvPr id="10" name="Freeform 10"/>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11" name="TextBox 11"/>
          <p:cNvSpPr txBox="1"/>
          <p:nvPr/>
        </p:nvSpPr>
        <p:spPr>
          <a:xfrm>
            <a:off x="293946" y="313524"/>
            <a:ext cx="5101666" cy="233807"/>
          </a:xfrm>
          <a:prstGeom prst="rect">
            <a:avLst/>
          </a:prstGeom>
        </p:spPr>
        <p:txBody>
          <a:bodyPr lIns="0" tIns="0" rIns="0" bIns="0" rtlCol="0" anchor="t">
            <a:spAutoFit/>
          </a:bodyPr>
          <a:lstStyle/>
          <a:p>
            <a:pPr>
              <a:lnSpc>
                <a:spcPts val="1676"/>
              </a:lnSpc>
            </a:pPr>
            <a:r>
              <a:rPr lang="en-US" sz="1784" spc="142">
                <a:solidFill>
                  <a:srgbClr val="545454"/>
                </a:solidFill>
                <a:latin typeface="Bebas Neue"/>
              </a:rPr>
              <a:t>NVA Budžeta programmu/</a:t>
            </a:r>
            <a:r>
              <a:rPr lang="en-US" sz="1784" spc="71">
                <a:solidFill>
                  <a:srgbClr val="545454"/>
                </a:solidFill>
                <a:latin typeface="Arimo"/>
              </a:rPr>
              <a:t>apakšprogrammu mērķi</a:t>
            </a:r>
          </a:p>
        </p:txBody>
      </p:sp>
      <p:sp>
        <p:nvSpPr>
          <p:cNvPr id="12" name="TextBox 12"/>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en-US" sz="900" spc="126" dirty="0" err="1">
                <a:solidFill>
                  <a:srgbClr val="FFFFFF"/>
                </a:solidFill>
                <a:latin typeface="Arimo Bold"/>
              </a:rPr>
              <a:t>Nodarbinātības</a:t>
            </a:r>
            <a:r>
              <a:rPr lang="en-US" sz="900" spc="126" dirty="0">
                <a:solidFill>
                  <a:srgbClr val="FFFFFF"/>
                </a:solidFill>
                <a:latin typeface="Arimo Bold"/>
              </a:rPr>
              <a:t> </a:t>
            </a:r>
            <a:r>
              <a:rPr lang="en-US" sz="900" spc="126" dirty="0" err="1">
                <a:solidFill>
                  <a:srgbClr val="FFFFFF"/>
                </a:solidFill>
                <a:latin typeface="Arimo Bold"/>
              </a:rPr>
              <a:t>valsts</a:t>
            </a:r>
            <a:r>
              <a:rPr lang="en-US" sz="900" spc="126" dirty="0">
                <a:solidFill>
                  <a:srgbClr val="FFFFFF"/>
                </a:solidFill>
                <a:latin typeface="Arimo Bold"/>
              </a:rPr>
              <a:t> </a:t>
            </a:r>
            <a:r>
              <a:rPr lang="en-US" sz="900" spc="126" dirty="0" err="1">
                <a:solidFill>
                  <a:srgbClr val="FFFFFF"/>
                </a:solidFill>
                <a:latin typeface="Arimo Bold"/>
              </a:rPr>
              <a:t>aģentūras</a:t>
            </a:r>
            <a:r>
              <a:rPr lang="en-US" sz="900" spc="126" dirty="0">
                <a:solidFill>
                  <a:srgbClr val="FFFFFF"/>
                </a:solidFill>
                <a:latin typeface="Arimo Bold"/>
              </a:rPr>
              <a:t> </a:t>
            </a:r>
            <a:r>
              <a:rPr lang="en-US" sz="900" spc="126" dirty="0" err="1">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3</a:t>
            </a:r>
            <a:r>
              <a:rPr lang="en-US" sz="900" spc="126" dirty="0">
                <a:solidFill>
                  <a:srgbClr val="FFFFFF"/>
                </a:solidFill>
                <a:latin typeface="Arimo Bold"/>
              </a:rPr>
              <a:t>. </a:t>
            </a:r>
            <a:r>
              <a:rPr lang="en-US" sz="900" spc="126" dirty="0" err="1">
                <a:solidFill>
                  <a:srgbClr val="FFFFFF"/>
                </a:solidFill>
                <a:latin typeface="Arimo Bold"/>
              </a:rPr>
              <a:t>gadam</a:t>
            </a:r>
            <a:endParaRPr lang="en-US" sz="900" spc="126" dirty="0">
              <a:solidFill>
                <a:srgbClr val="FFFFFF"/>
              </a:solidFill>
              <a:latin typeface="Arimo Bold"/>
            </a:endParaRPr>
          </a:p>
          <a:p>
            <a:pPr>
              <a:lnSpc>
                <a:spcPts val="1260"/>
              </a:lnSpc>
            </a:pPr>
            <a:endParaRPr lang="en-US" sz="900" spc="126" dirty="0">
              <a:solidFill>
                <a:srgbClr val="FFFFFF"/>
              </a:solidFill>
              <a:latin typeface="Arimo Bold"/>
            </a:endParaRPr>
          </a:p>
        </p:txBody>
      </p:sp>
      <p:sp>
        <p:nvSpPr>
          <p:cNvPr id="13" name="TextBox 13"/>
          <p:cNvSpPr txBox="1"/>
          <p:nvPr/>
        </p:nvSpPr>
        <p:spPr>
          <a:xfrm>
            <a:off x="1024862" y="1178161"/>
            <a:ext cx="8527373" cy="476250"/>
          </a:xfrm>
          <a:prstGeom prst="rect">
            <a:avLst/>
          </a:prstGeom>
        </p:spPr>
        <p:txBody>
          <a:bodyPr lIns="0" tIns="0" rIns="0" bIns="0" rtlCol="0" anchor="t">
            <a:spAutoFit/>
          </a:bodyPr>
          <a:lstStyle/>
          <a:p>
            <a:pPr>
              <a:lnSpc>
                <a:spcPts val="1260"/>
              </a:lnSpc>
            </a:pPr>
            <a:r>
              <a:rPr lang="en-US" sz="900" spc="26">
                <a:solidFill>
                  <a:srgbClr val="545454"/>
                </a:solidFill>
                <a:latin typeface="Montserrat Classic"/>
              </a:rPr>
              <a:t>Mērķis: nodrošināt valsts atbalstu noteiktam personu lokam atsevišķās dzīves situācijās – iemaksām valsts pensiju apdrošināšanai par personām, kuras veic algotos pagaidu sabiedriskos darbus.</a:t>
            </a:r>
          </a:p>
          <a:p>
            <a:pPr>
              <a:lnSpc>
                <a:spcPts val="1260"/>
              </a:lnSpc>
            </a:pPr>
            <a:endParaRPr lang="en-US" sz="900" spc="26">
              <a:solidFill>
                <a:srgbClr val="545454"/>
              </a:solidFill>
              <a:latin typeface="Montserrat Classic"/>
            </a:endParaRPr>
          </a:p>
        </p:txBody>
      </p:sp>
      <p:sp>
        <p:nvSpPr>
          <p:cNvPr id="14" name="TextBox 14"/>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sp>
        <p:nvSpPr>
          <p:cNvPr id="15" name="TextBox 15"/>
          <p:cNvSpPr txBox="1"/>
          <p:nvPr/>
        </p:nvSpPr>
        <p:spPr>
          <a:xfrm>
            <a:off x="1024862" y="869425"/>
            <a:ext cx="4136865" cy="206216"/>
          </a:xfrm>
          <a:prstGeom prst="rect">
            <a:avLst/>
          </a:prstGeom>
        </p:spPr>
        <p:txBody>
          <a:bodyPr lIns="0" tIns="0" rIns="0" bIns="0" rtlCol="0" anchor="t">
            <a:spAutoFit/>
          </a:bodyPr>
          <a:lstStyle/>
          <a:p>
            <a:pPr>
              <a:lnSpc>
                <a:spcPts val="1679"/>
              </a:lnSpc>
            </a:pPr>
            <a:r>
              <a:rPr lang="en-US" sz="1200" spc="36">
                <a:solidFill>
                  <a:srgbClr val="FFFFFF"/>
                </a:solidFill>
                <a:latin typeface="Bebas Neue Bold"/>
              </a:rPr>
              <a:t>Programma 04.00.00 „Valsts atbalsts sociālajai apdrošināšanai” </a:t>
            </a:r>
          </a:p>
        </p:txBody>
      </p:sp>
      <p:grpSp>
        <p:nvGrpSpPr>
          <p:cNvPr id="16" name="Group 16"/>
          <p:cNvGrpSpPr/>
          <p:nvPr/>
        </p:nvGrpSpPr>
        <p:grpSpPr>
          <a:xfrm>
            <a:off x="917635" y="1899668"/>
            <a:ext cx="9311647" cy="475605"/>
            <a:chOff x="0" y="0"/>
            <a:chExt cx="40250413" cy="2055846"/>
          </a:xfrm>
        </p:grpSpPr>
        <p:sp>
          <p:nvSpPr>
            <p:cNvPr id="17" name="Freeform 17"/>
            <p:cNvSpPr/>
            <p:nvPr/>
          </p:nvSpPr>
          <p:spPr>
            <a:xfrm>
              <a:off x="0" y="0"/>
              <a:ext cx="40250414" cy="2055847"/>
            </a:xfrm>
            <a:custGeom>
              <a:avLst/>
              <a:gdLst/>
              <a:ahLst/>
              <a:cxnLst/>
              <a:rect l="l" t="t" r="r" b="b"/>
              <a:pathLst>
                <a:path w="40250414" h="2055847">
                  <a:moveTo>
                    <a:pt x="40125954" y="59690"/>
                  </a:moveTo>
                  <a:cubicBezTo>
                    <a:pt x="40161514" y="59690"/>
                    <a:pt x="40190722" y="88900"/>
                    <a:pt x="40190722" y="124460"/>
                  </a:cubicBezTo>
                  <a:lnTo>
                    <a:pt x="40190722" y="1931387"/>
                  </a:lnTo>
                  <a:cubicBezTo>
                    <a:pt x="40190722" y="1966946"/>
                    <a:pt x="40161514" y="1996156"/>
                    <a:pt x="40125954" y="1996156"/>
                  </a:cubicBezTo>
                  <a:lnTo>
                    <a:pt x="124460" y="1996156"/>
                  </a:lnTo>
                  <a:cubicBezTo>
                    <a:pt x="88900" y="1996156"/>
                    <a:pt x="59690" y="1966946"/>
                    <a:pt x="59690" y="1931387"/>
                  </a:cubicBezTo>
                  <a:lnTo>
                    <a:pt x="59690" y="124460"/>
                  </a:lnTo>
                  <a:cubicBezTo>
                    <a:pt x="59690" y="88900"/>
                    <a:pt x="88900" y="59690"/>
                    <a:pt x="124460" y="59690"/>
                  </a:cubicBezTo>
                  <a:lnTo>
                    <a:pt x="40125954" y="59690"/>
                  </a:lnTo>
                  <a:moveTo>
                    <a:pt x="40125954" y="0"/>
                  </a:moveTo>
                  <a:lnTo>
                    <a:pt x="124460" y="0"/>
                  </a:lnTo>
                  <a:cubicBezTo>
                    <a:pt x="55880" y="0"/>
                    <a:pt x="0" y="55880"/>
                    <a:pt x="0" y="124460"/>
                  </a:cubicBezTo>
                  <a:lnTo>
                    <a:pt x="0" y="1931387"/>
                  </a:lnTo>
                  <a:cubicBezTo>
                    <a:pt x="0" y="1999966"/>
                    <a:pt x="55880" y="2055847"/>
                    <a:pt x="124460" y="2055847"/>
                  </a:cubicBezTo>
                  <a:lnTo>
                    <a:pt x="40125954" y="2055847"/>
                  </a:lnTo>
                  <a:cubicBezTo>
                    <a:pt x="40194533" y="2055847"/>
                    <a:pt x="40250414" y="1999966"/>
                    <a:pt x="40250414" y="1931387"/>
                  </a:cubicBezTo>
                  <a:lnTo>
                    <a:pt x="40250414" y="124460"/>
                  </a:lnTo>
                  <a:cubicBezTo>
                    <a:pt x="40250414" y="55880"/>
                    <a:pt x="40194533" y="0"/>
                    <a:pt x="40125954" y="0"/>
                  </a:cubicBezTo>
                  <a:close/>
                </a:path>
              </a:pathLst>
            </a:custGeom>
            <a:solidFill>
              <a:srgbClr val="FF525C"/>
            </a:solidFill>
          </p:spPr>
        </p:sp>
      </p:grpSp>
      <p:grpSp>
        <p:nvGrpSpPr>
          <p:cNvPr id="18" name="Group 18"/>
          <p:cNvGrpSpPr/>
          <p:nvPr/>
        </p:nvGrpSpPr>
        <p:grpSpPr>
          <a:xfrm>
            <a:off x="917635" y="1654411"/>
            <a:ext cx="7319881" cy="367790"/>
            <a:chOff x="0" y="0"/>
            <a:chExt cx="15973652" cy="802602"/>
          </a:xfrm>
        </p:grpSpPr>
        <p:sp>
          <p:nvSpPr>
            <p:cNvPr id="19" name="Freeform 19"/>
            <p:cNvSpPr/>
            <p:nvPr/>
          </p:nvSpPr>
          <p:spPr>
            <a:xfrm>
              <a:off x="0" y="0"/>
              <a:ext cx="15973653" cy="802602"/>
            </a:xfrm>
            <a:custGeom>
              <a:avLst/>
              <a:gdLst/>
              <a:ahLst/>
              <a:cxnLst/>
              <a:rect l="l" t="t" r="r" b="b"/>
              <a:pathLst>
                <a:path w="15973653" h="802602">
                  <a:moveTo>
                    <a:pt x="15849192" y="802602"/>
                  </a:moveTo>
                  <a:lnTo>
                    <a:pt x="124460" y="802602"/>
                  </a:lnTo>
                  <a:cubicBezTo>
                    <a:pt x="55880" y="802602"/>
                    <a:pt x="0" y="746722"/>
                    <a:pt x="0" y="678142"/>
                  </a:cubicBezTo>
                  <a:lnTo>
                    <a:pt x="0" y="124460"/>
                  </a:lnTo>
                  <a:cubicBezTo>
                    <a:pt x="0" y="55880"/>
                    <a:pt x="55880" y="0"/>
                    <a:pt x="124460" y="0"/>
                  </a:cubicBezTo>
                  <a:lnTo>
                    <a:pt x="15849192" y="0"/>
                  </a:lnTo>
                  <a:cubicBezTo>
                    <a:pt x="15917773" y="0"/>
                    <a:pt x="15973653" y="55880"/>
                    <a:pt x="15973653" y="124460"/>
                  </a:cubicBezTo>
                  <a:lnTo>
                    <a:pt x="15973653" y="678142"/>
                  </a:lnTo>
                  <a:cubicBezTo>
                    <a:pt x="15973653" y="746722"/>
                    <a:pt x="15917773" y="802602"/>
                    <a:pt x="15849192" y="802602"/>
                  </a:cubicBezTo>
                  <a:close/>
                </a:path>
              </a:pathLst>
            </a:custGeom>
            <a:solidFill>
              <a:srgbClr val="FF525C"/>
            </a:solidFill>
          </p:spPr>
        </p:sp>
      </p:grpSp>
      <p:sp>
        <p:nvSpPr>
          <p:cNvPr id="20" name="TextBox 20"/>
          <p:cNvSpPr txBox="1"/>
          <p:nvPr/>
        </p:nvSpPr>
        <p:spPr>
          <a:xfrm>
            <a:off x="1024862" y="2083502"/>
            <a:ext cx="8426268" cy="156210"/>
          </a:xfrm>
          <a:prstGeom prst="rect">
            <a:avLst/>
          </a:prstGeom>
        </p:spPr>
        <p:txBody>
          <a:bodyPr lIns="0" tIns="0" rIns="0" bIns="0" rtlCol="0" anchor="t">
            <a:spAutoFit/>
          </a:bodyPr>
          <a:lstStyle/>
          <a:p>
            <a:pPr>
              <a:lnSpc>
                <a:spcPts val="1260"/>
              </a:lnSpc>
            </a:pPr>
            <a:r>
              <a:rPr lang="en-US" sz="900" spc="26">
                <a:solidFill>
                  <a:srgbClr val="545454"/>
                </a:solidFill>
                <a:latin typeface="Montserrat Classic"/>
              </a:rPr>
              <a:t>Mērķis: īstenot bezdarba mazināšanas un bezdarbnieku un darba meklētāju atbalsta politiku, nodrošinot kvalitatīvus pakalpojumus.</a:t>
            </a:r>
          </a:p>
        </p:txBody>
      </p:sp>
      <p:sp>
        <p:nvSpPr>
          <p:cNvPr id="21" name="TextBox 21"/>
          <p:cNvSpPr txBox="1"/>
          <p:nvPr/>
        </p:nvSpPr>
        <p:spPr>
          <a:xfrm>
            <a:off x="1024862" y="1745621"/>
            <a:ext cx="5826596" cy="206216"/>
          </a:xfrm>
          <a:prstGeom prst="rect">
            <a:avLst/>
          </a:prstGeom>
        </p:spPr>
        <p:txBody>
          <a:bodyPr lIns="0" tIns="0" rIns="0" bIns="0" rtlCol="0" anchor="t">
            <a:spAutoFit/>
          </a:bodyPr>
          <a:lstStyle/>
          <a:p>
            <a:pPr>
              <a:lnSpc>
                <a:spcPts val="1679"/>
              </a:lnSpc>
            </a:pPr>
            <a:r>
              <a:rPr lang="en-US" sz="1200" spc="36">
                <a:solidFill>
                  <a:srgbClr val="FFFFFF"/>
                </a:solidFill>
                <a:latin typeface="Bebas Neue Bold"/>
              </a:rPr>
              <a:t>Apakšprogramma 07.01.00 „Nodarbinātības valsts aģentūras darbības nodrošināšana”</a:t>
            </a:r>
            <a:r>
              <a:rPr lang="en-US" sz="1200" spc="36">
                <a:solidFill>
                  <a:srgbClr val="FFFFFF"/>
                </a:solidFill>
                <a:latin typeface="Arimo Bold"/>
              </a:rPr>
              <a:t> </a:t>
            </a:r>
          </a:p>
        </p:txBody>
      </p:sp>
      <p:grpSp>
        <p:nvGrpSpPr>
          <p:cNvPr id="28" name="Group 28"/>
          <p:cNvGrpSpPr/>
          <p:nvPr/>
        </p:nvGrpSpPr>
        <p:grpSpPr>
          <a:xfrm>
            <a:off x="910590" y="2895142"/>
            <a:ext cx="9318693" cy="653400"/>
            <a:chOff x="0" y="0"/>
            <a:chExt cx="40280869" cy="2824377"/>
          </a:xfrm>
        </p:grpSpPr>
        <p:sp>
          <p:nvSpPr>
            <p:cNvPr id="29" name="Freeform 29"/>
            <p:cNvSpPr/>
            <p:nvPr/>
          </p:nvSpPr>
          <p:spPr>
            <a:xfrm>
              <a:off x="0" y="0"/>
              <a:ext cx="40280868" cy="2824378"/>
            </a:xfrm>
            <a:custGeom>
              <a:avLst/>
              <a:gdLst/>
              <a:ahLst/>
              <a:cxnLst/>
              <a:rect l="l" t="t" r="r" b="b"/>
              <a:pathLst>
                <a:path w="40280868" h="2824378">
                  <a:moveTo>
                    <a:pt x="40156408" y="59690"/>
                  </a:moveTo>
                  <a:cubicBezTo>
                    <a:pt x="40191968" y="59690"/>
                    <a:pt x="40221179" y="88900"/>
                    <a:pt x="40221179" y="124460"/>
                  </a:cubicBezTo>
                  <a:lnTo>
                    <a:pt x="40221179" y="2699918"/>
                  </a:lnTo>
                  <a:cubicBezTo>
                    <a:pt x="40221179" y="2735478"/>
                    <a:pt x="40191968" y="2764688"/>
                    <a:pt x="40156408" y="2764688"/>
                  </a:cubicBezTo>
                  <a:lnTo>
                    <a:pt x="124460" y="2764688"/>
                  </a:lnTo>
                  <a:cubicBezTo>
                    <a:pt x="88900" y="2764688"/>
                    <a:pt x="59690" y="2735478"/>
                    <a:pt x="59690" y="2699918"/>
                  </a:cubicBezTo>
                  <a:lnTo>
                    <a:pt x="59690" y="124460"/>
                  </a:lnTo>
                  <a:cubicBezTo>
                    <a:pt x="59690" y="88900"/>
                    <a:pt x="88900" y="59690"/>
                    <a:pt x="124460" y="59690"/>
                  </a:cubicBezTo>
                  <a:lnTo>
                    <a:pt x="40156408" y="59690"/>
                  </a:lnTo>
                  <a:moveTo>
                    <a:pt x="40156408" y="0"/>
                  </a:moveTo>
                  <a:lnTo>
                    <a:pt x="124460" y="0"/>
                  </a:lnTo>
                  <a:cubicBezTo>
                    <a:pt x="55880" y="0"/>
                    <a:pt x="0" y="55880"/>
                    <a:pt x="0" y="124460"/>
                  </a:cubicBezTo>
                  <a:lnTo>
                    <a:pt x="0" y="2699918"/>
                  </a:lnTo>
                  <a:cubicBezTo>
                    <a:pt x="0" y="2768497"/>
                    <a:pt x="55880" y="2824378"/>
                    <a:pt x="124460" y="2824378"/>
                  </a:cubicBezTo>
                  <a:lnTo>
                    <a:pt x="40156408" y="2824378"/>
                  </a:lnTo>
                  <a:cubicBezTo>
                    <a:pt x="40224990" y="2824378"/>
                    <a:pt x="40280868" y="2768497"/>
                    <a:pt x="40280868" y="2699918"/>
                  </a:cubicBezTo>
                  <a:lnTo>
                    <a:pt x="40280868" y="124460"/>
                  </a:lnTo>
                  <a:cubicBezTo>
                    <a:pt x="40280868" y="55880"/>
                    <a:pt x="40224990" y="0"/>
                    <a:pt x="40156408" y="0"/>
                  </a:cubicBezTo>
                  <a:close/>
                </a:path>
              </a:pathLst>
            </a:custGeom>
            <a:solidFill>
              <a:srgbClr val="004AAD"/>
            </a:solidFill>
          </p:spPr>
        </p:sp>
      </p:grpSp>
      <p:grpSp>
        <p:nvGrpSpPr>
          <p:cNvPr id="30" name="Group 30"/>
          <p:cNvGrpSpPr/>
          <p:nvPr/>
        </p:nvGrpSpPr>
        <p:grpSpPr>
          <a:xfrm>
            <a:off x="917635" y="2509571"/>
            <a:ext cx="7326927" cy="440939"/>
            <a:chOff x="0" y="0"/>
            <a:chExt cx="15989028" cy="962230"/>
          </a:xfrm>
        </p:grpSpPr>
        <p:sp>
          <p:nvSpPr>
            <p:cNvPr id="31" name="Freeform 31"/>
            <p:cNvSpPr/>
            <p:nvPr/>
          </p:nvSpPr>
          <p:spPr>
            <a:xfrm>
              <a:off x="0" y="0"/>
              <a:ext cx="15989029" cy="962230"/>
            </a:xfrm>
            <a:custGeom>
              <a:avLst/>
              <a:gdLst/>
              <a:ahLst/>
              <a:cxnLst/>
              <a:rect l="l" t="t" r="r" b="b"/>
              <a:pathLst>
                <a:path w="15989029" h="962230">
                  <a:moveTo>
                    <a:pt x="15864568" y="962230"/>
                  </a:moveTo>
                  <a:lnTo>
                    <a:pt x="124460" y="962230"/>
                  </a:lnTo>
                  <a:cubicBezTo>
                    <a:pt x="55880" y="962230"/>
                    <a:pt x="0" y="906350"/>
                    <a:pt x="0" y="837770"/>
                  </a:cubicBezTo>
                  <a:lnTo>
                    <a:pt x="0" y="124460"/>
                  </a:lnTo>
                  <a:cubicBezTo>
                    <a:pt x="0" y="55880"/>
                    <a:pt x="55880" y="0"/>
                    <a:pt x="124460" y="0"/>
                  </a:cubicBezTo>
                  <a:lnTo>
                    <a:pt x="15864568" y="0"/>
                  </a:lnTo>
                  <a:cubicBezTo>
                    <a:pt x="15933148" y="0"/>
                    <a:pt x="15989029" y="55880"/>
                    <a:pt x="15989029" y="124460"/>
                  </a:cubicBezTo>
                  <a:lnTo>
                    <a:pt x="15989029" y="837770"/>
                  </a:lnTo>
                  <a:cubicBezTo>
                    <a:pt x="15989029" y="906350"/>
                    <a:pt x="15933148" y="962230"/>
                    <a:pt x="15864568" y="962230"/>
                  </a:cubicBezTo>
                  <a:close/>
                </a:path>
              </a:pathLst>
            </a:custGeom>
            <a:solidFill>
              <a:srgbClr val="004AAD"/>
            </a:solidFill>
          </p:spPr>
        </p:sp>
      </p:grpSp>
      <p:sp>
        <p:nvSpPr>
          <p:cNvPr id="32" name="TextBox 32"/>
          <p:cNvSpPr txBox="1"/>
          <p:nvPr/>
        </p:nvSpPr>
        <p:spPr>
          <a:xfrm>
            <a:off x="1040642" y="3078681"/>
            <a:ext cx="8158218" cy="476250"/>
          </a:xfrm>
          <a:prstGeom prst="rect">
            <a:avLst/>
          </a:prstGeom>
        </p:spPr>
        <p:txBody>
          <a:bodyPr lIns="0" tIns="0" rIns="0" bIns="0" rtlCol="0" anchor="t">
            <a:spAutoFit/>
          </a:bodyPr>
          <a:lstStyle/>
          <a:p>
            <a:pPr>
              <a:lnSpc>
                <a:spcPts val="1260"/>
              </a:lnSpc>
            </a:pPr>
            <a:r>
              <a:rPr lang="en-US" sz="900" spc="26" dirty="0" err="1">
                <a:solidFill>
                  <a:srgbClr val="545454"/>
                </a:solidFill>
                <a:latin typeface="Montserrat Classic"/>
              </a:rPr>
              <a:t>Mērķis</a:t>
            </a:r>
            <a:r>
              <a:rPr lang="en-US" sz="900" spc="26" dirty="0">
                <a:solidFill>
                  <a:srgbClr val="545454"/>
                </a:solidFill>
                <a:latin typeface="Montserrat Classic"/>
              </a:rPr>
              <a:t>: </a:t>
            </a:r>
            <a:r>
              <a:rPr lang="en-US" sz="900" spc="26" dirty="0" err="1">
                <a:solidFill>
                  <a:srgbClr val="545454"/>
                </a:solidFill>
                <a:latin typeface="Montserrat Classic"/>
              </a:rPr>
              <a:t>sniegt</a:t>
            </a:r>
            <a:r>
              <a:rPr lang="en-US" sz="900" spc="26" dirty="0">
                <a:solidFill>
                  <a:srgbClr val="545454"/>
                </a:solidFill>
                <a:latin typeface="Montserrat Classic"/>
              </a:rPr>
              <a:t> un </a:t>
            </a:r>
            <a:r>
              <a:rPr lang="en-US" sz="900" spc="26" dirty="0" err="1">
                <a:solidFill>
                  <a:srgbClr val="545454"/>
                </a:solidFill>
                <a:latin typeface="Montserrat Classic"/>
              </a:rPr>
              <a:t>uzlabot</a:t>
            </a:r>
            <a:r>
              <a:rPr lang="en-US" sz="900" spc="26" dirty="0">
                <a:solidFill>
                  <a:srgbClr val="545454"/>
                </a:solidFill>
                <a:latin typeface="Montserrat Classic"/>
              </a:rPr>
              <a:t> </a:t>
            </a:r>
            <a:r>
              <a:rPr lang="en-US" sz="900" spc="26" dirty="0" err="1">
                <a:solidFill>
                  <a:srgbClr val="545454"/>
                </a:solidFill>
                <a:latin typeface="Montserrat Classic"/>
              </a:rPr>
              <a:t>labklājības</a:t>
            </a:r>
            <a:r>
              <a:rPr lang="en-US" sz="900" spc="26" dirty="0">
                <a:solidFill>
                  <a:srgbClr val="545454"/>
                </a:solidFill>
                <a:latin typeface="Montserrat Classic"/>
              </a:rPr>
              <a:t> </a:t>
            </a:r>
            <a:r>
              <a:rPr lang="en-US" sz="900" spc="26" dirty="0" err="1">
                <a:solidFill>
                  <a:srgbClr val="545454"/>
                </a:solidFill>
                <a:latin typeface="Montserrat Classic"/>
              </a:rPr>
              <a:t>nozares</a:t>
            </a:r>
            <a:r>
              <a:rPr lang="en-US" sz="900" spc="26" dirty="0">
                <a:solidFill>
                  <a:srgbClr val="545454"/>
                </a:solidFill>
                <a:latin typeface="Montserrat Classic"/>
              </a:rPr>
              <a:t> </a:t>
            </a:r>
            <a:r>
              <a:rPr lang="en-US" sz="900" spc="26" dirty="0" err="1">
                <a:solidFill>
                  <a:srgbClr val="545454"/>
                </a:solidFill>
                <a:latin typeface="Montserrat Classic"/>
              </a:rPr>
              <a:t>pakalpojumus</a:t>
            </a:r>
            <a:r>
              <a:rPr lang="en-US" sz="900" spc="26" dirty="0">
                <a:solidFill>
                  <a:srgbClr val="545454"/>
                </a:solidFill>
                <a:latin typeface="Montserrat Classic"/>
              </a:rPr>
              <a:t> </a:t>
            </a:r>
            <a:r>
              <a:rPr lang="en-US" sz="900" spc="26" dirty="0" err="1">
                <a:solidFill>
                  <a:srgbClr val="545454"/>
                </a:solidFill>
                <a:latin typeface="Montserrat Classic"/>
              </a:rPr>
              <a:t>nodarbinātības</a:t>
            </a:r>
            <a:r>
              <a:rPr lang="en-US" sz="900" spc="26" dirty="0">
                <a:solidFill>
                  <a:srgbClr val="545454"/>
                </a:solidFill>
                <a:latin typeface="Montserrat Classic"/>
              </a:rPr>
              <a:t>, </a:t>
            </a:r>
            <a:r>
              <a:rPr lang="en-US" sz="900" spc="26" dirty="0" err="1">
                <a:solidFill>
                  <a:srgbClr val="545454"/>
                </a:solidFill>
                <a:latin typeface="Montserrat Classic"/>
              </a:rPr>
              <a:t>darbaspēka</a:t>
            </a:r>
            <a:r>
              <a:rPr lang="en-US" sz="900" spc="26" dirty="0">
                <a:solidFill>
                  <a:srgbClr val="545454"/>
                </a:solidFill>
                <a:latin typeface="Montserrat Classic"/>
              </a:rPr>
              <a:t> </a:t>
            </a:r>
            <a:r>
              <a:rPr lang="en-US" sz="900" spc="26" dirty="0" err="1">
                <a:solidFill>
                  <a:srgbClr val="545454"/>
                </a:solidFill>
                <a:latin typeface="Montserrat Classic"/>
              </a:rPr>
              <a:t>mobilitātes</a:t>
            </a:r>
            <a:r>
              <a:rPr lang="en-US" sz="900" spc="26" dirty="0">
                <a:solidFill>
                  <a:srgbClr val="545454"/>
                </a:solidFill>
                <a:latin typeface="Montserrat Classic"/>
              </a:rPr>
              <a:t> un </a:t>
            </a:r>
            <a:r>
              <a:rPr lang="en-US" sz="900" spc="26" dirty="0" err="1">
                <a:solidFill>
                  <a:srgbClr val="545454"/>
                </a:solidFill>
                <a:latin typeface="Montserrat Classic"/>
              </a:rPr>
              <a:t>sociālās</a:t>
            </a:r>
            <a:r>
              <a:rPr lang="en-US" sz="900" spc="26" dirty="0">
                <a:solidFill>
                  <a:srgbClr val="545454"/>
                </a:solidFill>
                <a:latin typeface="Montserrat Classic"/>
              </a:rPr>
              <a:t> </a:t>
            </a:r>
            <a:r>
              <a:rPr lang="en-US" sz="900" spc="26" dirty="0" err="1">
                <a:solidFill>
                  <a:srgbClr val="545454"/>
                </a:solidFill>
                <a:latin typeface="Montserrat Classic"/>
              </a:rPr>
              <a:t>iekļautības</a:t>
            </a:r>
            <a:r>
              <a:rPr lang="en-US" sz="900" spc="26" dirty="0">
                <a:solidFill>
                  <a:srgbClr val="545454"/>
                </a:solidFill>
                <a:latin typeface="Montserrat Classic"/>
              </a:rPr>
              <a:t> </a:t>
            </a:r>
            <a:r>
              <a:rPr lang="en-US" sz="900" spc="26" dirty="0" err="1">
                <a:solidFill>
                  <a:srgbClr val="545454"/>
                </a:solidFill>
                <a:latin typeface="Montserrat Classic"/>
              </a:rPr>
              <a:t>jomās</a:t>
            </a:r>
            <a:r>
              <a:rPr lang="en-US" sz="900" spc="26" dirty="0">
                <a:solidFill>
                  <a:srgbClr val="545454"/>
                </a:solidFill>
                <a:latin typeface="Montserrat Classic"/>
              </a:rPr>
              <a:t>, </a:t>
            </a:r>
            <a:r>
              <a:rPr lang="en-US" sz="900" spc="26" dirty="0" err="1">
                <a:solidFill>
                  <a:srgbClr val="545454"/>
                </a:solidFill>
                <a:latin typeface="Montserrat Classic"/>
              </a:rPr>
              <a:t>piesaistot</a:t>
            </a:r>
            <a:r>
              <a:rPr lang="en-US" sz="900" spc="26" dirty="0">
                <a:solidFill>
                  <a:srgbClr val="545454"/>
                </a:solidFill>
                <a:latin typeface="Montserrat Classic"/>
              </a:rPr>
              <a:t> ESF </a:t>
            </a:r>
            <a:r>
              <a:rPr lang="en-US" sz="900" spc="26" dirty="0" err="1">
                <a:solidFill>
                  <a:srgbClr val="545454"/>
                </a:solidFill>
                <a:latin typeface="Montserrat Classic"/>
              </a:rPr>
              <a:t>līdzekļus</a:t>
            </a:r>
            <a:r>
              <a:rPr lang="en-US" sz="900" spc="26" dirty="0">
                <a:solidFill>
                  <a:srgbClr val="545454"/>
                </a:solidFill>
                <a:latin typeface="Montserrat Classic"/>
              </a:rPr>
              <a:t>. </a:t>
            </a:r>
          </a:p>
          <a:p>
            <a:pPr>
              <a:lnSpc>
                <a:spcPts val="1260"/>
              </a:lnSpc>
            </a:pPr>
            <a:endParaRPr lang="en-US" sz="900" spc="26" dirty="0">
              <a:solidFill>
                <a:srgbClr val="545454"/>
              </a:solidFill>
              <a:latin typeface="Montserrat Classic"/>
            </a:endParaRPr>
          </a:p>
        </p:txBody>
      </p:sp>
      <p:sp>
        <p:nvSpPr>
          <p:cNvPr id="33" name="TextBox 33"/>
          <p:cNvSpPr txBox="1"/>
          <p:nvPr/>
        </p:nvSpPr>
        <p:spPr>
          <a:xfrm>
            <a:off x="1041676" y="2642713"/>
            <a:ext cx="6135878" cy="206216"/>
          </a:xfrm>
          <a:prstGeom prst="rect">
            <a:avLst/>
          </a:prstGeom>
        </p:spPr>
        <p:txBody>
          <a:bodyPr lIns="0" tIns="0" rIns="0" bIns="0" rtlCol="0" anchor="t">
            <a:spAutoFit/>
          </a:bodyPr>
          <a:lstStyle/>
          <a:p>
            <a:pPr>
              <a:lnSpc>
                <a:spcPts val="1679"/>
              </a:lnSpc>
            </a:pPr>
            <a:r>
              <a:rPr lang="en-US" sz="1200" spc="36">
                <a:solidFill>
                  <a:srgbClr val="FFFFFF"/>
                </a:solidFill>
                <a:latin typeface="Bebas Neue Bold"/>
              </a:rPr>
              <a:t>Apakšprogramma 63.07.00 „Eiropas Sociālā fonda (ESF) īstenotie projekti labklājības nozarē (2014-2020)” </a:t>
            </a:r>
          </a:p>
        </p:txBody>
      </p:sp>
      <p:grpSp>
        <p:nvGrpSpPr>
          <p:cNvPr id="40" name="Group 40"/>
          <p:cNvGrpSpPr/>
          <p:nvPr/>
        </p:nvGrpSpPr>
        <p:grpSpPr>
          <a:xfrm>
            <a:off x="910589" y="4055482"/>
            <a:ext cx="9318693" cy="591880"/>
            <a:chOff x="0" y="0"/>
            <a:chExt cx="40280869" cy="2558453"/>
          </a:xfrm>
        </p:grpSpPr>
        <p:sp>
          <p:nvSpPr>
            <p:cNvPr id="41" name="Freeform 41"/>
            <p:cNvSpPr/>
            <p:nvPr/>
          </p:nvSpPr>
          <p:spPr>
            <a:xfrm>
              <a:off x="0" y="0"/>
              <a:ext cx="40280868" cy="2558453"/>
            </a:xfrm>
            <a:custGeom>
              <a:avLst/>
              <a:gdLst/>
              <a:ahLst/>
              <a:cxnLst/>
              <a:rect l="l" t="t" r="r" b="b"/>
              <a:pathLst>
                <a:path w="40280868" h="2558453">
                  <a:moveTo>
                    <a:pt x="40156408" y="59690"/>
                  </a:moveTo>
                  <a:cubicBezTo>
                    <a:pt x="40191968" y="59690"/>
                    <a:pt x="40221179" y="88900"/>
                    <a:pt x="40221179" y="124460"/>
                  </a:cubicBezTo>
                  <a:lnTo>
                    <a:pt x="40221179" y="2433993"/>
                  </a:lnTo>
                  <a:cubicBezTo>
                    <a:pt x="40221179" y="2469553"/>
                    <a:pt x="40191968" y="2498763"/>
                    <a:pt x="40156408" y="2498763"/>
                  </a:cubicBezTo>
                  <a:lnTo>
                    <a:pt x="124460" y="2498763"/>
                  </a:lnTo>
                  <a:cubicBezTo>
                    <a:pt x="88900" y="2498763"/>
                    <a:pt x="59690" y="2469553"/>
                    <a:pt x="59690" y="2433993"/>
                  </a:cubicBezTo>
                  <a:lnTo>
                    <a:pt x="59690" y="124460"/>
                  </a:lnTo>
                  <a:cubicBezTo>
                    <a:pt x="59690" y="88900"/>
                    <a:pt x="88900" y="59690"/>
                    <a:pt x="124460" y="59690"/>
                  </a:cubicBezTo>
                  <a:lnTo>
                    <a:pt x="40156408" y="59690"/>
                  </a:lnTo>
                  <a:moveTo>
                    <a:pt x="40156408" y="0"/>
                  </a:moveTo>
                  <a:lnTo>
                    <a:pt x="124460" y="0"/>
                  </a:lnTo>
                  <a:cubicBezTo>
                    <a:pt x="55880" y="0"/>
                    <a:pt x="0" y="55880"/>
                    <a:pt x="0" y="124460"/>
                  </a:cubicBezTo>
                  <a:lnTo>
                    <a:pt x="0" y="2433993"/>
                  </a:lnTo>
                  <a:cubicBezTo>
                    <a:pt x="0" y="2502573"/>
                    <a:pt x="55880" y="2558453"/>
                    <a:pt x="124460" y="2558453"/>
                  </a:cubicBezTo>
                  <a:lnTo>
                    <a:pt x="40156408" y="2558453"/>
                  </a:lnTo>
                  <a:cubicBezTo>
                    <a:pt x="40224990" y="2558453"/>
                    <a:pt x="40280868" y="2502573"/>
                    <a:pt x="40280868" y="2433993"/>
                  </a:cubicBezTo>
                  <a:lnTo>
                    <a:pt x="40280868" y="124460"/>
                  </a:lnTo>
                  <a:cubicBezTo>
                    <a:pt x="40280868" y="55880"/>
                    <a:pt x="40224990" y="0"/>
                    <a:pt x="40156408" y="0"/>
                  </a:cubicBezTo>
                  <a:close/>
                </a:path>
              </a:pathLst>
            </a:custGeom>
            <a:solidFill>
              <a:srgbClr val="AF1919"/>
            </a:solidFill>
          </p:spPr>
        </p:sp>
      </p:grpSp>
      <p:grpSp>
        <p:nvGrpSpPr>
          <p:cNvPr id="42" name="Group 42"/>
          <p:cNvGrpSpPr/>
          <p:nvPr/>
        </p:nvGrpSpPr>
        <p:grpSpPr>
          <a:xfrm>
            <a:off x="910589" y="3784683"/>
            <a:ext cx="7326927" cy="377668"/>
            <a:chOff x="0" y="0"/>
            <a:chExt cx="15989028" cy="824157"/>
          </a:xfrm>
        </p:grpSpPr>
        <p:sp>
          <p:nvSpPr>
            <p:cNvPr id="43" name="Freeform 43"/>
            <p:cNvSpPr/>
            <p:nvPr/>
          </p:nvSpPr>
          <p:spPr>
            <a:xfrm>
              <a:off x="0" y="0"/>
              <a:ext cx="15989029" cy="824157"/>
            </a:xfrm>
            <a:custGeom>
              <a:avLst/>
              <a:gdLst/>
              <a:ahLst/>
              <a:cxnLst/>
              <a:rect l="l" t="t" r="r" b="b"/>
              <a:pathLst>
                <a:path w="15989029" h="824157">
                  <a:moveTo>
                    <a:pt x="15864568" y="824157"/>
                  </a:moveTo>
                  <a:lnTo>
                    <a:pt x="124460" y="824157"/>
                  </a:lnTo>
                  <a:cubicBezTo>
                    <a:pt x="55880" y="824157"/>
                    <a:pt x="0" y="768277"/>
                    <a:pt x="0" y="699697"/>
                  </a:cubicBezTo>
                  <a:lnTo>
                    <a:pt x="0" y="124460"/>
                  </a:lnTo>
                  <a:cubicBezTo>
                    <a:pt x="0" y="55880"/>
                    <a:pt x="55880" y="0"/>
                    <a:pt x="124460" y="0"/>
                  </a:cubicBezTo>
                  <a:lnTo>
                    <a:pt x="15864568" y="0"/>
                  </a:lnTo>
                  <a:cubicBezTo>
                    <a:pt x="15933148" y="0"/>
                    <a:pt x="15989029" y="55880"/>
                    <a:pt x="15989029" y="124460"/>
                  </a:cubicBezTo>
                  <a:lnTo>
                    <a:pt x="15989029" y="699697"/>
                  </a:lnTo>
                  <a:cubicBezTo>
                    <a:pt x="15989029" y="768277"/>
                    <a:pt x="15933148" y="824157"/>
                    <a:pt x="15864568" y="824157"/>
                  </a:cubicBezTo>
                  <a:close/>
                </a:path>
              </a:pathLst>
            </a:custGeom>
            <a:solidFill>
              <a:srgbClr val="AF1919"/>
            </a:solidFill>
          </p:spPr>
        </p:sp>
      </p:grpSp>
      <p:sp>
        <p:nvSpPr>
          <p:cNvPr id="44" name="TextBox 44"/>
          <p:cNvSpPr txBox="1"/>
          <p:nvPr/>
        </p:nvSpPr>
        <p:spPr>
          <a:xfrm>
            <a:off x="1024862" y="4295997"/>
            <a:ext cx="9344348" cy="316230"/>
          </a:xfrm>
          <a:prstGeom prst="rect">
            <a:avLst/>
          </a:prstGeom>
        </p:spPr>
        <p:txBody>
          <a:bodyPr lIns="0" tIns="0" rIns="0" bIns="0" rtlCol="0" anchor="t">
            <a:spAutoFit/>
          </a:bodyPr>
          <a:lstStyle/>
          <a:p>
            <a:pPr>
              <a:lnSpc>
                <a:spcPts val="1260"/>
              </a:lnSpc>
            </a:pPr>
            <a:r>
              <a:rPr lang="en-US" sz="900" spc="26" dirty="0" err="1">
                <a:solidFill>
                  <a:srgbClr val="545454"/>
                </a:solidFill>
                <a:latin typeface="Montserrat Classic"/>
              </a:rPr>
              <a:t>Mērķis</a:t>
            </a:r>
            <a:r>
              <a:rPr lang="en-US" sz="900" spc="26" dirty="0">
                <a:solidFill>
                  <a:srgbClr val="545454"/>
                </a:solidFill>
                <a:latin typeface="Montserrat Classic"/>
              </a:rPr>
              <a:t>: </a:t>
            </a:r>
            <a:r>
              <a:rPr lang="en-US" sz="900" spc="26" dirty="0" err="1">
                <a:solidFill>
                  <a:srgbClr val="545454"/>
                </a:solidFill>
                <a:latin typeface="Montserrat Classic"/>
              </a:rPr>
              <a:t>kompensēt</a:t>
            </a:r>
            <a:r>
              <a:rPr lang="en-US" sz="900" spc="26" dirty="0">
                <a:solidFill>
                  <a:srgbClr val="545454"/>
                </a:solidFill>
                <a:latin typeface="Montserrat Classic"/>
              </a:rPr>
              <a:t> </a:t>
            </a:r>
            <a:r>
              <a:rPr lang="en-US" sz="900" spc="26" dirty="0" err="1">
                <a:solidFill>
                  <a:srgbClr val="545454"/>
                </a:solidFill>
                <a:latin typeface="Montserrat Classic"/>
              </a:rPr>
              <a:t>ienākumu</a:t>
            </a:r>
            <a:r>
              <a:rPr lang="en-US" sz="900" spc="26" dirty="0">
                <a:solidFill>
                  <a:srgbClr val="545454"/>
                </a:solidFill>
                <a:latin typeface="Montserrat Classic"/>
              </a:rPr>
              <a:t> </a:t>
            </a:r>
            <a:r>
              <a:rPr lang="en-US" sz="900" spc="26" dirty="0" err="1">
                <a:solidFill>
                  <a:srgbClr val="545454"/>
                </a:solidFill>
                <a:latin typeface="Montserrat Classic"/>
              </a:rPr>
              <a:t>zaudējumu</a:t>
            </a:r>
            <a:r>
              <a:rPr lang="en-US" sz="900" spc="26" dirty="0">
                <a:solidFill>
                  <a:srgbClr val="545454"/>
                </a:solidFill>
                <a:latin typeface="Montserrat Classic"/>
              </a:rPr>
              <a:t> </a:t>
            </a:r>
            <a:r>
              <a:rPr lang="en-US" sz="900" spc="26" dirty="0" err="1">
                <a:solidFill>
                  <a:srgbClr val="545454"/>
                </a:solidFill>
                <a:latin typeface="Montserrat Classic"/>
              </a:rPr>
              <a:t>bezdarba</a:t>
            </a:r>
            <a:r>
              <a:rPr lang="en-US" sz="900" spc="26" dirty="0">
                <a:solidFill>
                  <a:srgbClr val="545454"/>
                </a:solidFill>
                <a:latin typeface="Montserrat Classic"/>
              </a:rPr>
              <a:t> </a:t>
            </a:r>
            <a:r>
              <a:rPr lang="en-US" sz="900" spc="26" dirty="0" err="1">
                <a:solidFill>
                  <a:srgbClr val="545454"/>
                </a:solidFill>
                <a:latin typeface="Montserrat Classic"/>
              </a:rPr>
              <a:t>gadījumā</a:t>
            </a:r>
            <a:r>
              <a:rPr lang="en-US" sz="900" spc="26" dirty="0">
                <a:solidFill>
                  <a:srgbClr val="545454"/>
                </a:solidFill>
                <a:latin typeface="Montserrat Classic"/>
              </a:rPr>
              <a:t>, </a:t>
            </a:r>
            <a:r>
              <a:rPr lang="en-US" sz="900" spc="26" dirty="0" err="1">
                <a:solidFill>
                  <a:srgbClr val="545454"/>
                </a:solidFill>
                <a:latin typeface="Montserrat Classic"/>
              </a:rPr>
              <a:t>īstenot</a:t>
            </a:r>
            <a:r>
              <a:rPr lang="en-US" sz="900" spc="26" dirty="0">
                <a:solidFill>
                  <a:srgbClr val="545454"/>
                </a:solidFill>
                <a:latin typeface="Montserrat Classic"/>
              </a:rPr>
              <a:t> un </a:t>
            </a:r>
            <a:r>
              <a:rPr lang="en-US" sz="900" spc="26" dirty="0" err="1">
                <a:solidFill>
                  <a:srgbClr val="545454"/>
                </a:solidFill>
                <a:latin typeface="Montserrat Classic"/>
              </a:rPr>
              <a:t>administrēt</a:t>
            </a:r>
            <a:r>
              <a:rPr lang="en-US" sz="900" spc="26" dirty="0">
                <a:solidFill>
                  <a:srgbClr val="545454"/>
                </a:solidFill>
                <a:latin typeface="Montserrat Classic"/>
              </a:rPr>
              <a:t> </a:t>
            </a:r>
            <a:r>
              <a:rPr lang="en-US" sz="900" spc="26" dirty="0" err="1">
                <a:solidFill>
                  <a:srgbClr val="545454"/>
                </a:solidFill>
                <a:latin typeface="Montserrat Classic"/>
              </a:rPr>
              <a:t>aktīvās</a:t>
            </a:r>
            <a:r>
              <a:rPr lang="en-US" sz="900" spc="26" dirty="0">
                <a:solidFill>
                  <a:srgbClr val="545454"/>
                </a:solidFill>
                <a:latin typeface="Montserrat Classic"/>
              </a:rPr>
              <a:t> </a:t>
            </a:r>
            <a:r>
              <a:rPr lang="en-US" sz="900" spc="26" dirty="0" err="1">
                <a:solidFill>
                  <a:srgbClr val="545454"/>
                </a:solidFill>
                <a:latin typeface="Montserrat Classic"/>
              </a:rPr>
              <a:t>darba</a:t>
            </a:r>
            <a:r>
              <a:rPr lang="en-US" sz="900" spc="26" dirty="0">
                <a:solidFill>
                  <a:srgbClr val="545454"/>
                </a:solidFill>
                <a:latin typeface="Montserrat Classic"/>
              </a:rPr>
              <a:t> </a:t>
            </a:r>
            <a:r>
              <a:rPr lang="en-US" sz="900" spc="26" dirty="0" err="1">
                <a:solidFill>
                  <a:srgbClr val="545454"/>
                </a:solidFill>
                <a:latin typeface="Montserrat Classic"/>
              </a:rPr>
              <a:t>tirgus</a:t>
            </a:r>
            <a:r>
              <a:rPr lang="en-US" sz="900" spc="26" dirty="0">
                <a:solidFill>
                  <a:srgbClr val="545454"/>
                </a:solidFill>
                <a:latin typeface="Montserrat Classic"/>
              </a:rPr>
              <a:t> </a:t>
            </a:r>
            <a:r>
              <a:rPr lang="en-US" sz="900" spc="26" dirty="0" err="1">
                <a:solidFill>
                  <a:srgbClr val="545454"/>
                </a:solidFill>
                <a:latin typeface="Montserrat Classic"/>
              </a:rPr>
              <a:t>politikas</a:t>
            </a:r>
            <a:r>
              <a:rPr lang="en-US" sz="900" spc="26" dirty="0">
                <a:solidFill>
                  <a:srgbClr val="545454"/>
                </a:solidFill>
                <a:latin typeface="Montserrat Classic"/>
              </a:rPr>
              <a:t> </a:t>
            </a:r>
            <a:r>
              <a:rPr lang="en-US" sz="900" spc="26" dirty="0" err="1">
                <a:solidFill>
                  <a:srgbClr val="545454"/>
                </a:solidFill>
                <a:latin typeface="Montserrat Classic"/>
              </a:rPr>
              <a:t>pasākumus</a:t>
            </a:r>
            <a:r>
              <a:rPr lang="en-US" sz="900" spc="26" dirty="0">
                <a:solidFill>
                  <a:srgbClr val="545454"/>
                </a:solidFill>
                <a:latin typeface="Montserrat Classic"/>
              </a:rPr>
              <a:t>. </a:t>
            </a:r>
          </a:p>
          <a:p>
            <a:pPr>
              <a:lnSpc>
                <a:spcPts val="1260"/>
              </a:lnSpc>
            </a:pPr>
            <a:endParaRPr lang="en-US" sz="900" spc="26" dirty="0">
              <a:solidFill>
                <a:srgbClr val="545454"/>
              </a:solidFill>
              <a:latin typeface="Montserrat Classic"/>
            </a:endParaRPr>
          </a:p>
        </p:txBody>
      </p:sp>
      <p:sp>
        <p:nvSpPr>
          <p:cNvPr id="45" name="TextBox 45"/>
          <p:cNvSpPr txBox="1"/>
          <p:nvPr/>
        </p:nvSpPr>
        <p:spPr>
          <a:xfrm>
            <a:off x="1040642" y="3859964"/>
            <a:ext cx="5760372" cy="206216"/>
          </a:xfrm>
          <a:prstGeom prst="rect">
            <a:avLst/>
          </a:prstGeom>
        </p:spPr>
        <p:txBody>
          <a:bodyPr lIns="0" tIns="0" rIns="0" bIns="0" rtlCol="0" anchor="t">
            <a:spAutoFit/>
          </a:bodyPr>
          <a:lstStyle/>
          <a:p>
            <a:pPr>
              <a:lnSpc>
                <a:spcPts val="1679"/>
              </a:lnSpc>
            </a:pPr>
            <a:r>
              <a:rPr lang="en-US" sz="1200" spc="36" dirty="0" err="1">
                <a:solidFill>
                  <a:srgbClr val="FFFFFF"/>
                </a:solidFill>
                <a:latin typeface="Bebas Neue Bold"/>
              </a:rPr>
              <a:t>Valsts</a:t>
            </a:r>
            <a:r>
              <a:rPr lang="en-US" sz="1200" spc="36" dirty="0">
                <a:solidFill>
                  <a:srgbClr val="FFFFFF"/>
                </a:solidFill>
                <a:latin typeface="Bebas Neue Bold"/>
              </a:rPr>
              <a:t> </a:t>
            </a:r>
            <a:r>
              <a:rPr lang="en-US" sz="1200" spc="36" dirty="0" err="1">
                <a:solidFill>
                  <a:srgbClr val="FFFFFF"/>
                </a:solidFill>
                <a:latin typeface="Bebas Neue Bold"/>
              </a:rPr>
              <a:t>speciālā</a:t>
            </a:r>
            <a:r>
              <a:rPr lang="en-US" sz="1200" spc="36" dirty="0">
                <a:solidFill>
                  <a:srgbClr val="FFFFFF"/>
                </a:solidFill>
                <a:latin typeface="Bebas Neue Bold"/>
              </a:rPr>
              <a:t> </a:t>
            </a:r>
            <a:r>
              <a:rPr lang="en-US" sz="1200" spc="36" dirty="0" err="1">
                <a:solidFill>
                  <a:srgbClr val="FFFFFF"/>
                </a:solidFill>
                <a:latin typeface="Bebas Neue Bold"/>
              </a:rPr>
              <a:t>budžeta</a:t>
            </a:r>
            <a:r>
              <a:rPr lang="en-US" sz="1200" spc="36" dirty="0">
                <a:solidFill>
                  <a:srgbClr val="FFFFFF"/>
                </a:solidFill>
                <a:latin typeface="Bebas Neue Bold"/>
              </a:rPr>
              <a:t> </a:t>
            </a:r>
            <a:r>
              <a:rPr lang="en-US" sz="1200" spc="36" dirty="0" err="1">
                <a:solidFill>
                  <a:srgbClr val="FFFFFF"/>
                </a:solidFill>
                <a:latin typeface="Bebas Neue Bold"/>
              </a:rPr>
              <a:t>apakšprogramma</a:t>
            </a:r>
            <a:r>
              <a:rPr lang="en-US" sz="1200" spc="36" dirty="0">
                <a:solidFill>
                  <a:srgbClr val="FFFFFF"/>
                </a:solidFill>
                <a:latin typeface="Bebas Neue Bold"/>
              </a:rPr>
              <a:t> 04.02.00 „</a:t>
            </a:r>
            <a:r>
              <a:rPr lang="en-US" sz="1200" spc="36" dirty="0" err="1">
                <a:solidFill>
                  <a:srgbClr val="FFFFFF"/>
                </a:solidFill>
                <a:latin typeface="Bebas Neue Bold"/>
              </a:rPr>
              <a:t>Nodarbinātības</a:t>
            </a:r>
            <a:r>
              <a:rPr lang="en-US" sz="1200" spc="36" dirty="0">
                <a:solidFill>
                  <a:srgbClr val="FFFFFF"/>
                </a:solidFill>
                <a:latin typeface="Bebas Neue Bold"/>
              </a:rPr>
              <a:t> </a:t>
            </a:r>
            <a:r>
              <a:rPr lang="en-US" sz="1200" spc="36" dirty="0" err="1">
                <a:solidFill>
                  <a:srgbClr val="FFFFFF"/>
                </a:solidFill>
                <a:latin typeface="Bebas Neue Bold"/>
              </a:rPr>
              <a:t>speciālais</a:t>
            </a:r>
            <a:r>
              <a:rPr lang="en-US" sz="1200" spc="36" dirty="0">
                <a:solidFill>
                  <a:srgbClr val="FFFFFF"/>
                </a:solidFill>
                <a:latin typeface="Bebas Neue Bold"/>
              </a:rPr>
              <a:t> </a:t>
            </a:r>
            <a:r>
              <a:rPr lang="en-US" sz="1200" spc="36" dirty="0" err="1">
                <a:solidFill>
                  <a:srgbClr val="FFFFFF"/>
                </a:solidFill>
                <a:latin typeface="Bebas Neue Bold"/>
              </a:rPr>
              <a:t>budžets</a:t>
            </a:r>
            <a:r>
              <a:rPr lang="en-US" sz="1200" spc="36" dirty="0">
                <a:solidFill>
                  <a:srgbClr val="FFFFFF"/>
                </a:solidFill>
                <a:latin typeface="Bebas Neue Bold"/>
              </a:rPr>
              <a:t>” </a:t>
            </a:r>
          </a:p>
        </p:txBody>
      </p:sp>
      <p:pic>
        <p:nvPicPr>
          <p:cNvPr id="46" name="Picture 4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sp>
        <p:nvSpPr>
          <p:cNvPr id="47" name="TextBox 47"/>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4" name="Picture 4"/>
          <p:cNvPicPr>
            <a:picLocks noChangeAspect="1"/>
          </p:cNvPicPr>
          <p:nvPr/>
        </p:nvPicPr>
        <p:blipFill>
          <a:blip r:embed="rId2"/>
          <a:srcRect/>
          <a:stretch>
            <a:fillRect/>
          </a:stretch>
        </p:blipFill>
        <p:spPr>
          <a:xfrm>
            <a:off x="337903" y="6911357"/>
            <a:ext cx="398163" cy="527076"/>
          </a:xfrm>
          <a:prstGeom prst="rect">
            <a:avLst/>
          </a:prstGeom>
        </p:spPr>
      </p:pic>
      <p:grpSp>
        <p:nvGrpSpPr>
          <p:cNvPr id="5" name="Group 5"/>
          <p:cNvGrpSpPr/>
          <p:nvPr/>
        </p:nvGrpSpPr>
        <p:grpSpPr>
          <a:xfrm>
            <a:off x="293946" y="547331"/>
            <a:ext cx="9906962" cy="173443"/>
            <a:chOff x="0" y="0"/>
            <a:chExt cx="32643792" cy="571500"/>
          </a:xfrm>
        </p:grpSpPr>
        <p:sp>
          <p:nvSpPr>
            <p:cNvPr id="6" name="Freeform 6"/>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 name="TextBox 7"/>
          <p:cNvSpPr txBox="1"/>
          <p:nvPr/>
        </p:nvSpPr>
        <p:spPr>
          <a:xfrm>
            <a:off x="293946" y="313524"/>
            <a:ext cx="6505408" cy="218008"/>
          </a:xfrm>
          <a:prstGeom prst="rect">
            <a:avLst/>
          </a:prstGeom>
        </p:spPr>
        <p:txBody>
          <a:bodyPr lIns="0" tIns="0" rIns="0" bIns="0" rtlCol="0" anchor="t">
            <a:spAutoFit/>
          </a:bodyPr>
          <a:lstStyle/>
          <a:p>
            <a:pPr>
              <a:lnSpc>
                <a:spcPts val="1676"/>
              </a:lnSpc>
            </a:pPr>
            <a:r>
              <a:rPr lang="en-US" sz="1784" spc="142" dirty="0">
                <a:solidFill>
                  <a:srgbClr val="545454"/>
                </a:solidFill>
                <a:latin typeface="Bebas Neue"/>
              </a:rPr>
              <a:t>NVA </a:t>
            </a:r>
            <a:r>
              <a:rPr lang="en-US" sz="1784" spc="142" dirty="0" err="1">
                <a:solidFill>
                  <a:srgbClr val="545454"/>
                </a:solidFill>
                <a:latin typeface="Bebas Neue"/>
              </a:rPr>
              <a:t>īstenoto</a:t>
            </a:r>
            <a:r>
              <a:rPr lang="en-US" sz="1784" spc="142" dirty="0">
                <a:solidFill>
                  <a:srgbClr val="545454"/>
                </a:solidFill>
                <a:latin typeface="Bebas Neue"/>
              </a:rPr>
              <a:t> ES </a:t>
            </a:r>
            <a:r>
              <a:rPr lang="en-US" sz="1784" spc="142" dirty="0" err="1">
                <a:solidFill>
                  <a:srgbClr val="545454"/>
                </a:solidFill>
                <a:latin typeface="Bebas Neue"/>
              </a:rPr>
              <a:t>fondu</a:t>
            </a:r>
            <a:r>
              <a:rPr lang="en-US" sz="1784" spc="142" dirty="0">
                <a:solidFill>
                  <a:srgbClr val="545454"/>
                </a:solidFill>
                <a:latin typeface="Bebas Neue"/>
              </a:rPr>
              <a:t> </a:t>
            </a:r>
            <a:r>
              <a:rPr lang="en-US" sz="1784" spc="142" dirty="0" err="1">
                <a:solidFill>
                  <a:srgbClr val="545454"/>
                </a:solidFill>
                <a:latin typeface="Bebas Neue"/>
              </a:rPr>
              <a:t>projektu</a:t>
            </a:r>
            <a:r>
              <a:rPr lang="en-US" sz="1784" spc="142" dirty="0">
                <a:solidFill>
                  <a:srgbClr val="545454"/>
                </a:solidFill>
                <a:latin typeface="Bebas Neue"/>
              </a:rPr>
              <a:t> </a:t>
            </a:r>
            <a:r>
              <a:rPr lang="en-US" sz="1784" spc="142" dirty="0" err="1">
                <a:solidFill>
                  <a:srgbClr val="545454"/>
                </a:solidFill>
                <a:latin typeface="Bebas Neue"/>
              </a:rPr>
              <a:t>finansējums</a:t>
            </a:r>
            <a:r>
              <a:rPr lang="en-US" sz="1784" spc="142" dirty="0">
                <a:solidFill>
                  <a:srgbClr val="545454"/>
                </a:solidFill>
                <a:latin typeface="Bebas Neue"/>
              </a:rPr>
              <a:t> 202</a:t>
            </a:r>
            <a:r>
              <a:rPr lang="lv-LV" sz="1784" spc="142" dirty="0">
                <a:solidFill>
                  <a:srgbClr val="545454"/>
                </a:solidFill>
                <a:latin typeface="Bebas Neue"/>
              </a:rPr>
              <a:t>2</a:t>
            </a:r>
            <a:r>
              <a:rPr lang="en-US" sz="1784" spc="142" dirty="0">
                <a:solidFill>
                  <a:srgbClr val="545454"/>
                </a:solidFill>
                <a:latin typeface="Bebas Neue"/>
              </a:rPr>
              <a:t>.- 202</a:t>
            </a:r>
            <a:r>
              <a:rPr lang="lv-LV" sz="1784" spc="142" dirty="0">
                <a:solidFill>
                  <a:srgbClr val="545454"/>
                </a:solidFill>
                <a:latin typeface="Bebas Neue"/>
              </a:rPr>
              <a:t>3</a:t>
            </a:r>
            <a:r>
              <a:rPr lang="en-US" sz="1784" spc="142" dirty="0">
                <a:solidFill>
                  <a:srgbClr val="545454"/>
                </a:solidFill>
                <a:latin typeface="Bebas Neue"/>
              </a:rPr>
              <a:t>. </a:t>
            </a:r>
            <a:r>
              <a:rPr lang="en-US" sz="1784" spc="142" dirty="0" err="1">
                <a:solidFill>
                  <a:srgbClr val="545454"/>
                </a:solidFill>
                <a:latin typeface="Bebas Neue"/>
              </a:rPr>
              <a:t>gadā</a:t>
            </a:r>
            <a:endParaRPr lang="en-US" sz="1784" spc="142" dirty="0">
              <a:solidFill>
                <a:srgbClr val="545454"/>
              </a:solidFill>
              <a:latin typeface="Bebas Neue"/>
            </a:endParaRPr>
          </a:p>
        </p:txBody>
      </p:sp>
      <p:sp>
        <p:nvSpPr>
          <p:cNvPr id="8" name="TextBox 8"/>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en-US" sz="900" spc="126" dirty="0" err="1">
                <a:solidFill>
                  <a:srgbClr val="FFFFFF"/>
                </a:solidFill>
                <a:latin typeface="Arimo Bold"/>
              </a:rPr>
              <a:t>Nodarbinātības</a:t>
            </a:r>
            <a:r>
              <a:rPr lang="en-US" sz="900" spc="126" dirty="0">
                <a:solidFill>
                  <a:srgbClr val="FFFFFF"/>
                </a:solidFill>
                <a:latin typeface="Arimo Bold"/>
              </a:rPr>
              <a:t> </a:t>
            </a:r>
            <a:r>
              <a:rPr lang="en-US" sz="900" spc="126" dirty="0" err="1">
                <a:solidFill>
                  <a:srgbClr val="FFFFFF"/>
                </a:solidFill>
                <a:latin typeface="Arimo Bold"/>
              </a:rPr>
              <a:t>valsts</a:t>
            </a:r>
            <a:r>
              <a:rPr lang="en-US" sz="900" spc="126" dirty="0">
                <a:solidFill>
                  <a:srgbClr val="FFFFFF"/>
                </a:solidFill>
                <a:latin typeface="Arimo Bold"/>
              </a:rPr>
              <a:t> </a:t>
            </a:r>
            <a:r>
              <a:rPr lang="en-US" sz="900" spc="126" dirty="0" err="1">
                <a:solidFill>
                  <a:srgbClr val="FFFFFF"/>
                </a:solidFill>
                <a:latin typeface="Arimo Bold"/>
              </a:rPr>
              <a:t>aģentūras</a:t>
            </a:r>
            <a:r>
              <a:rPr lang="en-US" sz="900" spc="126" dirty="0">
                <a:solidFill>
                  <a:srgbClr val="FFFFFF"/>
                </a:solidFill>
                <a:latin typeface="Arimo Bold"/>
              </a:rPr>
              <a:t> </a:t>
            </a:r>
            <a:r>
              <a:rPr lang="en-US" sz="900" spc="126" dirty="0" err="1">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3</a:t>
            </a:r>
            <a:r>
              <a:rPr lang="en-US" sz="900" spc="126" dirty="0">
                <a:solidFill>
                  <a:srgbClr val="FFFFFF"/>
                </a:solidFill>
                <a:latin typeface="Arimo Bold"/>
              </a:rPr>
              <a:t>. </a:t>
            </a:r>
            <a:r>
              <a:rPr lang="en-US" sz="900" spc="126" dirty="0" err="1">
                <a:solidFill>
                  <a:srgbClr val="FFFFFF"/>
                </a:solidFill>
                <a:latin typeface="Arimo Bold"/>
              </a:rPr>
              <a:t>gadam</a:t>
            </a:r>
            <a:endParaRPr lang="en-US" sz="900" spc="126" dirty="0">
              <a:solidFill>
                <a:srgbClr val="FFFFFF"/>
              </a:solidFill>
              <a:latin typeface="Arimo Bold"/>
            </a:endParaRPr>
          </a:p>
          <a:p>
            <a:pPr>
              <a:lnSpc>
                <a:spcPts val="1260"/>
              </a:lnSpc>
            </a:pPr>
            <a:endParaRPr lang="en-US" sz="900" spc="126" dirty="0">
              <a:solidFill>
                <a:srgbClr val="FFFFFF"/>
              </a:solidFill>
              <a:latin typeface="Arimo Bold"/>
            </a:endParaRPr>
          </a:p>
        </p:txBody>
      </p:sp>
      <p:sp>
        <p:nvSpPr>
          <p:cNvPr id="9" name="TextBox 9"/>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sp>
        <p:nvSpPr>
          <p:cNvPr id="11" name="TextBox 11"/>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3</a:t>
            </a:r>
          </a:p>
        </p:txBody>
      </p:sp>
      <p:grpSp>
        <p:nvGrpSpPr>
          <p:cNvPr id="12" name="Group 12"/>
          <p:cNvGrpSpPr/>
          <p:nvPr/>
        </p:nvGrpSpPr>
        <p:grpSpPr>
          <a:xfrm>
            <a:off x="1639087" y="1140021"/>
            <a:ext cx="2667292" cy="799565"/>
            <a:chOff x="0" y="0"/>
            <a:chExt cx="1313845" cy="393847"/>
          </a:xfrm>
        </p:grpSpPr>
        <p:sp>
          <p:nvSpPr>
            <p:cNvPr id="13" name="Freeform 13"/>
            <p:cNvSpPr/>
            <p:nvPr/>
          </p:nvSpPr>
          <p:spPr>
            <a:xfrm>
              <a:off x="0" y="0"/>
              <a:ext cx="1313845" cy="393847"/>
            </a:xfrm>
            <a:custGeom>
              <a:avLst/>
              <a:gdLst/>
              <a:ahLst/>
              <a:cxnLst/>
              <a:rect l="l" t="t" r="r" b="b"/>
              <a:pathLst>
                <a:path w="1313845" h="393847">
                  <a:moveTo>
                    <a:pt x="0" y="0"/>
                  </a:moveTo>
                  <a:lnTo>
                    <a:pt x="1313845" y="0"/>
                  </a:lnTo>
                  <a:lnTo>
                    <a:pt x="1313845" y="393847"/>
                  </a:lnTo>
                  <a:lnTo>
                    <a:pt x="0" y="393847"/>
                  </a:lnTo>
                  <a:close/>
                </a:path>
              </a:pathLst>
            </a:custGeom>
            <a:solidFill>
              <a:srgbClr val="004AAD"/>
            </a:solidFill>
          </p:spPr>
        </p:sp>
      </p:grpSp>
      <p:grpSp>
        <p:nvGrpSpPr>
          <p:cNvPr id="14" name="Group 14"/>
          <p:cNvGrpSpPr/>
          <p:nvPr/>
        </p:nvGrpSpPr>
        <p:grpSpPr>
          <a:xfrm>
            <a:off x="4342380" y="1140021"/>
            <a:ext cx="1020204" cy="799565"/>
            <a:chOff x="0" y="0"/>
            <a:chExt cx="502528" cy="393847"/>
          </a:xfrm>
        </p:grpSpPr>
        <p:sp>
          <p:nvSpPr>
            <p:cNvPr id="15" name="Freeform 15"/>
            <p:cNvSpPr/>
            <p:nvPr/>
          </p:nvSpPr>
          <p:spPr>
            <a:xfrm>
              <a:off x="0" y="0"/>
              <a:ext cx="502528" cy="393847"/>
            </a:xfrm>
            <a:custGeom>
              <a:avLst/>
              <a:gdLst/>
              <a:ahLst/>
              <a:cxnLst/>
              <a:rect l="l" t="t" r="r" b="b"/>
              <a:pathLst>
                <a:path w="502528" h="393847">
                  <a:moveTo>
                    <a:pt x="0" y="0"/>
                  </a:moveTo>
                  <a:lnTo>
                    <a:pt x="502528" y="0"/>
                  </a:lnTo>
                  <a:lnTo>
                    <a:pt x="502528" y="393847"/>
                  </a:lnTo>
                  <a:lnTo>
                    <a:pt x="0" y="393847"/>
                  </a:lnTo>
                  <a:close/>
                </a:path>
              </a:pathLst>
            </a:custGeom>
            <a:solidFill>
              <a:srgbClr val="004AAD"/>
            </a:solidFill>
          </p:spPr>
        </p:sp>
      </p:grpSp>
      <p:grpSp>
        <p:nvGrpSpPr>
          <p:cNvPr id="16" name="Group 16"/>
          <p:cNvGrpSpPr/>
          <p:nvPr/>
        </p:nvGrpSpPr>
        <p:grpSpPr>
          <a:xfrm>
            <a:off x="5403147" y="1140021"/>
            <a:ext cx="1180378" cy="799565"/>
            <a:chOff x="0" y="0"/>
            <a:chExt cx="581427" cy="393847"/>
          </a:xfrm>
        </p:grpSpPr>
        <p:sp>
          <p:nvSpPr>
            <p:cNvPr id="17" name="Freeform 17"/>
            <p:cNvSpPr/>
            <p:nvPr/>
          </p:nvSpPr>
          <p:spPr>
            <a:xfrm>
              <a:off x="0" y="0"/>
              <a:ext cx="581426" cy="393847"/>
            </a:xfrm>
            <a:custGeom>
              <a:avLst/>
              <a:gdLst/>
              <a:ahLst/>
              <a:cxnLst/>
              <a:rect l="l" t="t" r="r" b="b"/>
              <a:pathLst>
                <a:path w="581426" h="393847">
                  <a:moveTo>
                    <a:pt x="0" y="0"/>
                  </a:moveTo>
                  <a:lnTo>
                    <a:pt x="581426" y="0"/>
                  </a:lnTo>
                  <a:lnTo>
                    <a:pt x="581426" y="393847"/>
                  </a:lnTo>
                  <a:lnTo>
                    <a:pt x="0" y="393847"/>
                  </a:lnTo>
                  <a:close/>
                </a:path>
              </a:pathLst>
            </a:custGeom>
            <a:solidFill>
              <a:srgbClr val="004AAD"/>
            </a:solidFill>
          </p:spPr>
        </p:sp>
      </p:grpSp>
      <p:sp>
        <p:nvSpPr>
          <p:cNvPr id="18" name="TextBox 18"/>
          <p:cNvSpPr txBox="1"/>
          <p:nvPr/>
        </p:nvSpPr>
        <p:spPr>
          <a:xfrm>
            <a:off x="5496175" y="1207444"/>
            <a:ext cx="1087351"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3</a:t>
            </a:r>
            <a:r>
              <a:rPr lang="en-US" sz="1199" spc="35" dirty="0">
                <a:solidFill>
                  <a:srgbClr val="FFFFFF"/>
                </a:solidFill>
                <a:latin typeface="Bebas Neue Bold"/>
              </a:rPr>
              <a:t>.</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plāns</a:t>
            </a:r>
            <a:r>
              <a:rPr lang="en-US" sz="1199" spc="35" dirty="0">
                <a:solidFill>
                  <a:srgbClr val="FFFFFF"/>
                </a:solidFill>
                <a:latin typeface="Bebas Neue Bold"/>
              </a:rPr>
              <a:t> (</a:t>
            </a:r>
            <a:r>
              <a:rPr lang="en-US" sz="1199" spc="35" dirty="0" err="1">
                <a:solidFill>
                  <a:srgbClr val="FFFFFF"/>
                </a:solidFill>
                <a:latin typeface="Bebas Neue Bold"/>
              </a:rPr>
              <a:t>Likums</a:t>
            </a:r>
            <a:r>
              <a:rPr lang="en-US" sz="1199" spc="35" dirty="0">
                <a:solidFill>
                  <a:srgbClr val="FFFFFF"/>
                </a:solidFill>
                <a:latin typeface="Bebas Neue Bold"/>
              </a:rPr>
              <a:t> par </a:t>
            </a:r>
            <a:r>
              <a:rPr lang="en-US" sz="1199" spc="35" dirty="0" err="1">
                <a:solidFill>
                  <a:srgbClr val="FFFFFF"/>
                </a:solidFill>
                <a:latin typeface="Bebas Neue Bold"/>
              </a:rPr>
              <a:t>budžetu</a:t>
            </a:r>
            <a:r>
              <a:rPr lang="en-US" sz="1199" spc="35" dirty="0">
                <a:solidFill>
                  <a:srgbClr val="FFFFFF"/>
                </a:solidFill>
                <a:latin typeface="Bebas Neue Bold"/>
              </a:rPr>
              <a:t>)</a:t>
            </a:r>
          </a:p>
          <a:p>
            <a:pPr>
              <a:lnSpc>
                <a:spcPts val="1679"/>
              </a:lnSpc>
            </a:pPr>
            <a:endParaRPr lang="en-US" sz="1199" spc="35" dirty="0">
              <a:solidFill>
                <a:srgbClr val="FFFFFF"/>
              </a:solidFill>
              <a:latin typeface="Bebas Neue Bold"/>
            </a:endParaRPr>
          </a:p>
        </p:txBody>
      </p:sp>
      <p:grpSp>
        <p:nvGrpSpPr>
          <p:cNvPr id="19" name="Group 19"/>
          <p:cNvGrpSpPr/>
          <p:nvPr/>
        </p:nvGrpSpPr>
        <p:grpSpPr>
          <a:xfrm>
            <a:off x="6619526" y="1140391"/>
            <a:ext cx="1435856" cy="799565"/>
            <a:chOff x="0" y="0"/>
            <a:chExt cx="707269" cy="393847"/>
          </a:xfrm>
        </p:grpSpPr>
        <p:sp>
          <p:nvSpPr>
            <p:cNvPr id="20" name="Freeform 20"/>
            <p:cNvSpPr/>
            <p:nvPr/>
          </p:nvSpPr>
          <p:spPr>
            <a:xfrm>
              <a:off x="0" y="0"/>
              <a:ext cx="707269" cy="393847"/>
            </a:xfrm>
            <a:custGeom>
              <a:avLst/>
              <a:gdLst/>
              <a:ahLst/>
              <a:cxnLst/>
              <a:rect l="l" t="t" r="r" b="b"/>
              <a:pathLst>
                <a:path w="707269" h="393847">
                  <a:moveTo>
                    <a:pt x="0" y="0"/>
                  </a:moveTo>
                  <a:lnTo>
                    <a:pt x="707269" y="0"/>
                  </a:lnTo>
                  <a:lnTo>
                    <a:pt x="707269" y="393847"/>
                  </a:lnTo>
                  <a:lnTo>
                    <a:pt x="0" y="393847"/>
                  </a:lnTo>
                  <a:close/>
                </a:path>
              </a:pathLst>
            </a:custGeom>
            <a:solidFill>
              <a:srgbClr val="004AAD"/>
            </a:solidFill>
          </p:spPr>
        </p:sp>
      </p:grpSp>
      <p:sp>
        <p:nvSpPr>
          <p:cNvPr id="21" name="TextBox 21"/>
          <p:cNvSpPr txBox="1"/>
          <p:nvPr/>
        </p:nvSpPr>
        <p:spPr>
          <a:xfrm>
            <a:off x="6765345" y="1212037"/>
            <a:ext cx="1147414"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3</a:t>
            </a:r>
            <a:r>
              <a:rPr lang="en-US" sz="1199" spc="35" dirty="0">
                <a:solidFill>
                  <a:srgbClr val="FFFFFF"/>
                </a:solidFill>
                <a:latin typeface="Bebas Neue Bold"/>
              </a:rPr>
              <a:t>.gada </a:t>
            </a:r>
            <a:r>
              <a:rPr lang="en-US" sz="1199" spc="35" dirty="0" err="1">
                <a:solidFill>
                  <a:srgbClr val="FFFFFF"/>
                </a:solidFill>
                <a:latin typeface="Bebas Neue Bold"/>
              </a:rPr>
              <a:t>izmaiņas</a:t>
            </a:r>
            <a:r>
              <a:rPr lang="en-US" sz="1199" spc="35" dirty="0">
                <a:solidFill>
                  <a:srgbClr val="FFFFFF"/>
                </a:solidFill>
                <a:latin typeface="Bebas Neue Bold"/>
              </a:rPr>
              <a:t> </a:t>
            </a:r>
            <a:r>
              <a:rPr lang="en-US" sz="1199" spc="35" dirty="0" err="1">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2</a:t>
            </a:r>
            <a:r>
              <a:rPr lang="en-US" sz="1199" spc="35" dirty="0">
                <a:solidFill>
                  <a:srgbClr val="FFFFFF"/>
                </a:solidFill>
                <a:latin typeface="Bebas Neue Bold"/>
              </a:rPr>
              <a:t>. </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izpildi</a:t>
            </a:r>
            <a:r>
              <a:rPr lang="en-US" sz="1199" spc="35" dirty="0">
                <a:solidFill>
                  <a:srgbClr val="FFFFFF"/>
                </a:solidFill>
                <a:latin typeface="Bebas Neue Bold"/>
              </a:rPr>
              <a:t> (euro)</a:t>
            </a:r>
          </a:p>
          <a:p>
            <a:pPr>
              <a:lnSpc>
                <a:spcPts val="1679"/>
              </a:lnSpc>
            </a:pPr>
            <a:endParaRPr lang="en-US" sz="1199" spc="35" dirty="0">
              <a:solidFill>
                <a:srgbClr val="FFFFFF"/>
              </a:solidFill>
              <a:latin typeface="Bebas Neue Bold"/>
            </a:endParaRPr>
          </a:p>
        </p:txBody>
      </p:sp>
      <p:grpSp>
        <p:nvGrpSpPr>
          <p:cNvPr id="22" name="Group 22"/>
          <p:cNvGrpSpPr/>
          <p:nvPr/>
        </p:nvGrpSpPr>
        <p:grpSpPr>
          <a:xfrm>
            <a:off x="8093808" y="1138747"/>
            <a:ext cx="1642285" cy="799935"/>
            <a:chOff x="0" y="0"/>
            <a:chExt cx="808951" cy="394029"/>
          </a:xfrm>
        </p:grpSpPr>
        <p:sp>
          <p:nvSpPr>
            <p:cNvPr id="23" name="Freeform 23"/>
            <p:cNvSpPr/>
            <p:nvPr/>
          </p:nvSpPr>
          <p:spPr>
            <a:xfrm>
              <a:off x="0" y="0"/>
              <a:ext cx="808951" cy="394029"/>
            </a:xfrm>
            <a:custGeom>
              <a:avLst/>
              <a:gdLst/>
              <a:ahLst/>
              <a:cxnLst/>
              <a:rect l="l" t="t" r="r" b="b"/>
              <a:pathLst>
                <a:path w="808951" h="394029">
                  <a:moveTo>
                    <a:pt x="0" y="0"/>
                  </a:moveTo>
                  <a:lnTo>
                    <a:pt x="808951" y="0"/>
                  </a:lnTo>
                  <a:lnTo>
                    <a:pt x="808951" y="394029"/>
                  </a:lnTo>
                  <a:lnTo>
                    <a:pt x="0" y="394029"/>
                  </a:lnTo>
                  <a:close/>
                </a:path>
              </a:pathLst>
            </a:custGeom>
            <a:solidFill>
              <a:srgbClr val="004AAD"/>
            </a:solidFill>
          </p:spPr>
        </p:sp>
      </p:grpSp>
      <p:sp>
        <p:nvSpPr>
          <p:cNvPr id="24" name="TextBox 24"/>
          <p:cNvSpPr txBox="1"/>
          <p:nvPr/>
        </p:nvSpPr>
        <p:spPr>
          <a:xfrm>
            <a:off x="8201586" y="1261323"/>
            <a:ext cx="1439949"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3</a:t>
            </a:r>
            <a:r>
              <a:rPr lang="en-US" sz="1199" spc="35" dirty="0">
                <a:solidFill>
                  <a:srgbClr val="FFFFFF"/>
                </a:solidFill>
                <a:latin typeface="Bebas Neue Bold"/>
              </a:rPr>
              <a:t>.</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izmaiņas</a:t>
            </a:r>
            <a:r>
              <a:rPr lang="en-US" sz="1199" spc="35" dirty="0">
                <a:solidFill>
                  <a:srgbClr val="FFFFFF"/>
                </a:solidFill>
                <a:latin typeface="Bebas Neue Bold"/>
              </a:rPr>
              <a:t> </a:t>
            </a:r>
            <a:r>
              <a:rPr lang="en-US" sz="1199" spc="35" dirty="0" err="1">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2</a:t>
            </a:r>
            <a:r>
              <a:rPr lang="en-US" sz="1199" spc="35" dirty="0">
                <a:solidFill>
                  <a:srgbClr val="FFFFFF"/>
                </a:solidFill>
                <a:latin typeface="Bebas Neue Bold"/>
              </a:rPr>
              <a:t>. </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izpildi</a:t>
            </a:r>
            <a:r>
              <a:rPr lang="en-US" sz="1199" spc="35" dirty="0">
                <a:solidFill>
                  <a:srgbClr val="FFFFFF"/>
                </a:solidFill>
                <a:latin typeface="Bebas Neue Bold"/>
              </a:rPr>
              <a:t> (%)</a:t>
            </a:r>
          </a:p>
          <a:p>
            <a:pPr>
              <a:lnSpc>
                <a:spcPts val="1679"/>
              </a:lnSpc>
            </a:pPr>
            <a:endParaRPr lang="en-US" sz="1199" spc="35" dirty="0">
              <a:solidFill>
                <a:srgbClr val="FFFFFF"/>
              </a:solidFill>
              <a:latin typeface="Bebas Neue Bold"/>
            </a:endParaRPr>
          </a:p>
        </p:txBody>
      </p:sp>
      <p:grpSp>
        <p:nvGrpSpPr>
          <p:cNvPr id="25" name="Group 25"/>
          <p:cNvGrpSpPr/>
          <p:nvPr/>
        </p:nvGrpSpPr>
        <p:grpSpPr>
          <a:xfrm>
            <a:off x="1639087" y="1971225"/>
            <a:ext cx="2667290" cy="1596848"/>
            <a:chOff x="0" y="0"/>
            <a:chExt cx="1313845" cy="1154366"/>
          </a:xfrm>
        </p:grpSpPr>
        <p:sp>
          <p:nvSpPr>
            <p:cNvPr id="26" name="Freeform 26"/>
            <p:cNvSpPr/>
            <p:nvPr/>
          </p:nvSpPr>
          <p:spPr>
            <a:xfrm>
              <a:off x="0" y="0"/>
              <a:ext cx="1313845" cy="1154366"/>
            </a:xfrm>
            <a:custGeom>
              <a:avLst/>
              <a:gdLst/>
              <a:ahLst/>
              <a:cxnLst/>
              <a:rect l="l" t="t" r="r" b="b"/>
              <a:pathLst>
                <a:path w="1313845" h="1154366">
                  <a:moveTo>
                    <a:pt x="0" y="0"/>
                  </a:moveTo>
                  <a:lnTo>
                    <a:pt x="1313845" y="0"/>
                  </a:lnTo>
                  <a:lnTo>
                    <a:pt x="1313845" y="1154366"/>
                  </a:lnTo>
                  <a:lnTo>
                    <a:pt x="0" y="1154366"/>
                  </a:lnTo>
                  <a:close/>
                </a:path>
              </a:pathLst>
            </a:custGeom>
            <a:solidFill>
              <a:srgbClr val="004AAD">
                <a:alpha val="19608"/>
              </a:srgbClr>
            </a:solidFill>
          </p:spPr>
        </p:sp>
      </p:grpSp>
      <p:grpSp>
        <p:nvGrpSpPr>
          <p:cNvPr id="27" name="Group 27"/>
          <p:cNvGrpSpPr/>
          <p:nvPr/>
        </p:nvGrpSpPr>
        <p:grpSpPr>
          <a:xfrm>
            <a:off x="4342379" y="1971225"/>
            <a:ext cx="1004321" cy="1596848"/>
            <a:chOff x="0" y="0"/>
            <a:chExt cx="502528" cy="1101437"/>
          </a:xfrm>
        </p:grpSpPr>
        <p:sp>
          <p:nvSpPr>
            <p:cNvPr id="28" name="Freeform 28"/>
            <p:cNvSpPr/>
            <p:nvPr/>
          </p:nvSpPr>
          <p:spPr>
            <a:xfrm>
              <a:off x="0" y="0"/>
              <a:ext cx="502528" cy="1101437"/>
            </a:xfrm>
            <a:custGeom>
              <a:avLst/>
              <a:gdLst/>
              <a:ahLst/>
              <a:cxnLst/>
              <a:rect l="l" t="t" r="r" b="b"/>
              <a:pathLst>
                <a:path w="502528" h="1101437">
                  <a:moveTo>
                    <a:pt x="0" y="0"/>
                  </a:moveTo>
                  <a:lnTo>
                    <a:pt x="502528" y="0"/>
                  </a:lnTo>
                  <a:lnTo>
                    <a:pt x="502528" y="1101437"/>
                  </a:lnTo>
                  <a:lnTo>
                    <a:pt x="0" y="1101437"/>
                  </a:lnTo>
                  <a:close/>
                </a:path>
              </a:pathLst>
            </a:custGeom>
            <a:solidFill>
              <a:srgbClr val="004AAD">
                <a:alpha val="19608"/>
              </a:srgbClr>
            </a:solidFill>
          </p:spPr>
        </p:sp>
      </p:grpSp>
      <p:grpSp>
        <p:nvGrpSpPr>
          <p:cNvPr id="29" name="Group 29"/>
          <p:cNvGrpSpPr/>
          <p:nvPr/>
        </p:nvGrpSpPr>
        <p:grpSpPr>
          <a:xfrm>
            <a:off x="5403146" y="1971224"/>
            <a:ext cx="1200496" cy="1575995"/>
            <a:chOff x="0" y="0"/>
            <a:chExt cx="581427" cy="1185836"/>
          </a:xfrm>
        </p:grpSpPr>
        <p:sp>
          <p:nvSpPr>
            <p:cNvPr id="30" name="Freeform 30"/>
            <p:cNvSpPr/>
            <p:nvPr/>
          </p:nvSpPr>
          <p:spPr>
            <a:xfrm>
              <a:off x="0" y="0"/>
              <a:ext cx="581426" cy="1185836"/>
            </a:xfrm>
            <a:custGeom>
              <a:avLst/>
              <a:gdLst/>
              <a:ahLst/>
              <a:cxnLst/>
              <a:rect l="l" t="t" r="r" b="b"/>
              <a:pathLst>
                <a:path w="581426" h="1185836">
                  <a:moveTo>
                    <a:pt x="0" y="0"/>
                  </a:moveTo>
                  <a:lnTo>
                    <a:pt x="581426" y="0"/>
                  </a:lnTo>
                  <a:lnTo>
                    <a:pt x="581426" y="1185836"/>
                  </a:lnTo>
                  <a:lnTo>
                    <a:pt x="0" y="1185836"/>
                  </a:lnTo>
                  <a:close/>
                </a:path>
              </a:pathLst>
            </a:custGeom>
            <a:solidFill>
              <a:srgbClr val="004AAD">
                <a:alpha val="19608"/>
              </a:srgbClr>
            </a:solidFill>
          </p:spPr>
        </p:sp>
      </p:grpSp>
      <p:grpSp>
        <p:nvGrpSpPr>
          <p:cNvPr id="31" name="Group 31"/>
          <p:cNvGrpSpPr/>
          <p:nvPr/>
        </p:nvGrpSpPr>
        <p:grpSpPr>
          <a:xfrm>
            <a:off x="6619526" y="1971224"/>
            <a:ext cx="1435856" cy="1575995"/>
            <a:chOff x="0" y="0"/>
            <a:chExt cx="707269" cy="1154366"/>
          </a:xfrm>
        </p:grpSpPr>
        <p:sp>
          <p:nvSpPr>
            <p:cNvPr id="32" name="Freeform 32"/>
            <p:cNvSpPr/>
            <p:nvPr/>
          </p:nvSpPr>
          <p:spPr>
            <a:xfrm>
              <a:off x="0" y="0"/>
              <a:ext cx="707269" cy="1154366"/>
            </a:xfrm>
            <a:custGeom>
              <a:avLst/>
              <a:gdLst/>
              <a:ahLst/>
              <a:cxnLst/>
              <a:rect l="l" t="t" r="r" b="b"/>
              <a:pathLst>
                <a:path w="707269" h="1154366">
                  <a:moveTo>
                    <a:pt x="0" y="0"/>
                  </a:moveTo>
                  <a:lnTo>
                    <a:pt x="707269" y="0"/>
                  </a:lnTo>
                  <a:lnTo>
                    <a:pt x="707269" y="1154366"/>
                  </a:lnTo>
                  <a:lnTo>
                    <a:pt x="0" y="1154366"/>
                  </a:lnTo>
                  <a:close/>
                </a:path>
              </a:pathLst>
            </a:custGeom>
            <a:solidFill>
              <a:srgbClr val="004AAD">
                <a:alpha val="19608"/>
              </a:srgbClr>
            </a:solidFill>
          </p:spPr>
        </p:sp>
      </p:grpSp>
      <p:grpSp>
        <p:nvGrpSpPr>
          <p:cNvPr id="33" name="Group 33"/>
          <p:cNvGrpSpPr/>
          <p:nvPr/>
        </p:nvGrpSpPr>
        <p:grpSpPr>
          <a:xfrm>
            <a:off x="8093808" y="1971224"/>
            <a:ext cx="1642285" cy="1575995"/>
            <a:chOff x="0" y="0"/>
            <a:chExt cx="808951" cy="1154366"/>
          </a:xfrm>
        </p:grpSpPr>
        <p:sp>
          <p:nvSpPr>
            <p:cNvPr id="34" name="Freeform 34"/>
            <p:cNvSpPr/>
            <p:nvPr/>
          </p:nvSpPr>
          <p:spPr>
            <a:xfrm>
              <a:off x="0" y="0"/>
              <a:ext cx="808951" cy="1154366"/>
            </a:xfrm>
            <a:custGeom>
              <a:avLst/>
              <a:gdLst/>
              <a:ahLst/>
              <a:cxnLst/>
              <a:rect l="l" t="t" r="r" b="b"/>
              <a:pathLst>
                <a:path w="808951" h="1154366">
                  <a:moveTo>
                    <a:pt x="0" y="0"/>
                  </a:moveTo>
                  <a:lnTo>
                    <a:pt x="808951" y="0"/>
                  </a:lnTo>
                  <a:lnTo>
                    <a:pt x="808951" y="1154366"/>
                  </a:lnTo>
                  <a:lnTo>
                    <a:pt x="0" y="1154366"/>
                  </a:lnTo>
                  <a:close/>
                </a:path>
              </a:pathLst>
            </a:custGeom>
            <a:solidFill>
              <a:srgbClr val="004AAD">
                <a:alpha val="19608"/>
              </a:srgbClr>
            </a:solidFill>
          </p:spPr>
        </p:sp>
      </p:grpSp>
      <p:sp>
        <p:nvSpPr>
          <p:cNvPr id="35" name="TextBox 35"/>
          <p:cNvSpPr txBox="1"/>
          <p:nvPr/>
        </p:nvSpPr>
        <p:spPr>
          <a:xfrm>
            <a:off x="1775480" y="1229420"/>
            <a:ext cx="896545" cy="419576"/>
          </a:xfrm>
          <a:prstGeom prst="rect">
            <a:avLst/>
          </a:prstGeom>
        </p:spPr>
        <p:txBody>
          <a:bodyPr lIns="0" tIns="0" rIns="0" bIns="0" rtlCol="0" anchor="t">
            <a:spAutoFit/>
          </a:bodyPr>
          <a:lstStyle/>
          <a:p>
            <a:pPr>
              <a:lnSpc>
                <a:spcPts val="1679"/>
              </a:lnSpc>
            </a:pPr>
            <a:r>
              <a:rPr lang="en-US" sz="1199" spc="35">
                <a:solidFill>
                  <a:srgbClr val="FFFFFF"/>
                </a:solidFill>
                <a:latin typeface="Bebas Neue Bold"/>
              </a:rPr>
              <a:t>Projekts</a:t>
            </a:r>
          </a:p>
          <a:p>
            <a:pPr>
              <a:lnSpc>
                <a:spcPts val="1679"/>
              </a:lnSpc>
            </a:pPr>
            <a:endParaRPr lang="en-US" sz="1199" spc="35">
              <a:solidFill>
                <a:srgbClr val="FFFFFF"/>
              </a:solidFill>
              <a:latin typeface="Bebas Neue Bold"/>
            </a:endParaRPr>
          </a:p>
        </p:txBody>
      </p:sp>
      <p:sp>
        <p:nvSpPr>
          <p:cNvPr id="36" name="TextBox 36"/>
          <p:cNvSpPr txBox="1"/>
          <p:nvPr/>
        </p:nvSpPr>
        <p:spPr>
          <a:xfrm>
            <a:off x="4441837" y="1212037"/>
            <a:ext cx="801683"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2</a:t>
            </a:r>
            <a:r>
              <a:rPr lang="en-US" sz="1199" spc="35" dirty="0">
                <a:solidFill>
                  <a:srgbClr val="FFFFFF"/>
                </a:solidFill>
                <a:latin typeface="Bebas Neue Bold"/>
              </a:rPr>
              <a:t>.</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izpilde</a:t>
            </a:r>
            <a:endParaRPr lang="en-US" sz="1199" spc="35" dirty="0">
              <a:solidFill>
                <a:srgbClr val="FFFFFF"/>
              </a:solidFill>
              <a:latin typeface="Bebas Neue Bold"/>
            </a:endParaRPr>
          </a:p>
          <a:p>
            <a:pPr>
              <a:lnSpc>
                <a:spcPts val="1679"/>
              </a:lnSpc>
            </a:pPr>
            <a:endParaRPr lang="en-US" sz="1199" spc="35" dirty="0">
              <a:solidFill>
                <a:srgbClr val="FFFFFF"/>
              </a:solidFill>
              <a:latin typeface="Bebas Neue Bold"/>
            </a:endParaRPr>
          </a:p>
        </p:txBody>
      </p:sp>
      <p:sp>
        <p:nvSpPr>
          <p:cNvPr id="37" name="TextBox 37"/>
          <p:cNvSpPr txBox="1"/>
          <p:nvPr/>
        </p:nvSpPr>
        <p:spPr>
          <a:xfrm>
            <a:off x="1743128" y="2093205"/>
            <a:ext cx="2563252" cy="1318246"/>
          </a:xfrm>
          <a:prstGeom prst="rect">
            <a:avLst/>
          </a:prstGeom>
        </p:spPr>
        <p:txBody>
          <a:bodyPr lIns="0" tIns="0" rIns="0" bIns="0" rtlCol="0" anchor="t">
            <a:spAutoFit/>
          </a:bodyPr>
          <a:lstStyle/>
          <a:p>
            <a:pPr>
              <a:lnSpc>
                <a:spcPts val="1260"/>
              </a:lnSpc>
            </a:pPr>
            <a:r>
              <a:rPr lang="en-US" sz="900" spc="26" dirty="0" err="1">
                <a:solidFill>
                  <a:srgbClr val="545454"/>
                </a:solidFill>
                <a:latin typeface="Montserrat Classic"/>
              </a:rPr>
              <a:t>Atbalsts</a:t>
            </a:r>
            <a:r>
              <a:rPr lang="en-US" sz="900" spc="26" dirty="0">
                <a:solidFill>
                  <a:srgbClr val="545454"/>
                </a:solidFill>
                <a:latin typeface="Montserrat Classic"/>
              </a:rPr>
              <a:t> </a:t>
            </a:r>
            <a:r>
              <a:rPr lang="en-US" sz="900" spc="26" dirty="0" err="1">
                <a:solidFill>
                  <a:srgbClr val="545454"/>
                </a:solidFill>
                <a:latin typeface="Montserrat Classic"/>
              </a:rPr>
              <a:t>bezdarbnieku</a:t>
            </a:r>
            <a:r>
              <a:rPr lang="en-US" sz="900" spc="26" dirty="0">
                <a:solidFill>
                  <a:srgbClr val="545454"/>
                </a:solidFill>
                <a:latin typeface="Montserrat Classic"/>
              </a:rPr>
              <a:t> </a:t>
            </a:r>
            <a:r>
              <a:rPr lang="en-US" sz="900" spc="26" dirty="0" err="1">
                <a:solidFill>
                  <a:srgbClr val="545454"/>
                </a:solidFill>
                <a:latin typeface="Montserrat Classic"/>
              </a:rPr>
              <a:t>izglītībai</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en-US" sz="900" spc="26" dirty="0" err="1">
                <a:solidFill>
                  <a:srgbClr val="545454"/>
                </a:solidFill>
                <a:latin typeface="Arimo"/>
              </a:rPr>
              <a:t>Subsidētās</a:t>
            </a:r>
            <a:r>
              <a:rPr lang="en-US" sz="900" spc="26" dirty="0">
                <a:solidFill>
                  <a:srgbClr val="545454"/>
                </a:solidFill>
                <a:latin typeface="Arimo"/>
              </a:rPr>
              <a:t> </a:t>
            </a:r>
            <a:r>
              <a:rPr lang="en-US" sz="900" spc="26" dirty="0" err="1">
                <a:solidFill>
                  <a:srgbClr val="545454"/>
                </a:solidFill>
                <a:latin typeface="Arimo"/>
              </a:rPr>
              <a:t>darbavietas</a:t>
            </a:r>
            <a:r>
              <a:rPr lang="en-US" sz="900" spc="26" dirty="0">
                <a:solidFill>
                  <a:srgbClr val="545454"/>
                </a:solidFill>
                <a:latin typeface="Arimo"/>
              </a:rPr>
              <a:t> </a:t>
            </a:r>
            <a:r>
              <a:rPr lang="en-US" sz="900" spc="26" dirty="0" err="1">
                <a:solidFill>
                  <a:srgbClr val="545454"/>
                </a:solidFill>
                <a:latin typeface="Arimo"/>
              </a:rPr>
              <a:t>bezdarbniekiem</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EURES </a:t>
            </a:r>
            <a:r>
              <a:rPr lang="en-US" sz="900" spc="26" dirty="0" err="1">
                <a:solidFill>
                  <a:srgbClr val="545454"/>
                </a:solidFill>
                <a:latin typeface="Arimo"/>
              </a:rPr>
              <a:t>tīkla</a:t>
            </a:r>
            <a:r>
              <a:rPr lang="en-US" sz="900" spc="26" dirty="0">
                <a:solidFill>
                  <a:srgbClr val="545454"/>
                </a:solidFill>
                <a:latin typeface="Arimo"/>
              </a:rPr>
              <a:t> </a:t>
            </a:r>
            <a:r>
              <a:rPr lang="en-US" sz="900" spc="26" dirty="0" err="1">
                <a:solidFill>
                  <a:srgbClr val="545454"/>
                </a:solidFill>
                <a:latin typeface="Arimo"/>
              </a:rPr>
              <a:t>darbība</a:t>
            </a:r>
            <a:r>
              <a:rPr lang="en-US" sz="900" spc="26" dirty="0">
                <a:solidFill>
                  <a:srgbClr val="545454"/>
                </a:solidFill>
                <a:latin typeface="Arimo"/>
              </a:rPr>
              <a:t> </a:t>
            </a:r>
            <a:r>
              <a:rPr lang="en-US" sz="900" spc="26" dirty="0" err="1">
                <a:solidFill>
                  <a:srgbClr val="545454"/>
                </a:solidFill>
                <a:latin typeface="Arimo"/>
              </a:rPr>
              <a:t>Latvijā</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err="1">
                <a:solidFill>
                  <a:srgbClr val="545454"/>
                </a:solidFill>
                <a:latin typeface="Arimo"/>
              </a:rPr>
              <a:t>Darba</a:t>
            </a:r>
            <a:r>
              <a:rPr lang="en-US" sz="900" spc="26" dirty="0">
                <a:solidFill>
                  <a:srgbClr val="545454"/>
                </a:solidFill>
                <a:latin typeface="Arimo"/>
              </a:rPr>
              <a:t> </a:t>
            </a:r>
            <a:r>
              <a:rPr lang="en-US" sz="900" spc="26" dirty="0" err="1">
                <a:solidFill>
                  <a:srgbClr val="545454"/>
                </a:solidFill>
                <a:latin typeface="Arimo"/>
              </a:rPr>
              <a:t>tirgus</a:t>
            </a:r>
            <a:r>
              <a:rPr lang="en-US" sz="900" spc="26" dirty="0">
                <a:solidFill>
                  <a:srgbClr val="545454"/>
                </a:solidFill>
                <a:latin typeface="Arimo"/>
              </a:rPr>
              <a:t> </a:t>
            </a:r>
            <a:r>
              <a:rPr lang="en-US" sz="900" spc="26" dirty="0" err="1">
                <a:solidFill>
                  <a:srgbClr val="545454"/>
                </a:solidFill>
                <a:latin typeface="Arimo"/>
              </a:rPr>
              <a:t>prognozēšanas</a:t>
            </a:r>
            <a:r>
              <a:rPr lang="en-US" sz="900" spc="26" dirty="0">
                <a:solidFill>
                  <a:srgbClr val="545454"/>
                </a:solidFill>
                <a:latin typeface="Arimo"/>
              </a:rPr>
              <a:t> </a:t>
            </a:r>
            <a:r>
              <a:rPr lang="en-US" sz="900" spc="26" dirty="0" err="1">
                <a:solidFill>
                  <a:srgbClr val="545454"/>
                </a:solidFill>
                <a:latin typeface="Arimo"/>
              </a:rPr>
              <a:t>sistēmas</a:t>
            </a:r>
            <a:r>
              <a:rPr lang="en-US" sz="900" spc="26" dirty="0">
                <a:solidFill>
                  <a:srgbClr val="545454"/>
                </a:solidFill>
                <a:latin typeface="Arimo"/>
              </a:rPr>
              <a:t> </a:t>
            </a:r>
            <a:r>
              <a:rPr lang="en-US" sz="900" spc="26" dirty="0" err="1">
                <a:solidFill>
                  <a:srgbClr val="545454"/>
                </a:solidFill>
                <a:latin typeface="Arimo"/>
              </a:rPr>
              <a:t>pilnveide</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38" name="TextBox 38"/>
          <p:cNvSpPr txBox="1"/>
          <p:nvPr/>
        </p:nvSpPr>
        <p:spPr>
          <a:xfrm>
            <a:off x="4441837" y="2093205"/>
            <a:ext cx="967445" cy="1318246"/>
          </a:xfrm>
          <a:prstGeom prst="rect">
            <a:avLst/>
          </a:prstGeom>
        </p:spPr>
        <p:txBody>
          <a:bodyPr wrap="square" lIns="0" tIns="0" rIns="0" bIns="0" rtlCol="0" anchor="t">
            <a:spAutoFit/>
          </a:bodyPr>
          <a:lstStyle/>
          <a:p>
            <a:pPr>
              <a:lnSpc>
                <a:spcPts val="1260"/>
              </a:lnSpc>
            </a:pPr>
            <a:r>
              <a:rPr lang="lv-LV" sz="900" spc="26" dirty="0">
                <a:solidFill>
                  <a:srgbClr val="545454"/>
                </a:solidFill>
                <a:latin typeface="Montserrat Classic"/>
              </a:rPr>
              <a:t>10 207 646</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en-US" sz="900" spc="26" dirty="0">
                <a:solidFill>
                  <a:srgbClr val="545454"/>
                </a:solidFill>
                <a:latin typeface="Montserrat Classic"/>
              </a:rPr>
              <a:t> </a:t>
            </a:r>
            <a:r>
              <a:rPr lang="lv-LV" sz="900" spc="26" dirty="0">
                <a:solidFill>
                  <a:srgbClr val="545454"/>
                </a:solidFill>
                <a:latin typeface="Montserrat Classic"/>
              </a:rPr>
              <a:t>11 444 963</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66 922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93 175</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39" name="TextBox 39"/>
          <p:cNvSpPr txBox="1"/>
          <p:nvPr/>
        </p:nvSpPr>
        <p:spPr>
          <a:xfrm>
            <a:off x="5565030" y="2092835"/>
            <a:ext cx="1018496" cy="1318246"/>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12 817 517</a:t>
            </a:r>
            <a:endParaRPr lang="en-US" sz="900" spc="26" dirty="0">
              <a:solidFill>
                <a:srgbClr val="545454"/>
              </a:solidFill>
              <a:latin typeface="Montserrat Classic"/>
            </a:endParaRPr>
          </a:p>
          <a:p>
            <a:pPr>
              <a:lnSpc>
                <a:spcPts val="1260"/>
              </a:lnSpc>
            </a:pPr>
            <a:r>
              <a:rPr lang="en-US" sz="900" spc="26" dirty="0">
                <a:solidFill>
                  <a:srgbClr val="545454"/>
                </a:solidFill>
                <a:latin typeface="Montserrat Classic"/>
              </a:rPr>
              <a:t> </a:t>
            </a:r>
          </a:p>
          <a:p>
            <a:pPr>
              <a:lnSpc>
                <a:spcPts val="1260"/>
              </a:lnSpc>
            </a:pPr>
            <a:r>
              <a:rPr lang="lv-LV" sz="900" spc="26" dirty="0">
                <a:solidFill>
                  <a:srgbClr val="545454"/>
                </a:solidFill>
                <a:latin typeface="Arimo"/>
              </a:rPr>
              <a:t>11 236 533</a:t>
            </a: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149 522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40" name="TextBox 40"/>
          <p:cNvSpPr txBox="1"/>
          <p:nvPr/>
        </p:nvSpPr>
        <p:spPr>
          <a:xfrm>
            <a:off x="6765345" y="2092835"/>
            <a:ext cx="1018496" cy="1318246"/>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+2 609 871</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en-US" sz="900" spc="26" dirty="0">
                <a:solidFill>
                  <a:srgbClr val="545454"/>
                </a:solidFill>
                <a:latin typeface="Arimo"/>
              </a:rPr>
              <a:t> </a:t>
            </a:r>
            <a:r>
              <a:rPr lang="lv-LV" sz="900" spc="26" dirty="0">
                <a:solidFill>
                  <a:srgbClr val="545454"/>
                </a:solidFill>
                <a:latin typeface="Arimo"/>
              </a:rPr>
              <a:t>-208 430</a:t>
            </a:r>
            <a:endParaRPr lang="en-US" sz="900" spc="26" dirty="0">
              <a:solidFill>
                <a:srgbClr val="545454"/>
              </a:solidFill>
              <a:latin typeface="Arimo"/>
            </a:endParaRPr>
          </a:p>
          <a:p>
            <a:pPr>
              <a:lnSpc>
                <a:spcPts val="1260"/>
              </a:lnSpc>
            </a:pPr>
            <a:r>
              <a:rPr lang="en-US" sz="900" spc="26" dirty="0">
                <a:solidFill>
                  <a:srgbClr val="545454"/>
                </a:solidFill>
                <a:latin typeface="Arimo"/>
              </a:rPr>
              <a:t>      </a:t>
            </a:r>
          </a:p>
          <a:p>
            <a:pPr>
              <a:lnSpc>
                <a:spcPts val="1260"/>
              </a:lnSpc>
            </a:pPr>
            <a:r>
              <a:rPr lang="lv-LV" sz="900" spc="26" dirty="0">
                <a:solidFill>
                  <a:srgbClr val="545454"/>
                </a:solidFill>
                <a:latin typeface="Arimo"/>
              </a:rPr>
              <a:t>+82 600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-93 175</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41" name="TextBox 41"/>
          <p:cNvSpPr txBox="1"/>
          <p:nvPr/>
        </p:nvSpPr>
        <p:spPr>
          <a:xfrm>
            <a:off x="8273586" y="2091931"/>
            <a:ext cx="1018496" cy="1151534"/>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+25.57</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lv-LV" sz="900" spc="26" dirty="0">
                <a:solidFill>
                  <a:srgbClr val="545454"/>
                </a:solidFill>
                <a:latin typeface="Arimo"/>
              </a:rPr>
              <a:t>-1.82</a:t>
            </a:r>
            <a:endParaRPr lang="en-US" sz="900" spc="26" dirty="0">
              <a:solidFill>
                <a:srgbClr val="545454"/>
              </a:solidFill>
              <a:latin typeface="Arimo"/>
            </a:endParaRPr>
          </a:p>
          <a:p>
            <a:pPr>
              <a:lnSpc>
                <a:spcPts val="1260"/>
              </a:lnSpc>
            </a:pPr>
            <a:r>
              <a:rPr lang="lv-LV" sz="900" spc="26" dirty="0">
                <a:solidFill>
                  <a:srgbClr val="545454"/>
                </a:solidFill>
                <a:latin typeface="Arimo"/>
              </a:rPr>
              <a:t> </a:t>
            </a:r>
            <a:r>
              <a:rPr lang="en-US" sz="900" spc="26" dirty="0">
                <a:solidFill>
                  <a:srgbClr val="545454"/>
                </a:solidFill>
                <a:latin typeface="Arimo"/>
              </a:rPr>
              <a:t>            </a:t>
            </a:r>
          </a:p>
          <a:p>
            <a:pPr>
              <a:lnSpc>
                <a:spcPts val="1260"/>
              </a:lnSpc>
            </a:pPr>
            <a:r>
              <a:rPr lang="lv-LV" sz="900" spc="26" dirty="0">
                <a:solidFill>
                  <a:srgbClr val="545454"/>
                </a:solidFill>
                <a:latin typeface="Arimo"/>
              </a:rPr>
              <a:t>+123.43</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-100</a:t>
            </a:r>
            <a:endParaRPr lang="en-US" sz="900" spc="26" dirty="0">
              <a:solidFill>
                <a:srgbClr val="545454"/>
              </a:solidFill>
              <a:latin typeface="Arimo"/>
            </a:endParaRPr>
          </a:p>
        </p:txBody>
      </p:sp>
      <p:grpSp>
        <p:nvGrpSpPr>
          <p:cNvPr id="42" name="Group 42"/>
          <p:cNvGrpSpPr/>
          <p:nvPr/>
        </p:nvGrpSpPr>
        <p:grpSpPr>
          <a:xfrm>
            <a:off x="1643882" y="3592853"/>
            <a:ext cx="2667292" cy="511921"/>
            <a:chOff x="0" y="0"/>
            <a:chExt cx="1313845" cy="242417"/>
          </a:xfrm>
        </p:grpSpPr>
        <p:sp>
          <p:nvSpPr>
            <p:cNvPr id="43" name="Freeform 43"/>
            <p:cNvSpPr/>
            <p:nvPr/>
          </p:nvSpPr>
          <p:spPr>
            <a:xfrm>
              <a:off x="0" y="0"/>
              <a:ext cx="1313845" cy="242417"/>
            </a:xfrm>
            <a:custGeom>
              <a:avLst/>
              <a:gdLst/>
              <a:ahLst/>
              <a:cxnLst/>
              <a:rect l="l" t="t" r="r" b="b"/>
              <a:pathLst>
                <a:path w="1313845" h="242417">
                  <a:moveTo>
                    <a:pt x="0" y="0"/>
                  </a:moveTo>
                  <a:lnTo>
                    <a:pt x="1313845" y="0"/>
                  </a:lnTo>
                  <a:lnTo>
                    <a:pt x="1313845" y="242417"/>
                  </a:lnTo>
                  <a:lnTo>
                    <a:pt x="0" y="242417"/>
                  </a:lnTo>
                  <a:close/>
                </a:path>
              </a:pathLst>
            </a:custGeom>
            <a:solidFill>
              <a:srgbClr val="004AAD"/>
            </a:solidFill>
          </p:spPr>
        </p:sp>
      </p:grpSp>
      <p:grpSp>
        <p:nvGrpSpPr>
          <p:cNvPr id="44" name="Group 44"/>
          <p:cNvGrpSpPr/>
          <p:nvPr/>
        </p:nvGrpSpPr>
        <p:grpSpPr>
          <a:xfrm>
            <a:off x="4332576" y="3599712"/>
            <a:ext cx="1020204" cy="493869"/>
            <a:chOff x="0" y="0"/>
            <a:chExt cx="502528" cy="242417"/>
          </a:xfrm>
        </p:grpSpPr>
        <p:sp>
          <p:nvSpPr>
            <p:cNvPr id="45" name="Freeform 45"/>
            <p:cNvSpPr/>
            <p:nvPr/>
          </p:nvSpPr>
          <p:spPr>
            <a:xfrm>
              <a:off x="0" y="0"/>
              <a:ext cx="502528" cy="242417"/>
            </a:xfrm>
            <a:custGeom>
              <a:avLst/>
              <a:gdLst/>
              <a:ahLst/>
              <a:cxnLst/>
              <a:rect l="l" t="t" r="r" b="b"/>
              <a:pathLst>
                <a:path w="502528" h="242417">
                  <a:moveTo>
                    <a:pt x="0" y="0"/>
                  </a:moveTo>
                  <a:lnTo>
                    <a:pt x="502528" y="0"/>
                  </a:lnTo>
                  <a:lnTo>
                    <a:pt x="502528" y="242417"/>
                  </a:lnTo>
                  <a:lnTo>
                    <a:pt x="0" y="242417"/>
                  </a:lnTo>
                  <a:close/>
                </a:path>
              </a:pathLst>
            </a:custGeom>
            <a:solidFill>
              <a:srgbClr val="004AAD"/>
            </a:solidFill>
          </p:spPr>
        </p:sp>
      </p:grpSp>
      <p:grpSp>
        <p:nvGrpSpPr>
          <p:cNvPr id="46" name="Group 46"/>
          <p:cNvGrpSpPr/>
          <p:nvPr/>
        </p:nvGrpSpPr>
        <p:grpSpPr>
          <a:xfrm>
            <a:off x="5403146" y="3601441"/>
            <a:ext cx="1180378" cy="492140"/>
            <a:chOff x="0" y="0"/>
            <a:chExt cx="581427" cy="242417"/>
          </a:xfrm>
        </p:grpSpPr>
        <p:sp>
          <p:nvSpPr>
            <p:cNvPr id="47" name="Freeform 47"/>
            <p:cNvSpPr/>
            <p:nvPr/>
          </p:nvSpPr>
          <p:spPr>
            <a:xfrm>
              <a:off x="0" y="0"/>
              <a:ext cx="581426" cy="242417"/>
            </a:xfrm>
            <a:custGeom>
              <a:avLst/>
              <a:gdLst/>
              <a:ahLst/>
              <a:cxnLst/>
              <a:rect l="l" t="t" r="r" b="b"/>
              <a:pathLst>
                <a:path w="581426" h="242417">
                  <a:moveTo>
                    <a:pt x="0" y="0"/>
                  </a:moveTo>
                  <a:lnTo>
                    <a:pt x="581426" y="0"/>
                  </a:lnTo>
                  <a:lnTo>
                    <a:pt x="581426" y="242417"/>
                  </a:lnTo>
                  <a:lnTo>
                    <a:pt x="0" y="242417"/>
                  </a:lnTo>
                  <a:close/>
                </a:path>
              </a:pathLst>
            </a:custGeom>
            <a:solidFill>
              <a:srgbClr val="004AAD"/>
            </a:solidFill>
          </p:spPr>
        </p:sp>
      </p:grpSp>
      <p:grpSp>
        <p:nvGrpSpPr>
          <p:cNvPr id="48" name="Group 48"/>
          <p:cNvGrpSpPr/>
          <p:nvPr/>
        </p:nvGrpSpPr>
        <p:grpSpPr>
          <a:xfrm>
            <a:off x="6619526" y="3601625"/>
            <a:ext cx="1435210" cy="491771"/>
            <a:chOff x="0" y="0"/>
            <a:chExt cx="707269" cy="242235"/>
          </a:xfrm>
        </p:grpSpPr>
        <p:sp>
          <p:nvSpPr>
            <p:cNvPr id="49" name="Freeform 49"/>
            <p:cNvSpPr/>
            <p:nvPr/>
          </p:nvSpPr>
          <p:spPr>
            <a:xfrm>
              <a:off x="0" y="0"/>
              <a:ext cx="707269" cy="242235"/>
            </a:xfrm>
            <a:custGeom>
              <a:avLst/>
              <a:gdLst/>
              <a:ahLst/>
              <a:cxnLst/>
              <a:rect l="l" t="t" r="r" b="b"/>
              <a:pathLst>
                <a:path w="707269" h="242235">
                  <a:moveTo>
                    <a:pt x="0" y="0"/>
                  </a:moveTo>
                  <a:lnTo>
                    <a:pt x="707269" y="0"/>
                  </a:lnTo>
                  <a:lnTo>
                    <a:pt x="707269" y="242235"/>
                  </a:lnTo>
                  <a:lnTo>
                    <a:pt x="0" y="242235"/>
                  </a:lnTo>
                  <a:close/>
                </a:path>
              </a:pathLst>
            </a:custGeom>
            <a:solidFill>
              <a:srgbClr val="004AAD"/>
            </a:solidFill>
          </p:spPr>
        </p:sp>
      </p:grpSp>
      <p:grpSp>
        <p:nvGrpSpPr>
          <p:cNvPr id="50" name="Group 50"/>
          <p:cNvGrpSpPr/>
          <p:nvPr/>
        </p:nvGrpSpPr>
        <p:grpSpPr>
          <a:xfrm>
            <a:off x="8093808" y="3592853"/>
            <a:ext cx="1642285" cy="493414"/>
            <a:chOff x="0" y="0"/>
            <a:chExt cx="808951" cy="243044"/>
          </a:xfrm>
        </p:grpSpPr>
        <p:sp>
          <p:nvSpPr>
            <p:cNvPr id="51" name="Freeform 51"/>
            <p:cNvSpPr/>
            <p:nvPr/>
          </p:nvSpPr>
          <p:spPr>
            <a:xfrm>
              <a:off x="0" y="0"/>
              <a:ext cx="808951" cy="243044"/>
            </a:xfrm>
            <a:custGeom>
              <a:avLst/>
              <a:gdLst/>
              <a:ahLst/>
              <a:cxnLst/>
              <a:rect l="l" t="t" r="r" b="b"/>
              <a:pathLst>
                <a:path w="808951" h="243044">
                  <a:moveTo>
                    <a:pt x="0" y="0"/>
                  </a:moveTo>
                  <a:lnTo>
                    <a:pt x="808951" y="0"/>
                  </a:lnTo>
                  <a:lnTo>
                    <a:pt x="808951" y="243044"/>
                  </a:lnTo>
                  <a:lnTo>
                    <a:pt x="0" y="243044"/>
                  </a:lnTo>
                  <a:close/>
                </a:path>
              </a:pathLst>
            </a:custGeom>
            <a:solidFill>
              <a:srgbClr val="004AAD"/>
            </a:solidFill>
          </p:spPr>
        </p:sp>
      </p:grpSp>
      <p:grpSp>
        <p:nvGrpSpPr>
          <p:cNvPr id="52" name="Group 52"/>
          <p:cNvGrpSpPr/>
          <p:nvPr/>
        </p:nvGrpSpPr>
        <p:grpSpPr>
          <a:xfrm>
            <a:off x="736065" y="1140391"/>
            <a:ext cx="867705" cy="799565"/>
            <a:chOff x="0" y="0"/>
            <a:chExt cx="427411" cy="393847"/>
          </a:xfrm>
        </p:grpSpPr>
        <p:sp>
          <p:nvSpPr>
            <p:cNvPr id="53" name="Freeform 53"/>
            <p:cNvSpPr/>
            <p:nvPr/>
          </p:nvSpPr>
          <p:spPr>
            <a:xfrm>
              <a:off x="0" y="0"/>
              <a:ext cx="427411" cy="393847"/>
            </a:xfrm>
            <a:custGeom>
              <a:avLst/>
              <a:gdLst/>
              <a:ahLst/>
              <a:cxnLst/>
              <a:rect l="l" t="t" r="r" b="b"/>
              <a:pathLst>
                <a:path w="427411" h="393847">
                  <a:moveTo>
                    <a:pt x="0" y="0"/>
                  </a:moveTo>
                  <a:lnTo>
                    <a:pt x="427411" y="0"/>
                  </a:lnTo>
                  <a:lnTo>
                    <a:pt x="427411" y="393847"/>
                  </a:lnTo>
                  <a:lnTo>
                    <a:pt x="0" y="393847"/>
                  </a:lnTo>
                  <a:close/>
                </a:path>
              </a:pathLst>
            </a:custGeom>
            <a:solidFill>
              <a:srgbClr val="004AAD"/>
            </a:solidFill>
          </p:spPr>
        </p:sp>
      </p:grpSp>
      <p:grpSp>
        <p:nvGrpSpPr>
          <p:cNvPr id="54" name="Group 54"/>
          <p:cNvGrpSpPr/>
          <p:nvPr/>
        </p:nvGrpSpPr>
        <p:grpSpPr>
          <a:xfrm>
            <a:off x="736065" y="1971223"/>
            <a:ext cx="872398" cy="1598241"/>
            <a:chOff x="0" y="0"/>
            <a:chExt cx="427411" cy="1185836"/>
          </a:xfrm>
        </p:grpSpPr>
        <p:sp>
          <p:nvSpPr>
            <p:cNvPr id="55" name="Freeform 55"/>
            <p:cNvSpPr/>
            <p:nvPr/>
          </p:nvSpPr>
          <p:spPr>
            <a:xfrm>
              <a:off x="0" y="0"/>
              <a:ext cx="427411" cy="1185836"/>
            </a:xfrm>
            <a:custGeom>
              <a:avLst/>
              <a:gdLst/>
              <a:ahLst/>
              <a:cxnLst/>
              <a:rect l="l" t="t" r="r" b="b"/>
              <a:pathLst>
                <a:path w="427411" h="1185836">
                  <a:moveTo>
                    <a:pt x="0" y="0"/>
                  </a:moveTo>
                  <a:lnTo>
                    <a:pt x="427411" y="0"/>
                  </a:lnTo>
                  <a:lnTo>
                    <a:pt x="427411" y="1185836"/>
                  </a:lnTo>
                  <a:lnTo>
                    <a:pt x="0" y="1185836"/>
                  </a:lnTo>
                  <a:close/>
                </a:path>
              </a:pathLst>
            </a:custGeom>
            <a:solidFill>
              <a:srgbClr val="004AAD">
                <a:alpha val="19608"/>
              </a:srgbClr>
            </a:solidFill>
          </p:spPr>
        </p:sp>
      </p:grpSp>
      <p:sp>
        <p:nvSpPr>
          <p:cNvPr id="56" name="TextBox 56"/>
          <p:cNvSpPr txBox="1"/>
          <p:nvPr/>
        </p:nvSpPr>
        <p:spPr>
          <a:xfrm>
            <a:off x="846583" y="1229420"/>
            <a:ext cx="896545" cy="206216"/>
          </a:xfrm>
          <a:prstGeom prst="rect">
            <a:avLst/>
          </a:prstGeom>
        </p:spPr>
        <p:txBody>
          <a:bodyPr lIns="0" tIns="0" rIns="0" bIns="0" rtlCol="0" anchor="t">
            <a:spAutoFit/>
          </a:bodyPr>
          <a:lstStyle/>
          <a:p>
            <a:pPr>
              <a:lnSpc>
                <a:spcPts val="1679"/>
              </a:lnSpc>
            </a:pPr>
            <a:r>
              <a:rPr lang="en-US" sz="1199" spc="35">
                <a:solidFill>
                  <a:srgbClr val="FFFFFF"/>
                </a:solidFill>
                <a:latin typeface="Bebas Neue Bold"/>
              </a:rPr>
              <a:t>Fonds</a:t>
            </a:r>
          </a:p>
        </p:txBody>
      </p:sp>
      <p:sp>
        <p:nvSpPr>
          <p:cNvPr id="57" name="TextBox 57"/>
          <p:cNvSpPr txBox="1"/>
          <p:nvPr/>
        </p:nvSpPr>
        <p:spPr>
          <a:xfrm>
            <a:off x="902278" y="2867461"/>
            <a:ext cx="323167" cy="156210"/>
          </a:xfrm>
          <a:prstGeom prst="rect">
            <a:avLst/>
          </a:prstGeom>
        </p:spPr>
        <p:txBody>
          <a:bodyPr lIns="0" tIns="0" rIns="0" bIns="0" rtlCol="0" anchor="t">
            <a:spAutoFit/>
          </a:bodyPr>
          <a:lstStyle/>
          <a:p>
            <a:pPr>
              <a:lnSpc>
                <a:spcPts val="1260"/>
              </a:lnSpc>
            </a:pPr>
            <a:r>
              <a:rPr lang="en-US" sz="900" spc="26">
                <a:solidFill>
                  <a:srgbClr val="545454"/>
                </a:solidFill>
                <a:latin typeface="Arimo"/>
              </a:rPr>
              <a:t>ESF</a:t>
            </a:r>
          </a:p>
        </p:txBody>
      </p:sp>
      <p:sp>
        <p:nvSpPr>
          <p:cNvPr id="58" name="TextBox 58"/>
          <p:cNvSpPr txBox="1"/>
          <p:nvPr/>
        </p:nvSpPr>
        <p:spPr>
          <a:xfrm>
            <a:off x="1771962" y="3734046"/>
            <a:ext cx="2563252" cy="156210"/>
          </a:xfrm>
          <a:prstGeom prst="rect">
            <a:avLst/>
          </a:prstGeom>
        </p:spPr>
        <p:txBody>
          <a:bodyPr lIns="0" tIns="0" rIns="0" bIns="0" rtlCol="0" anchor="t">
            <a:spAutoFit/>
          </a:bodyPr>
          <a:lstStyle/>
          <a:p>
            <a:pPr>
              <a:lnSpc>
                <a:spcPts val="1260"/>
              </a:lnSpc>
            </a:pPr>
            <a:r>
              <a:rPr lang="en-US" sz="900" spc="26">
                <a:solidFill>
                  <a:srgbClr val="FFFFFF"/>
                </a:solidFill>
                <a:latin typeface="Montserrat Classic"/>
              </a:rPr>
              <a:t>Kopā</a:t>
            </a:r>
          </a:p>
        </p:txBody>
      </p:sp>
      <p:grpSp>
        <p:nvGrpSpPr>
          <p:cNvPr id="59" name="Group 59"/>
          <p:cNvGrpSpPr/>
          <p:nvPr/>
        </p:nvGrpSpPr>
        <p:grpSpPr>
          <a:xfrm>
            <a:off x="737929" y="3597732"/>
            <a:ext cx="855801" cy="507319"/>
            <a:chOff x="0" y="0"/>
            <a:chExt cx="425996" cy="242235"/>
          </a:xfrm>
        </p:grpSpPr>
        <p:sp>
          <p:nvSpPr>
            <p:cNvPr id="60" name="Freeform 60"/>
            <p:cNvSpPr/>
            <p:nvPr/>
          </p:nvSpPr>
          <p:spPr>
            <a:xfrm>
              <a:off x="0" y="0"/>
              <a:ext cx="425996" cy="242235"/>
            </a:xfrm>
            <a:custGeom>
              <a:avLst/>
              <a:gdLst/>
              <a:ahLst/>
              <a:cxnLst/>
              <a:rect l="l" t="t" r="r" b="b"/>
              <a:pathLst>
                <a:path w="425996" h="242235">
                  <a:moveTo>
                    <a:pt x="0" y="0"/>
                  </a:moveTo>
                  <a:lnTo>
                    <a:pt x="425996" y="0"/>
                  </a:lnTo>
                  <a:lnTo>
                    <a:pt x="425996" y="242235"/>
                  </a:lnTo>
                  <a:lnTo>
                    <a:pt x="0" y="242235"/>
                  </a:lnTo>
                  <a:close/>
                </a:path>
              </a:pathLst>
            </a:custGeom>
            <a:solidFill>
              <a:srgbClr val="004AAD"/>
            </a:solidFill>
          </p:spPr>
        </p:sp>
      </p:grpSp>
      <p:sp>
        <p:nvSpPr>
          <p:cNvPr id="61" name="TextBox 61"/>
          <p:cNvSpPr txBox="1"/>
          <p:nvPr/>
        </p:nvSpPr>
        <p:spPr>
          <a:xfrm>
            <a:off x="4463294" y="3781654"/>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21 812 706</a:t>
            </a:r>
            <a:endParaRPr lang="en-US" sz="900" spc="26" dirty="0">
              <a:solidFill>
                <a:srgbClr val="FFFFFF"/>
              </a:solidFill>
              <a:latin typeface="Montserrat Classic"/>
            </a:endParaRPr>
          </a:p>
        </p:txBody>
      </p:sp>
      <p:sp>
        <p:nvSpPr>
          <p:cNvPr id="62" name="TextBox 62"/>
          <p:cNvSpPr txBox="1"/>
          <p:nvPr/>
        </p:nvSpPr>
        <p:spPr>
          <a:xfrm>
            <a:off x="5584565" y="3781654"/>
            <a:ext cx="910569" cy="147413"/>
          </a:xfrm>
          <a:prstGeom prst="rect">
            <a:avLst/>
          </a:prstGeom>
        </p:spPr>
        <p:txBody>
          <a:bodyPr wrap="square" lIns="0" tIns="0" rIns="0" bIns="0" rtlCol="0" anchor="t">
            <a:spAutoFit/>
          </a:bodyPr>
          <a:lstStyle/>
          <a:p>
            <a:pPr>
              <a:lnSpc>
                <a:spcPts val="1260"/>
              </a:lnSpc>
            </a:pPr>
            <a:r>
              <a:rPr lang="lv-LV" sz="900" spc="26" dirty="0">
                <a:solidFill>
                  <a:srgbClr val="FFFFFF"/>
                </a:solidFill>
                <a:latin typeface="Montserrat Classic"/>
              </a:rPr>
              <a:t>24 203 572</a:t>
            </a:r>
            <a:endParaRPr lang="en-US" sz="900" spc="26" dirty="0">
              <a:solidFill>
                <a:srgbClr val="FFFFFF"/>
              </a:solidFill>
              <a:latin typeface="Montserrat Classic"/>
            </a:endParaRPr>
          </a:p>
        </p:txBody>
      </p:sp>
      <p:sp>
        <p:nvSpPr>
          <p:cNvPr id="63" name="TextBox 63"/>
          <p:cNvSpPr txBox="1"/>
          <p:nvPr/>
        </p:nvSpPr>
        <p:spPr>
          <a:xfrm>
            <a:off x="6745040" y="3762652"/>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+2 390 866</a:t>
            </a:r>
            <a:endParaRPr lang="en-US" sz="900" spc="26" dirty="0">
              <a:solidFill>
                <a:srgbClr val="FFFFFF"/>
              </a:solidFill>
              <a:latin typeface="Montserrat Classic"/>
            </a:endParaRPr>
          </a:p>
        </p:txBody>
      </p:sp>
      <p:sp>
        <p:nvSpPr>
          <p:cNvPr id="64" name="TextBox 64"/>
          <p:cNvSpPr txBox="1"/>
          <p:nvPr/>
        </p:nvSpPr>
        <p:spPr>
          <a:xfrm>
            <a:off x="8243021" y="3733177"/>
            <a:ext cx="920746" cy="147413"/>
          </a:xfrm>
          <a:prstGeom prst="rect">
            <a:avLst/>
          </a:prstGeom>
        </p:spPr>
        <p:txBody>
          <a:bodyPr lIns="0" tIns="0" rIns="0" bIns="0" rtlCol="0" anchor="t">
            <a:spAutoFit/>
          </a:bodyPr>
          <a:lstStyle/>
          <a:p>
            <a:pPr>
              <a:lnSpc>
                <a:spcPts val="1260"/>
              </a:lnSpc>
            </a:pPr>
            <a:r>
              <a:rPr lang="lv-LV" sz="900" spc="26" dirty="0">
                <a:solidFill>
                  <a:srgbClr val="FFFFFF"/>
                </a:solidFill>
                <a:latin typeface="Montserrat Classic"/>
              </a:rPr>
              <a:t>+10.96</a:t>
            </a:r>
            <a:endParaRPr lang="en-US" sz="900" spc="26" dirty="0">
              <a:solidFill>
                <a:srgbClr val="FFFFFF"/>
              </a:solidFill>
              <a:latin typeface="Montserrat Class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4" name="Picture 4"/>
          <p:cNvPicPr>
            <a:picLocks noChangeAspect="1"/>
          </p:cNvPicPr>
          <p:nvPr/>
        </p:nvPicPr>
        <p:blipFill>
          <a:blip r:embed="rId2"/>
          <a:srcRect/>
          <a:stretch>
            <a:fillRect/>
          </a:stretch>
        </p:blipFill>
        <p:spPr>
          <a:xfrm>
            <a:off x="337903" y="6911357"/>
            <a:ext cx="398163" cy="527076"/>
          </a:xfrm>
          <a:prstGeom prst="rect">
            <a:avLst/>
          </a:prstGeom>
        </p:spPr>
      </p:pic>
      <p:grpSp>
        <p:nvGrpSpPr>
          <p:cNvPr id="5" name="Group 5"/>
          <p:cNvGrpSpPr/>
          <p:nvPr/>
        </p:nvGrpSpPr>
        <p:grpSpPr>
          <a:xfrm>
            <a:off x="293946" y="547331"/>
            <a:ext cx="9906962" cy="173443"/>
            <a:chOff x="0" y="0"/>
            <a:chExt cx="32643792" cy="571500"/>
          </a:xfrm>
        </p:grpSpPr>
        <p:sp>
          <p:nvSpPr>
            <p:cNvPr id="6" name="Freeform 6"/>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 name="TextBox 7"/>
          <p:cNvSpPr txBox="1"/>
          <p:nvPr/>
        </p:nvSpPr>
        <p:spPr>
          <a:xfrm>
            <a:off x="293946" y="313524"/>
            <a:ext cx="9717642" cy="218008"/>
          </a:xfrm>
          <a:prstGeom prst="rect">
            <a:avLst/>
          </a:prstGeom>
        </p:spPr>
        <p:txBody>
          <a:bodyPr lIns="0" tIns="0" rIns="0" bIns="0" rtlCol="0" anchor="t">
            <a:spAutoFit/>
          </a:bodyPr>
          <a:lstStyle/>
          <a:p>
            <a:pPr>
              <a:lnSpc>
                <a:spcPts val="1676"/>
              </a:lnSpc>
            </a:pPr>
            <a:r>
              <a:rPr lang="en-US" sz="1784" spc="142" dirty="0">
                <a:solidFill>
                  <a:srgbClr val="545454"/>
                </a:solidFill>
                <a:latin typeface="Bebas Neue"/>
              </a:rPr>
              <a:t>NVA </a:t>
            </a:r>
            <a:r>
              <a:rPr lang="en-US" sz="1784" spc="142" dirty="0" err="1">
                <a:solidFill>
                  <a:srgbClr val="545454"/>
                </a:solidFill>
                <a:latin typeface="Bebas Neue"/>
              </a:rPr>
              <a:t>speciālā</a:t>
            </a:r>
            <a:r>
              <a:rPr lang="en-US" sz="1784" spc="142" dirty="0">
                <a:solidFill>
                  <a:srgbClr val="545454"/>
                </a:solidFill>
                <a:latin typeface="Bebas Neue"/>
              </a:rPr>
              <a:t> </a:t>
            </a:r>
            <a:r>
              <a:rPr lang="en-US" sz="1784" spc="142" dirty="0" err="1">
                <a:solidFill>
                  <a:srgbClr val="545454"/>
                </a:solidFill>
                <a:latin typeface="Bebas Neue"/>
              </a:rPr>
              <a:t>budžeta</a:t>
            </a:r>
            <a:r>
              <a:rPr lang="en-US" sz="1784" spc="142" dirty="0">
                <a:solidFill>
                  <a:srgbClr val="545454"/>
                </a:solidFill>
                <a:latin typeface="Bebas Neue"/>
              </a:rPr>
              <a:t> </a:t>
            </a:r>
            <a:r>
              <a:rPr lang="en-US" sz="1784" spc="142" dirty="0" err="1">
                <a:solidFill>
                  <a:srgbClr val="545454"/>
                </a:solidFill>
                <a:latin typeface="Bebas Neue"/>
              </a:rPr>
              <a:t>ietvaros</a:t>
            </a:r>
            <a:r>
              <a:rPr lang="en-US" sz="1784" spc="142" dirty="0">
                <a:solidFill>
                  <a:srgbClr val="545454"/>
                </a:solidFill>
                <a:latin typeface="Bebas Neue"/>
              </a:rPr>
              <a:t> </a:t>
            </a:r>
            <a:r>
              <a:rPr lang="en-US" sz="1784" spc="142" dirty="0" err="1">
                <a:solidFill>
                  <a:srgbClr val="545454"/>
                </a:solidFill>
                <a:latin typeface="Bebas Neue"/>
              </a:rPr>
              <a:t>īstenoto</a:t>
            </a:r>
            <a:r>
              <a:rPr lang="en-US" sz="1784" spc="142" dirty="0">
                <a:solidFill>
                  <a:srgbClr val="545454"/>
                </a:solidFill>
                <a:latin typeface="Bebas Neue"/>
              </a:rPr>
              <a:t> </a:t>
            </a:r>
            <a:r>
              <a:rPr lang="en-US" sz="1784" spc="142" dirty="0" err="1">
                <a:solidFill>
                  <a:srgbClr val="545454"/>
                </a:solidFill>
                <a:latin typeface="Bebas Neue"/>
              </a:rPr>
              <a:t>aktīvo</a:t>
            </a:r>
            <a:r>
              <a:rPr lang="en-US" sz="1784" spc="142" dirty="0">
                <a:solidFill>
                  <a:srgbClr val="545454"/>
                </a:solidFill>
                <a:latin typeface="Bebas Neue"/>
              </a:rPr>
              <a:t> </a:t>
            </a:r>
            <a:r>
              <a:rPr lang="en-US" sz="1784" spc="142" dirty="0" err="1">
                <a:solidFill>
                  <a:srgbClr val="545454"/>
                </a:solidFill>
                <a:latin typeface="Bebas Neue"/>
              </a:rPr>
              <a:t>nodarbinātības</a:t>
            </a:r>
            <a:r>
              <a:rPr lang="en-US" sz="1784" spc="142" dirty="0">
                <a:solidFill>
                  <a:srgbClr val="545454"/>
                </a:solidFill>
                <a:latin typeface="Bebas Neue"/>
              </a:rPr>
              <a:t> </a:t>
            </a:r>
            <a:r>
              <a:rPr lang="en-US" sz="1784" spc="142" dirty="0" err="1">
                <a:solidFill>
                  <a:srgbClr val="545454"/>
                </a:solidFill>
                <a:latin typeface="Bebas Neue"/>
              </a:rPr>
              <a:t>pasākumu</a:t>
            </a:r>
            <a:r>
              <a:rPr lang="en-US" sz="1784" spc="142" dirty="0">
                <a:solidFill>
                  <a:srgbClr val="545454"/>
                </a:solidFill>
                <a:latin typeface="Bebas Neue"/>
              </a:rPr>
              <a:t> </a:t>
            </a:r>
            <a:r>
              <a:rPr lang="en-US" sz="1784" spc="142" dirty="0" err="1">
                <a:solidFill>
                  <a:srgbClr val="545454"/>
                </a:solidFill>
                <a:latin typeface="Bebas Neue"/>
              </a:rPr>
              <a:t>finansējums</a:t>
            </a:r>
            <a:r>
              <a:rPr lang="en-US" sz="1784" spc="142" dirty="0">
                <a:solidFill>
                  <a:srgbClr val="545454"/>
                </a:solidFill>
                <a:latin typeface="Bebas Neue"/>
              </a:rPr>
              <a:t> 202</a:t>
            </a:r>
            <a:r>
              <a:rPr lang="lv-LV" sz="1784" spc="142" dirty="0">
                <a:solidFill>
                  <a:srgbClr val="545454"/>
                </a:solidFill>
                <a:latin typeface="Bebas Neue"/>
              </a:rPr>
              <a:t>2</a:t>
            </a:r>
            <a:r>
              <a:rPr lang="en-US" sz="1784" spc="142" dirty="0">
                <a:solidFill>
                  <a:srgbClr val="545454"/>
                </a:solidFill>
                <a:latin typeface="Bebas Neue"/>
              </a:rPr>
              <a:t>.-202</a:t>
            </a:r>
            <a:r>
              <a:rPr lang="lv-LV" sz="1784" spc="142" dirty="0">
                <a:solidFill>
                  <a:srgbClr val="545454"/>
                </a:solidFill>
                <a:latin typeface="Bebas Neue"/>
              </a:rPr>
              <a:t>3</a:t>
            </a:r>
            <a:r>
              <a:rPr lang="en-US" sz="1784" spc="142" dirty="0">
                <a:solidFill>
                  <a:srgbClr val="545454"/>
                </a:solidFill>
                <a:latin typeface="Bebas Neue"/>
              </a:rPr>
              <a:t>.</a:t>
            </a:r>
            <a:r>
              <a:rPr lang="en-US" sz="1784" spc="142" dirty="0" err="1">
                <a:solidFill>
                  <a:srgbClr val="545454"/>
                </a:solidFill>
                <a:latin typeface="Bebas Neue"/>
              </a:rPr>
              <a:t>gadā</a:t>
            </a:r>
            <a:endParaRPr lang="en-US" sz="1784" spc="142" dirty="0">
              <a:solidFill>
                <a:srgbClr val="545454"/>
              </a:solidFill>
              <a:latin typeface="Bebas Neue"/>
            </a:endParaRPr>
          </a:p>
        </p:txBody>
      </p:sp>
      <p:sp>
        <p:nvSpPr>
          <p:cNvPr id="8" name="TextBox 8"/>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en-US" sz="900" spc="126" dirty="0" err="1">
                <a:solidFill>
                  <a:srgbClr val="FFFFFF"/>
                </a:solidFill>
                <a:latin typeface="Arimo Bold"/>
              </a:rPr>
              <a:t>Nodarbinātības</a:t>
            </a:r>
            <a:r>
              <a:rPr lang="en-US" sz="900" spc="126" dirty="0">
                <a:solidFill>
                  <a:srgbClr val="FFFFFF"/>
                </a:solidFill>
                <a:latin typeface="Arimo Bold"/>
              </a:rPr>
              <a:t> </a:t>
            </a:r>
            <a:r>
              <a:rPr lang="en-US" sz="900" spc="126" dirty="0" err="1">
                <a:solidFill>
                  <a:srgbClr val="FFFFFF"/>
                </a:solidFill>
                <a:latin typeface="Arimo Bold"/>
              </a:rPr>
              <a:t>valsts</a:t>
            </a:r>
            <a:r>
              <a:rPr lang="en-US" sz="900" spc="126" dirty="0">
                <a:solidFill>
                  <a:srgbClr val="FFFFFF"/>
                </a:solidFill>
                <a:latin typeface="Arimo Bold"/>
              </a:rPr>
              <a:t> </a:t>
            </a:r>
            <a:r>
              <a:rPr lang="en-US" sz="900" spc="126" dirty="0" err="1">
                <a:solidFill>
                  <a:srgbClr val="FFFFFF"/>
                </a:solidFill>
                <a:latin typeface="Arimo Bold"/>
              </a:rPr>
              <a:t>aģentūras</a:t>
            </a:r>
            <a:r>
              <a:rPr lang="en-US" sz="900" spc="126" dirty="0">
                <a:solidFill>
                  <a:srgbClr val="FFFFFF"/>
                </a:solidFill>
                <a:latin typeface="Arimo Bold"/>
              </a:rPr>
              <a:t> </a:t>
            </a:r>
            <a:r>
              <a:rPr lang="en-US" sz="900" spc="126" dirty="0" err="1">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3</a:t>
            </a:r>
            <a:r>
              <a:rPr lang="en-US" sz="900" spc="126" dirty="0">
                <a:solidFill>
                  <a:srgbClr val="FFFFFF"/>
                </a:solidFill>
                <a:latin typeface="Arimo Bold"/>
              </a:rPr>
              <a:t>. </a:t>
            </a:r>
            <a:r>
              <a:rPr lang="en-US" sz="900" spc="126" dirty="0" err="1">
                <a:solidFill>
                  <a:srgbClr val="FFFFFF"/>
                </a:solidFill>
                <a:latin typeface="Arimo Bold"/>
              </a:rPr>
              <a:t>gadam</a:t>
            </a:r>
            <a:endParaRPr lang="en-US" sz="900" spc="126" dirty="0">
              <a:solidFill>
                <a:srgbClr val="FFFFFF"/>
              </a:solidFill>
              <a:latin typeface="Arimo Bold"/>
            </a:endParaRPr>
          </a:p>
          <a:p>
            <a:pPr>
              <a:lnSpc>
                <a:spcPts val="1260"/>
              </a:lnSpc>
            </a:pPr>
            <a:endParaRPr lang="en-US" sz="900" spc="126" dirty="0">
              <a:solidFill>
                <a:srgbClr val="FFFFFF"/>
              </a:solidFill>
              <a:latin typeface="Arimo Bold"/>
            </a:endParaRPr>
          </a:p>
        </p:txBody>
      </p:sp>
      <p:sp>
        <p:nvSpPr>
          <p:cNvPr id="9" name="TextBox 9"/>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sp>
        <p:nvSpPr>
          <p:cNvPr id="11" name="TextBox 11"/>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4</a:t>
            </a:r>
          </a:p>
        </p:txBody>
      </p:sp>
      <p:grpSp>
        <p:nvGrpSpPr>
          <p:cNvPr id="12" name="Group 12"/>
          <p:cNvGrpSpPr/>
          <p:nvPr/>
        </p:nvGrpSpPr>
        <p:grpSpPr>
          <a:xfrm>
            <a:off x="910590" y="1120645"/>
            <a:ext cx="3196709" cy="799565"/>
            <a:chOff x="0" y="0"/>
            <a:chExt cx="1574623" cy="393847"/>
          </a:xfrm>
        </p:grpSpPr>
        <p:sp>
          <p:nvSpPr>
            <p:cNvPr id="13" name="Freeform 13"/>
            <p:cNvSpPr/>
            <p:nvPr/>
          </p:nvSpPr>
          <p:spPr>
            <a:xfrm>
              <a:off x="0" y="0"/>
              <a:ext cx="1574623" cy="393847"/>
            </a:xfrm>
            <a:custGeom>
              <a:avLst/>
              <a:gdLst/>
              <a:ahLst/>
              <a:cxnLst/>
              <a:rect l="l" t="t" r="r" b="b"/>
              <a:pathLst>
                <a:path w="1574623" h="393847">
                  <a:moveTo>
                    <a:pt x="0" y="0"/>
                  </a:moveTo>
                  <a:lnTo>
                    <a:pt x="1574623" y="0"/>
                  </a:lnTo>
                  <a:lnTo>
                    <a:pt x="1574623" y="393847"/>
                  </a:lnTo>
                  <a:lnTo>
                    <a:pt x="0" y="393847"/>
                  </a:lnTo>
                  <a:close/>
                </a:path>
              </a:pathLst>
            </a:custGeom>
            <a:solidFill>
              <a:srgbClr val="669933"/>
            </a:solidFill>
          </p:spPr>
        </p:sp>
      </p:grpSp>
      <p:grpSp>
        <p:nvGrpSpPr>
          <p:cNvPr id="14" name="Group 14"/>
          <p:cNvGrpSpPr/>
          <p:nvPr/>
        </p:nvGrpSpPr>
        <p:grpSpPr>
          <a:xfrm>
            <a:off x="4143298" y="1120645"/>
            <a:ext cx="1020204" cy="799565"/>
            <a:chOff x="0" y="0"/>
            <a:chExt cx="502528" cy="393847"/>
          </a:xfrm>
        </p:grpSpPr>
        <p:sp>
          <p:nvSpPr>
            <p:cNvPr id="15" name="Freeform 15"/>
            <p:cNvSpPr/>
            <p:nvPr/>
          </p:nvSpPr>
          <p:spPr>
            <a:xfrm>
              <a:off x="0" y="0"/>
              <a:ext cx="502528" cy="393847"/>
            </a:xfrm>
            <a:custGeom>
              <a:avLst/>
              <a:gdLst/>
              <a:ahLst/>
              <a:cxnLst/>
              <a:rect l="l" t="t" r="r" b="b"/>
              <a:pathLst>
                <a:path w="502528" h="393847">
                  <a:moveTo>
                    <a:pt x="0" y="0"/>
                  </a:moveTo>
                  <a:lnTo>
                    <a:pt x="502528" y="0"/>
                  </a:lnTo>
                  <a:lnTo>
                    <a:pt x="502528" y="393847"/>
                  </a:lnTo>
                  <a:lnTo>
                    <a:pt x="0" y="393847"/>
                  </a:lnTo>
                  <a:close/>
                </a:path>
              </a:pathLst>
            </a:custGeom>
            <a:solidFill>
              <a:srgbClr val="669933"/>
            </a:solidFill>
          </p:spPr>
        </p:sp>
      </p:grpSp>
      <p:grpSp>
        <p:nvGrpSpPr>
          <p:cNvPr id="16" name="Group 16"/>
          <p:cNvGrpSpPr/>
          <p:nvPr/>
        </p:nvGrpSpPr>
        <p:grpSpPr>
          <a:xfrm>
            <a:off x="5204066" y="1120645"/>
            <a:ext cx="1400688" cy="799565"/>
            <a:chOff x="0" y="0"/>
            <a:chExt cx="689946" cy="393847"/>
          </a:xfrm>
        </p:grpSpPr>
        <p:sp>
          <p:nvSpPr>
            <p:cNvPr id="17" name="Freeform 17"/>
            <p:cNvSpPr/>
            <p:nvPr/>
          </p:nvSpPr>
          <p:spPr>
            <a:xfrm>
              <a:off x="0" y="0"/>
              <a:ext cx="689946" cy="393847"/>
            </a:xfrm>
            <a:custGeom>
              <a:avLst/>
              <a:gdLst/>
              <a:ahLst/>
              <a:cxnLst/>
              <a:rect l="l" t="t" r="r" b="b"/>
              <a:pathLst>
                <a:path w="689946" h="393847">
                  <a:moveTo>
                    <a:pt x="0" y="0"/>
                  </a:moveTo>
                  <a:lnTo>
                    <a:pt x="689946" y="0"/>
                  </a:lnTo>
                  <a:lnTo>
                    <a:pt x="689946" y="393847"/>
                  </a:lnTo>
                  <a:lnTo>
                    <a:pt x="0" y="393847"/>
                  </a:lnTo>
                  <a:close/>
                </a:path>
              </a:pathLst>
            </a:custGeom>
            <a:solidFill>
              <a:srgbClr val="669933"/>
            </a:solidFill>
          </p:spPr>
        </p:sp>
      </p:grpSp>
      <p:sp>
        <p:nvSpPr>
          <p:cNvPr id="18" name="TextBox 18"/>
          <p:cNvSpPr txBox="1"/>
          <p:nvPr/>
        </p:nvSpPr>
        <p:spPr>
          <a:xfrm>
            <a:off x="5330674" y="1188068"/>
            <a:ext cx="1238805"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3</a:t>
            </a:r>
            <a:r>
              <a:rPr lang="en-US" sz="1199" spc="35" dirty="0">
                <a:solidFill>
                  <a:srgbClr val="FFFFFF"/>
                </a:solidFill>
                <a:latin typeface="Bebas Neue Bold"/>
              </a:rPr>
              <a:t>.</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plāns</a:t>
            </a:r>
            <a:r>
              <a:rPr lang="en-US" sz="1199" spc="35" dirty="0">
                <a:solidFill>
                  <a:srgbClr val="FFFFFF"/>
                </a:solidFill>
                <a:latin typeface="Bebas Neue Bold"/>
              </a:rPr>
              <a:t> (</a:t>
            </a:r>
            <a:r>
              <a:rPr lang="en-US" sz="1199" spc="35" dirty="0" err="1">
                <a:solidFill>
                  <a:srgbClr val="FFFFFF"/>
                </a:solidFill>
                <a:latin typeface="Bebas Neue Bold"/>
              </a:rPr>
              <a:t>Likums</a:t>
            </a:r>
            <a:r>
              <a:rPr lang="en-US" sz="1199" spc="35" dirty="0">
                <a:solidFill>
                  <a:srgbClr val="FFFFFF"/>
                </a:solidFill>
                <a:latin typeface="Bebas Neue Bold"/>
              </a:rPr>
              <a:t> par </a:t>
            </a:r>
            <a:r>
              <a:rPr lang="en-US" sz="1199" spc="35" dirty="0" err="1">
                <a:solidFill>
                  <a:srgbClr val="FFFFFF"/>
                </a:solidFill>
                <a:latin typeface="Bebas Neue Bold"/>
              </a:rPr>
              <a:t>budžetu</a:t>
            </a:r>
            <a:r>
              <a:rPr lang="en-US" sz="1199" spc="35" dirty="0">
                <a:solidFill>
                  <a:srgbClr val="FFFFFF"/>
                </a:solidFill>
                <a:latin typeface="Bebas Neue Bold"/>
              </a:rPr>
              <a:t>)</a:t>
            </a:r>
          </a:p>
          <a:p>
            <a:pPr>
              <a:lnSpc>
                <a:spcPts val="1679"/>
              </a:lnSpc>
            </a:pPr>
            <a:endParaRPr lang="en-US" sz="1199" spc="35" dirty="0">
              <a:solidFill>
                <a:srgbClr val="FFFFFF"/>
              </a:solidFill>
              <a:latin typeface="Bebas Neue Bold"/>
            </a:endParaRPr>
          </a:p>
        </p:txBody>
      </p:sp>
      <p:grpSp>
        <p:nvGrpSpPr>
          <p:cNvPr id="19" name="Group 19"/>
          <p:cNvGrpSpPr/>
          <p:nvPr/>
        </p:nvGrpSpPr>
        <p:grpSpPr>
          <a:xfrm>
            <a:off x="6644376" y="1121015"/>
            <a:ext cx="1435856" cy="799565"/>
            <a:chOff x="0" y="0"/>
            <a:chExt cx="707269" cy="393847"/>
          </a:xfrm>
        </p:grpSpPr>
        <p:sp>
          <p:nvSpPr>
            <p:cNvPr id="20" name="Freeform 20"/>
            <p:cNvSpPr/>
            <p:nvPr/>
          </p:nvSpPr>
          <p:spPr>
            <a:xfrm>
              <a:off x="0" y="0"/>
              <a:ext cx="707269" cy="393847"/>
            </a:xfrm>
            <a:custGeom>
              <a:avLst/>
              <a:gdLst/>
              <a:ahLst/>
              <a:cxnLst/>
              <a:rect l="l" t="t" r="r" b="b"/>
              <a:pathLst>
                <a:path w="707269" h="393847">
                  <a:moveTo>
                    <a:pt x="0" y="0"/>
                  </a:moveTo>
                  <a:lnTo>
                    <a:pt x="707269" y="0"/>
                  </a:lnTo>
                  <a:lnTo>
                    <a:pt x="707269" y="393847"/>
                  </a:lnTo>
                  <a:lnTo>
                    <a:pt x="0" y="393847"/>
                  </a:lnTo>
                  <a:close/>
                </a:path>
              </a:pathLst>
            </a:custGeom>
            <a:solidFill>
              <a:srgbClr val="669933"/>
            </a:solidFill>
          </p:spPr>
        </p:sp>
      </p:grpSp>
      <p:sp>
        <p:nvSpPr>
          <p:cNvPr id="21" name="TextBox 21"/>
          <p:cNvSpPr txBox="1"/>
          <p:nvPr/>
        </p:nvSpPr>
        <p:spPr>
          <a:xfrm>
            <a:off x="6790195" y="1192661"/>
            <a:ext cx="1147414" cy="854869"/>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3</a:t>
            </a:r>
            <a:r>
              <a:rPr lang="en-US" sz="1199" spc="35" dirty="0">
                <a:solidFill>
                  <a:srgbClr val="FFFFFF"/>
                </a:solidFill>
                <a:latin typeface="Bebas Neue Bold"/>
              </a:rPr>
              <a:t>.</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izmaiņas</a:t>
            </a:r>
            <a:r>
              <a:rPr lang="en-US" sz="1199" spc="35" dirty="0">
                <a:solidFill>
                  <a:srgbClr val="FFFFFF"/>
                </a:solidFill>
                <a:latin typeface="Bebas Neue Bold"/>
              </a:rPr>
              <a:t> </a:t>
            </a:r>
            <a:r>
              <a:rPr lang="en-US" sz="1199" spc="35" dirty="0" err="1">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2</a:t>
            </a:r>
            <a:r>
              <a:rPr lang="en-US" sz="1199" spc="35" dirty="0">
                <a:solidFill>
                  <a:srgbClr val="FFFFFF"/>
                </a:solidFill>
                <a:latin typeface="Bebas Neue Bold"/>
              </a:rPr>
              <a:t>. </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izpildi</a:t>
            </a:r>
            <a:r>
              <a:rPr lang="en-US" sz="1199" spc="35" dirty="0">
                <a:solidFill>
                  <a:srgbClr val="FFFFFF"/>
                </a:solidFill>
                <a:latin typeface="Bebas Neue Bold"/>
              </a:rPr>
              <a:t> (euro)</a:t>
            </a:r>
          </a:p>
          <a:p>
            <a:pPr>
              <a:lnSpc>
                <a:spcPts val="1679"/>
              </a:lnSpc>
            </a:pPr>
            <a:endParaRPr lang="en-US" sz="1199" spc="35" dirty="0">
              <a:solidFill>
                <a:srgbClr val="FFFFFF"/>
              </a:solidFill>
              <a:latin typeface="Bebas Neue Bold"/>
            </a:endParaRPr>
          </a:p>
        </p:txBody>
      </p:sp>
      <p:grpSp>
        <p:nvGrpSpPr>
          <p:cNvPr id="22" name="Group 22"/>
          <p:cNvGrpSpPr/>
          <p:nvPr/>
        </p:nvGrpSpPr>
        <p:grpSpPr>
          <a:xfrm>
            <a:off x="8112584" y="1120645"/>
            <a:ext cx="1642285" cy="799935"/>
            <a:chOff x="0" y="0"/>
            <a:chExt cx="808951" cy="394029"/>
          </a:xfrm>
        </p:grpSpPr>
        <p:sp>
          <p:nvSpPr>
            <p:cNvPr id="23" name="Freeform 23"/>
            <p:cNvSpPr/>
            <p:nvPr/>
          </p:nvSpPr>
          <p:spPr>
            <a:xfrm>
              <a:off x="0" y="0"/>
              <a:ext cx="808951" cy="394029"/>
            </a:xfrm>
            <a:custGeom>
              <a:avLst/>
              <a:gdLst/>
              <a:ahLst/>
              <a:cxnLst/>
              <a:rect l="l" t="t" r="r" b="b"/>
              <a:pathLst>
                <a:path w="808951" h="394029">
                  <a:moveTo>
                    <a:pt x="0" y="0"/>
                  </a:moveTo>
                  <a:lnTo>
                    <a:pt x="808951" y="0"/>
                  </a:lnTo>
                  <a:lnTo>
                    <a:pt x="808951" y="394029"/>
                  </a:lnTo>
                  <a:lnTo>
                    <a:pt x="0" y="394029"/>
                  </a:lnTo>
                  <a:close/>
                </a:path>
              </a:pathLst>
            </a:custGeom>
            <a:solidFill>
              <a:srgbClr val="669933"/>
            </a:solidFill>
          </p:spPr>
        </p:sp>
      </p:grpSp>
      <p:sp>
        <p:nvSpPr>
          <p:cNvPr id="24" name="TextBox 24"/>
          <p:cNvSpPr txBox="1"/>
          <p:nvPr/>
        </p:nvSpPr>
        <p:spPr>
          <a:xfrm>
            <a:off x="8220361" y="1243221"/>
            <a:ext cx="1439949"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3</a:t>
            </a:r>
            <a:r>
              <a:rPr lang="en-US" sz="1199" spc="35" dirty="0">
                <a:solidFill>
                  <a:srgbClr val="FFFFFF"/>
                </a:solidFill>
                <a:latin typeface="Bebas Neue Bold"/>
              </a:rPr>
              <a:t>.</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izmaiņas</a:t>
            </a:r>
            <a:r>
              <a:rPr lang="en-US" sz="1199" spc="35" dirty="0">
                <a:solidFill>
                  <a:srgbClr val="FFFFFF"/>
                </a:solidFill>
                <a:latin typeface="Bebas Neue Bold"/>
              </a:rPr>
              <a:t> </a:t>
            </a:r>
            <a:r>
              <a:rPr lang="en-US" sz="1199" spc="35" dirty="0" err="1">
                <a:solidFill>
                  <a:srgbClr val="FFFFFF"/>
                </a:solidFill>
                <a:latin typeface="Bebas Neue Bold"/>
              </a:rPr>
              <a:t>pret</a:t>
            </a:r>
            <a:r>
              <a:rPr lang="en-US" sz="1199" spc="35" dirty="0">
                <a:solidFill>
                  <a:srgbClr val="FFFFFF"/>
                </a:solidFill>
                <a:latin typeface="Bebas Neue Bold"/>
              </a:rPr>
              <a:t> 202</a:t>
            </a:r>
            <a:r>
              <a:rPr lang="lv-LV" sz="1199" spc="35" dirty="0">
                <a:solidFill>
                  <a:srgbClr val="FFFFFF"/>
                </a:solidFill>
                <a:latin typeface="Bebas Neue Bold"/>
              </a:rPr>
              <a:t>2</a:t>
            </a:r>
            <a:r>
              <a:rPr lang="en-US" sz="1199" spc="35" dirty="0">
                <a:solidFill>
                  <a:srgbClr val="FFFFFF"/>
                </a:solidFill>
                <a:latin typeface="Bebas Neue Bold"/>
              </a:rPr>
              <a:t>. </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izpildi</a:t>
            </a:r>
            <a:r>
              <a:rPr lang="en-US" sz="1199" spc="35" dirty="0">
                <a:solidFill>
                  <a:srgbClr val="FFFFFF"/>
                </a:solidFill>
                <a:latin typeface="Bebas Neue Bold"/>
              </a:rPr>
              <a:t> (%)</a:t>
            </a:r>
          </a:p>
          <a:p>
            <a:pPr>
              <a:lnSpc>
                <a:spcPts val="1679"/>
              </a:lnSpc>
            </a:pPr>
            <a:endParaRPr lang="en-US" sz="1199" spc="35" dirty="0">
              <a:solidFill>
                <a:srgbClr val="FFFFFF"/>
              </a:solidFill>
              <a:latin typeface="Bebas Neue Bold"/>
            </a:endParaRPr>
          </a:p>
        </p:txBody>
      </p:sp>
      <p:grpSp>
        <p:nvGrpSpPr>
          <p:cNvPr id="25" name="Group 25"/>
          <p:cNvGrpSpPr/>
          <p:nvPr/>
        </p:nvGrpSpPr>
        <p:grpSpPr>
          <a:xfrm>
            <a:off x="910590" y="1954219"/>
            <a:ext cx="3196708" cy="4420644"/>
            <a:chOff x="0" y="0"/>
            <a:chExt cx="1574623" cy="1557715"/>
          </a:xfrm>
        </p:grpSpPr>
        <p:sp>
          <p:nvSpPr>
            <p:cNvPr id="26" name="Freeform 26"/>
            <p:cNvSpPr/>
            <p:nvPr/>
          </p:nvSpPr>
          <p:spPr>
            <a:xfrm>
              <a:off x="0" y="0"/>
              <a:ext cx="1574623" cy="1557715"/>
            </a:xfrm>
            <a:custGeom>
              <a:avLst/>
              <a:gdLst/>
              <a:ahLst/>
              <a:cxnLst/>
              <a:rect l="l" t="t" r="r" b="b"/>
              <a:pathLst>
                <a:path w="1574623" h="1557715">
                  <a:moveTo>
                    <a:pt x="0" y="0"/>
                  </a:moveTo>
                  <a:lnTo>
                    <a:pt x="1574623" y="0"/>
                  </a:lnTo>
                  <a:lnTo>
                    <a:pt x="1574623" y="1557715"/>
                  </a:lnTo>
                  <a:lnTo>
                    <a:pt x="0" y="1557715"/>
                  </a:lnTo>
                  <a:close/>
                </a:path>
              </a:pathLst>
            </a:custGeom>
            <a:solidFill>
              <a:srgbClr val="C9E265">
                <a:alpha val="19608"/>
              </a:srgbClr>
            </a:solidFill>
          </p:spPr>
        </p:sp>
      </p:grpSp>
      <p:grpSp>
        <p:nvGrpSpPr>
          <p:cNvPr id="27" name="Group 27"/>
          <p:cNvGrpSpPr/>
          <p:nvPr/>
        </p:nvGrpSpPr>
        <p:grpSpPr>
          <a:xfrm>
            <a:off x="4143297" y="1954219"/>
            <a:ext cx="1028417" cy="4407957"/>
            <a:chOff x="0" y="0"/>
            <a:chExt cx="502528" cy="1557715"/>
          </a:xfrm>
        </p:grpSpPr>
        <p:sp>
          <p:nvSpPr>
            <p:cNvPr id="28" name="Freeform 28"/>
            <p:cNvSpPr/>
            <p:nvPr/>
          </p:nvSpPr>
          <p:spPr>
            <a:xfrm>
              <a:off x="0" y="0"/>
              <a:ext cx="502528" cy="1557715"/>
            </a:xfrm>
            <a:custGeom>
              <a:avLst/>
              <a:gdLst/>
              <a:ahLst/>
              <a:cxnLst/>
              <a:rect l="l" t="t" r="r" b="b"/>
              <a:pathLst>
                <a:path w="502528" h="1557715">
                  <a:moveTo>
                    <a:pt x="0" y="0"/>
                  </a:moveTo>
                  <a:lnTo>
                    <a:pt x="502528" y="0"/>
                  </a:lnTo>
                  <a:lnTo>
                    <a:pt x="502528" y="1557715"/>
                  </a:lnTo>
                  <a:lnTo>
                    <a:pt x="0" y="1557715"/>
                  </a:lnTo>
                  <a:close/>
                </a:path>
              </a:pathLst>
            </a:custGeom>
            <a:solidFill>
              <a:srgbClr val="C9E265">
                <a:alpha val="19608"/>
              </a:srgbClr>
            </a:solidFill>
          </p:spPr>
        </p:sp>
      </p:grpSp>
      <p:grpSp>
        <p:nvGrpSpPr>
          <p:cNvPr id="29" name="Group 29"/>
          <p:cNvGrpSpPr/>
          <p:nvPr/>
        </p:nvGrpSpPr>
        <p:grpSpPr>
          <a:xfrm>
            <a:off x="5171714" y="1954218"/>
            <a:ext cx="1411154" cy="4407957"/>
            <a:chOff x="0" y="0"/>
            <a:chExt cx="689946" cy="1557715"/>
          </a:xfrm>
        </p:grpSpPr>
        <p:sp>
          <p:nvSpPr>
            <p:cNvPr id="30" name="Freeform 30"/>
            <p:cNvSpPr/>
            <p:nvPr/>
          </p:nvSpPr>
          <p:spPr>
            <a:xfrm>
              <a:off x="0" y="0"/>
              <a:ext cx="689946" cy="1557715"/>
            </a:xfrm>
            <a:custGeom>
              <a:avLst/>
              <a:gdLst/>
              <a:ahLst/>
              <a:cxnLst/>
              <a:rect l="l" t="t" r="r" b="b"/>
              <a:pathLst>
                <a:path w="689946" h="1557715">
                  <a:moveTo>
                    <a:pt x="0" y="0"/>
                  </a:moveTo>
                  <a:lnTo>
                    <a:pt x="689946" y="0"/>
                  </a:lnTo>
                  <a:lnTo>
                    <a:pt x="689946" y="1557715"/>
                  </a:lnTo>
                  <a:lnTo>
                    <a:pt x="0" y="1557715"/>
                  </a:lnTo>
                  <a:close/>
                </a:path>
              </a:pathLst>
            </a:custGeom>
            <a:solidFill>
              <a:srgbClr val="C9E265">
                <a:alpha val="19608"/>
              </a:srgbClr>
            </a:solidFill>
          </p:spPr>
        </p:sp>
      </p:grpSp>
      <p:grpSp>
        <p:nvGrpSpPr>
          <p:cNvPr id="31" name="Group 31"/>
          <p:cNvGrpSpPr/>
          <p:nvPr/>
        </p:nvGrpSpPr>
        <p:grpSpPr>
          <a:xfrm>
            <a:off x="6669078" y="1880443"/>
            <a:ext cx="1418803" cy="4481731"/>
            <a:chOff x="0" y="0"/>
            <a:chExt cx="707269" cy="1557533"/>
          </a:xfrm>
        </p:grpSpPr>
        <p:sp>
          <p:nvSpPr>
            <p:cNvPr id="32" name="Freeform 32"/>
            <p:cNvSpPr/>
            <p:nvPr/>
          </p:nvSpPr>
          <p:spPr>
            <a:xfrm>
              <a:off x="0" y="0"/>
              <a:ext cx="707269" cy="1557533"/>
            </a:xfrm>
            <a:custGeom>
              <a:avLst/>
              <a:gdLst/>
              <a:ahLst/>
              <a:cxnLst/>
              <a:rect l="l" t="t" r="r" b="b"/>
              <a:pathLst>
                <a:path w="707269" h="1557533">
                  <a:moveTo>
                    <a:pt x="0" y="0"/>
                  </a:moveTo>
                  <a:lnTo>
                    <a:pt x="707269" y="0"/>
                  </a:lnTo>
                  <a:lnTo>
                    <a:pt x="707269" y="1557533"/>
                  </a:lnTo>
                  <a:lnTo>
                    <a:pt x="0" y="1557533"/>
                  </a:lnTo>
                  <a:close/>
                </a:path>
              </a:pathLst>
            </a:custGeom>
            <a:solidFill>
              <a:srgbClr val="C9E265">
                <a:alpha val="19608"/>
              </a:srgbClr>
            </a:solidFill>
          </p:spPr>
        </p:sp>
      </p:grpSp>
      <p:grpSp>
        <p:nvGrpSpPr>
          <p:cNvPr id="33" name="Group 33"/>
          <p:cNvGrpSpPr/>
          <p:nvPr/>
        </p:nvGrpSpPr>
        <p:grpSpPr>
          <a:xfrm>
            <a:off x="8112584" y="1954218"/>
            <a:ext cx="1642285" cy="4407955"/>
            <a:chOff x="0" y="0"/>
            <a:chExt cx="808951" cy="1557715"/>
          </a:xfrm>
        </p:grpSpPr>
        <p:sp>
          <p:nvSpPr>
            <p:cNvPr id="34" name="Freeform 34"/>
            <p:cNvSpPr/>
            <p:nvPr/>
          </p:nvSpPr>
          <p:spPr>
            <a:xfrm>
              <a:off x="0" y="0"/>
              <a:ext cx="808951" cy="1557715"/>
            </a:xfrm>
            <a:custGeom>
              <a:avLst/>
              <a:gdLst/>
              <a:ahLst/>
              <a:cxnLst/>
              <a:rect l="l" t="t" r="r" b="b"/>
              <a:pathLst>
                <a:path w="808951" h="1557715">
                  <a:moveTo>
                    <a:pt x="0" y="0"/>
                  </a:moveTo>
                  <a:lnTo>
                    <a:pt x="808951" y="0"/>
                  </a:lnTo>
                  <a:lnTo>
                    <a:pt x="808951" y="1557715"/>
                  </a:lnTo>
                  <a:lnTo>
                    <a:pt x="0" y="1557715"/>
                  </a:lnTo>
                  <a:close/>
                </a:path>
              </a:pathLst>
            </a:custGeom>
            <a:solidFill>
              <a:srgbClr val="C9E265">
                <a:alpha val="19608"/>
              </a:srgbClr>
            </a:solidFill>
          </p:spPr>
        </p:sp>
      </p:grpSp>
      <p:sp>
        <p:nvSpPr>
          <p:cNvPr id="35" name="TextBox 35"/>
          <p:cNvSpPr txBox="1"/>
          <p:nvPr/>
        </p:nvSpPr>
        <p:spPr>
          <a:xfrm>
            <a:off x="1095774" y="1242851"/>
            <a:ext cx="896545" cy="419576"/>
          </a:xfrm>
          <a:prstGeom prst="rect">
            <a:avLst/>
          </a:prstGeom>
        </p:spPr>
        <p:txBody>
          <a:bodyPr lIns="0" tIns="0" rIns="0" bIns="0" rtlCol="0" anchor="t">
            <a:spAutoFit/>
          </a:bodyPr>
          <a:lstStyle/>
          <a:p>
            <a:pPr>
              <a:lnSpc>
                <a:spcPts val="1679"/>
              </a:lnSpc>
            </a:pPr>
            <a:r>
              <a:rPr lang="en-US" sz="1199" spc="35">
                <a:solidFill>
                  <a:srgbClr val="FFFFFF"/>
                </a:solidFill>
                <a:latin typeface="Bebas Neue Bold"/>
              </a:rPr>
              <a:t>Projekts</a:t>
            </a:r>
          </a:p>
          <a:p>
            <a:pPr>
              <a:lnSpc>
                <a:spcPts val="1679"/>
              </a:lnSpc>
            </a:pPr>
            <a:endParaRPr lang="en-US" sz="1199" spc="35">
              <a:solidFill>
                <a:srgbClr val="FFFFFF"/>
              </a:solidFill>
              <a:latin typeface="Bebas Neue Bold"/>
            </a:endParaRPr>
          </a:p>
        </p:txBody>
      </p:sp>
      <p:sp>
        <p:nvSpPr>
          <p:cNvPr id="36" name="TextBox 36"/>
          <p:cNvSpPr txBox="1"/>
          <p:nvPr/>
        </p:nvSpPr>
        <p:spPr>
          <a:xfrm>
            <a:off x="4242756" y="1192661"/>
            <a:ext cx="801683" cy="637223"/>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202</a:t>
            </a:r>
            <a:r>
              <a:rPr lang="lv-LV" sz="1199" spc="35" dirty="0">
                <a:solidFill>
                  <a:srgbClr val="FFFFFF"/>
                </a:solidFill>
                <a:latin typeface="Bebas Neue Bold"/>
              </a:rPr>
              <a:t>2</a:t>
            </a:r>
            <a:r>
              <a:rPr lang="en-US" sz="1199" spc="35" dirty="0">
                <a:solidFill>
                  <a:srgbClr val="FFFFFF"/>
                </a:solidFill>
                <a:latin typeface="Bebas Neue Bold"/>
              </a:rPr>
              <a:t>.</a:t>
            </a:r>
            <a:r>
              <a:rPr lang="en-US" sz="1199" spc="35" dirty="0" err="1">
                <a:solidFill>
                  <a:srgbClr val="FFFFFF"/>
                </a:solidFill>
                <a:latin typeface="Bebas Neue Bold"/>
              </a:rPr>
              <a:t>gada</a:t>
            </a:r>
            <a:r>
              <a:rPr lang="en-US" sz="1199" spc="35" dirty="0">
                <a:solidFill>
                  <a:srgbClr val="FFFFFF"/>
                </a:solidFill>
                <a:latin typeface="Bebas Neue Bold"/>
              </a:rPr>
              <a:t> </a:t>
            </a:r>
            <a:r>
              <a:rPr lang="en-US" sz="1199" spc="35" dirty="0" err="1">
                <a:solidFill>
                  <a:srgbClr val="FFFFFF"/>
                </a:solidFill>
                <a:latin typeface="Bebas Neue Bold"/>
              </a:rPr>
              <a:t>izpilde</a:t>
            </a:r>
            <a:endParaRPr lang="en-US" sz="1199" spc="35" dirty="0">
              <a:solidFill>
                <a:srgbClr val="FFFFFF"/>
              </a:solidFill>
              <a:latin typeface="Bebas Neue Bold"/>
            </a:endParaRPr>
          </a:p>
          <a:p>
            <a:pPr>
              <a:lnSpc>
                <a:spcPts val="1679"/>
              </a:lnSpc>
            </a:pPr>
            <a:endParaRPr lang="en-US" sz="1199" spc="35" dirty="0">
              <a:solidFill>
                <a:srgbClr val="FFFFFF"/>
              </a:solidFill>
              <a:latin typeface="Bebas Neue Bold"/>
            </a:endParaRPr>
          </a:p>
        </p:txBody>
      </p:sp>
      <p:grpSp>
        <p:nvGrpSpPr>
          <p:cNvPr id="37" name="Group 37"/>
          <p:cNvGrpSpPr/>
          <p:nvPr/>
        </p:nvGrpSpPr>
        <p:grpSpPr>
          <a:xfrm>
            <a:off x="889259" y="6402429"/>
            <a:ext cx="3196709" cy="399782"/>
            <a:chOff x="0" y="0"/>
            <a:chExt cx="1574623" cy="196923"/>
          </a:xfrm>
        </p:grpSpPr>
        <p:sp>
          <p:nvSpPr>
            <p:cNvPr id="38" name="Freeform 38"/>
            <p:cNvSpPr/>
            <p:nvPr/>
          </p:nvSpPr>
          <p:spPr>
            <a:xfrm>
              <a:off x="0" y="0"/>
              <a:ext cx="1574623" cy="196923"/>
            </a:xfrm>
            <a:custGeom>
              <a:avLst/>
              <a:gdLst/>
              <a:ahLst/>
              <a:cxnLst/>
              <a:rect l="l" t="t" r="r" b="b"/>
              <a:pathLst>
                <a:path w="1574623" h="196923">
                  <a:moveTo>
                    <a:pt x="0" y="0"/>
                  </a:moveTo>
                  <a:lnTo>
                    <a:pt x="1574623" y="0"/>
                  </a:lnTo>
                  <a:lnTo>
                    <a:pt x="1574623" y="196923"/>
                  </a:lnTo>
                  <a:lnTo>
                    <a:pt x="0" y="196923"/>
                  </a:lnTo>
                  <a:close/>
                </a:path>
              </a:pathLst>
            </a:custGeom>
            <a:solidFill>
              <a:srgbClr val="669933"/>
            </a:solidFill>
          </p:spPr>
        </p:sp>
      </p:grpSp>
      <p:grpSp>
        <p:nvGrpSpPr>
          <p:cNvPr id="39" name="Group 39"/>
          <p:cNvGrpSpPr/>
          <p:nvPr/>
        </p:nvGrpSpPr>
        <p:grpSpPr>
          <a:xfrm>
            <a:off x="4143298" y="6401829"/>
            <a:ext cx="1020204" cy="399782"/>
            <a:chOff x="0" y="0"/>
            <a:chExt cx="502528" cy="196923"/>
          </a:xfrm>
        </p:grpSpPr>
        <p:sp>
          <p:nvSpPr>
            <p:cNvPr id="40" name="Freeform 40"/>
            <p:cNvSpPr/>
            <p:nvPr/>
          </p:nvSpPr>
          <p:spPr>
            <a:xfrm>
              <a:off x="0" y="0"/>
              <a:ext cx="502528" cy="196923"/>
            </a:xfrm>
            <a:custGeom>
              <a:avLst/>
              <a:gdLst/>
              <a:ahLst/>
              <a:cxnLst/>
              <a:rect l="l" t="t" r="r" b="b"/>
              <a:pathLst>
                <a:path w="502528" h="196923">
                  <a:moveTo>
                    <a:pt x="0" y="0"/>
                  </a:moveTo>
                  <a:lnTo>
                    <a:pt x="502528" y="0"/>
                  </a:lnTo>
                  <a:lnTo>
                    <a:pt x="502528" y="196923"/>
                  </a:lnTo>
                  <a:lnTo>
                    <a:pt x="0" y="196923"/>
                  </a:lnTo>
                  <a:close/>
                </a:path>
              </a:pathLst>
            </a:custGeom>
            <a:solidFill>
              <a:srgbClr val="669933"/>
            </a:solidFill>
          </p:spPr>
          <p:txBody>
            <a:bodyPr/>
            <a:lstStyle/>
            <a:p>
              <a:endParaRPr lang="lv-LV"/>
            </a:p>
          </p:txBody>
        </p:sp>
      </p:grpSp>
      <p:grpSp>
        <p:nvGrpSpPr>
          <p:cNvPr id="41" name="Group 41"/>
          <p:cNvGrpSpPr/>
          <p:nvPr/>
        </p:nvGrpSpPr>
        <p:grpSpPr>
          <a:xfrm>
            <a:off x="5204066" y="6408741"/>
            <a:ext cx="1400688" cy="399782"/>
            <a:chOff x="0" y="0"/>
            <a:chExt cx="689946" cy="196923"/>
          </a:xfrm>
        </p:grpSpPr>
        <p:sp>
          <p:nvSpPr>
            <p:cNvPr id="42" name="Freeform 42"/>
            <p:cNvSpPr/>
            <p:nvPr/>
          </p:nvSpPr>
          <p:spPr>
            <a:xfrm>
              <a:off x="0" y="0"/>
              <a:ext cx="689946" cy="196923"/>
            </a:xfrm>
            <a:custGeom>
              <a:avLst/>
              <a:gdLst/>
              <a:ahLst/>
              <a:cxnLst/>
              <a:rect l="l" t="t" r="r" b="b"/>
              <a:pathLst>
                <a:path w="689946" h="196923">
                  <a:moveTo>
                    <a:pt x="0" y="0"/>
                  </a:moveTo>
                  <a:lnTo>
                    <a:pt x="689946" y="0"/>
                  </a:lnTo>
                  <a:lnTo>
                    <a:pt x="689946" y="196923"/>
                  </a:lnTo>
                  <a:lnTo>
                    <a:pt x="0" y="196923"/>
                  </a:lnTo>
                  <a:close/>
                </a:path>
              </a:pathLst>
            </a:custGeom>
            <a:solidFill>
              <a:srgbClr val="669933"/>
            </a:solidFill>
          </p:spPr>
        </p:sp>
      </p:grpSp>
      <p:grpSp>
        <p:nvGrpSpPr>
          <p:cNvPr id="43" name="Group 43"/>
          <p:cNvGrpSpPr/>
          <p:nvPr/>
        </p:nvGrpSpPr>
        <p:grpSpPr>
          <a:xfrm>
            <a:off x="6652025" y="6409110"/>
            <a:ext cx="1435856" cy="399413"/>
            <a:chOff x="0" y="0"/>
            <a:chExt cx="707269" cy="196741"/>
          </a:xfrm>
        </p:grpSpPr>
        <p:sp>
          <p:nvSpPr>
            <p:cNvPr id="44" name="Freeform 44"/>
            <p:cNvSpPr/>
            <p:nvPr/>
          </p:nvSpPr>
          <p:spPr>
            <a:xfrm>
              <a:off x="0" y="0"/>
              <a:ext cx="707269" cy="196741"/>
            </a:xfrm>
            <a:custGeom>
              <a:avLst/>
              <a:gdLst/>
              <a:ahLst/>
              <a:cxnLst/>
              <a:rect l="l" t="t" r="r" b="b"/>
              <a:pathLst>
                <a:path w="707269" h="196741">
                  <a:moveTo>
                    <a:pt x="0" y="0"/>
                  </a:moveTo>
                  <a:lnTo>
                    <a:pt x="707269" y="0"/>
                  </a:lnTo>
                  <a:lnTo>
                    <a:pt x="707269" y="196741"/>
                  </a:lnTo>
                  <a:lnTo>
                    <a:pt x="0" y="196741"/>
                  </a:lnTo>
                  <a:close/>
                </a:path>
              </a:pathLst>
            </a:custGeom>
            <a:solidFill>
              <a:srgbClr val="669933"/>
            </a:solidFill>
          </p:spPr>
        </p:sp>
      </p:grpSp>
      <p:grpSp>
        <p:nvGrpSpPr>
          <p:cNvPr id="45" name="Group 45"/>
          <p:cNvGrpSpPr/>
          <p:nvPr/>
        </p:nvGrpSpPr>
        <p:grpSpPr>
          <a:xfrm>
            <a:off x="8141756" y="6408741"/>
            <a:ext cx="1642285" cy="399782"/>
            <a:chOff x="0" y="0"/>
            <a:chExt cx="808951" cy="196923"/>
          </a:xfrm>
        </p:grpSpPr>
        <p:sp>
          <p:nvSpPr>
            <p:cNvPr id="46" name="Freeform 46"/>
            <p:cNvSpPr/>
            <p:nvPr/>
          </p:nvSpPr>
          <p:spPr>
            <a:xfrm>
              <a:off x="0" y="0"/>
              <a:ext cx="808951" cy="196923"/>
            </a:xfrm>
            <a:custGeom>
              <a:avLst/>
              <a:gdLst/>
              <a:ahLst/>
              <a:cxnLst/>
              <a:rect l="l" t="t" r="r" b="b"/>
              <a:pathLst>
                <a:path w="808951" h="196923">
                  <a:moveTo>
                    <a:pt x="0" y="0"/>
                  </a:moveTo>
                  <a:lnTo>
                    <a:pt x="808951" y="0"/>
                  </a:lnTo>
                  <a:lnTo>
                    <a:pt x="808951" y="196923"/>
                  </a:lnTo>
                  <a:lnTo>
                    <a:pt x="0" y="196923"/>
                  </a:lnTo>
                  <a:close/>
                </a:path>
              </a:pathLst>
            </a:custGeom>
            <a:solidFill>
              <a:srgbClr val="669933"/>
            </a:solidFill>
          </p:spPr>
        </p:sp>
      </p:grpSp>
      <p:sp>
        <p:nvSpPr>
          <p:cNvPr id="47" name="TextBox 47"/>
          <p:cNvSpPr txBox="1"/>
          <p:nvPr/>
        </p:nvSpPr>
        <p:spPr>
          <a:xfrm>
            <a:off x="2844416" y="6478038"/>
            <a:ext cx="1089934" cy="316229"/>
          </a:xfrm>
          <a:prstGeom prst="rect">
            <a:avLst/>
          </a:prstGeom>
        </p:spPr>
        <p:txBody>
          <a:bodyPr lIns="0" tIns="0" rIns="0" bIns="0" rtlCol="0" anchor="t">
            <a:spAutoFit/>
          </a:bodyPr>
          <a:lstStyle/>
          <a:p>
            <a:pPr algn="r">
              <a:lnSpc>
                <a:spcPts val="1259"/>
              </a:lnSpc>
            </a:pPr>
            <a:r>
              <a:rPr lang="en-US" sz="899" spc="27" dirty="0" err="1">
                <a:solidFill>
                  <a:srgbClr val="FFFFFF"/>
                </a:solidFill>
                <a:latin typeface="Montserrat Classic"/>
              </a:rPr>
              <a:t>Kopā</a:t>
            </a:r>
            <a:r>
              <a:rPr lang="en-US" sz="899" spc="27" dirty="0">
                <a:solidFill>
                  <a:srgbClr val="FFFFFF"/>
                </a:solidFill>
                <a:latin typeface="Montserrat Classic"/>
              </a:rPr>
              <a:t>:</a:t>
            </a:r>
          </a:p>
          <a:p>
            <a:pPr algn="r">
              <a:lnSpc>
                <a:spcPts val="1260"/>
              </a:lnSpc>
            </a:pPr>
            <a:endParaRPr lang="en-US" sz="899" spc="27" dirty="0">
              <a:solidFill>
                <a:srgbClr val="FFFFFF"/>
              </a:solidFill>
              <a:latin typeface="Montserrat Classic"/>
            </a:endParaRPr>
          </a:p>
        </p:txBody>
      </p:sp>
      <p:sp>
        <p:nvSpPr>
          <p:cNvPr id="48" name="TextBox 48"/>
          <p:cNvSpPr txBox="1"/>
          <p:nvPr/>
        </p:nvSpPr>
        <p:spPr>
          <a:xfrm>
            <a:off x="1095774" y="2028875"/>
            <a:ext cx="2800845" cy="4485780"/>
          </a:xfrm>
          <a:prstGeom prst="rect">
            <a:avLst/>
          </a:prstGeom>
        </p:spPr>
        <p:txBody>
          <a:bodyPr lIns="0" tIns="0" rIns="0" bIns="0" rtlCol="0" anchor="t">
            <a:spAutoFit/>
          </a:bodyPr>
          <a:lstStyle/>
          <a:p>
            <a:pPr>
              <a:lnSpc>
                <a:spcPts val="1260"/>
              </a:lnSpc>
            </a:pPr>
            <a:r>
              <a:rPr lang="en-US" sz="900" spc="26" dirty="0" err="1">
                <a:solidFill>
                  <a:srgbClr val="545454"/>
                </a:solidFill>
                <a:latin typeface="Montserrat Classic"/>
              </a:rPr>
              <a:t>Pasākumi</a:t>
            </a:r>
            <a:r>
              <a:rPr lang="en-US" sz="900" spc="26" dirty="0">
                <a:solidFill>
                  <a:srgbClr val="545454"/>
                </a:solidFill>
                <a:latin typeface="Montserrat Classic"/>
              </a:rPr>
              <a:t> </a:t>
            </a:r>
            <a:r>
              <a:rPr lang="en-US" sz="900" spc="26" dirty="0" err="1">
                <a:solidFill>
                  <a:srgbClr val="545454"/>
                </a:solidFill>
                <a:latin typeface="Montserrat Classic"/>
              </a:rPr>
              <a:t>komercdarbības</a:t>
            </a:r>
            <a:r>
              <a:rPr lang="en-US" sz="900" spc="26" dirty="0">
                <a:solidFill>
                  <a:srgbClr val="545454"/>
                </a:solidFill>
                <a:latin typeface="Montserrat Classic"/>
              </a:rPr>
              <a:t> </a:t>
            </a:r>
            <a:r>
              <a:rPr lang="en-US" sz="900" spc="26" dirty="0" err="1">
                <a:solidFill>
                  <a:srgbClr val="545454"/>
                </a:solidFill>
                <a:latin typeface="Montserrat Classic"/>
              </a:rPr>
              <a:t>vai</a:t>
            </a:r>
            <a:r>
              <a:rPr lang="en-US" sz="900" spc="26" dirty="0">
                <a:solidFill>
                  <a:srgbClr val="545454"/>
                </a:solidFill>
                <a:latin typeface="Montserrat Classic"/>
              </a:rPr>
              <a:t> </a:t>
            </a:r>
            <a:r>
              <a:rPr lang="en-US" sz="900" spc="26" dirty="0" err="1">
                <a:solidFill>
                  <a:srgbClr val="545454"/>
                </a:solidFill>
                <a:latin typeface="Montserrat Classic"/>
              </a:rPr>
              <a:t>pašnodarbinātības</a:t>
            </a:r>
            <a:r>
              <a:rPr lang="en-US" sz="900" spc="26" dirty="0">
                <a:solidFill>
                  <a:srgbClr val="545454"/>
                </a:solidFill>
                <a:latin typeface="Montserrat Classic"/>
              </a:rPr>
              <a:t> </a:t>
            </a:r>
            <a:r>
              <a:rPr lang="en-US" sz="900" spc="26" dirty="0" err="1">
                <a:solidFill>
                  <a:srgbClr val="545454"/>
                </a:solidFill>
                <a:latin typeface="Montserrat Classic"/>
              </a:rPr>
              <a:t>uzsākšanai</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en-US" sz="900" spc="26" dirty="0">
                <a:solidFill>
                  <a:srgbClr val="545454"/>
                </a:solidFill>
                <a:latin typeface="Arimo"/>
              </a:rPr>
              <a:t>„</a:t>
            </a:r>
            <a:r>
              <a:rPr lang="en-US" sz="900" spc="26" dirty="0" err="1">
                <a:solidFill>
                  <a:srgbClr val="545454"/>
                </a:solidFill>
                <a:latin typeface="Arimo"/>
              </a:rPr>
              <a:t>Pasākumi</a:t>
            </a:r>
            <a:r>
              <a:rPr lang="en-US" sz="900" spc="26" dirty="0">
                <a:solidFill>
                  <a:srgbClr val="545454"/>
                </a:solidFill>
                <a:latin typeface="Arimo"/>
              </a:rPr>
              <a:t> </a:t>
            </a:r>
            <a:r>
              <a:rPr lang="en-US" sz="900" spc="26" dirty="0" err="1">
                <a:solidFill>
                  <a:srgbClr val="545454"/>
                </a:solidFill>
                <a:latin typeface="Arimo"/>
              </a:rPr>
              <a:t>noteiktām</a:t>
            </a:r>
            <a:r>
              <a:rPr lang="en-US" sz="900" spc="26" dirty="0">
                <a:solidFill>
                  <a:srgbClr val="545454"/>
                </a:solidFill>
                <a:latin typeface="Arimo"/>
              </a:rPr>
              <a:t> </a:t>
            </a:r>
            <a:r>
              <a:rPr lang="en-US" sz="900" spc="26" dirty="0" err="1">
                <a:solidFill>
                  <a:srgbClr val="545454"/>
                </a:solidFill>
                <a:latin typeface="Arimo"/>
              </a:rPr>
              <a:t>personu</a:t>
            </a:r>
            <a:r>
              <a:rPr lang="en-US" sz="900" spc="26" dirty="0">
                <a:solidFill>
                  <a:srgbClr val="545454"/>
                </a:solidFill>
                <a:latin typeface="Arimo"/>
              </a:rPr>
              <a:t> </a:t>
            </a:r>
            <a:r>
              <a:rPr lang="en-US" sz="900" spc="26" dirty="0" err="1">
                <a:solidFill>
                  <a:srgbClr val="545454"/>
                </a:solidFill>
                <a:latin typeface="Arimo"/>
              </a:rPr>
              <a:t>grupām</a:t>
            </a:r>
            <a:r>
              <a:rPr lang="en-US" sz="900" spc="26" dirty="0">
                <a:solidFill>
                  <a:srgbClr val="545454"/>
                </a:solidFill>
                <a:latin typeface="Arimo"/>
              </a:rPr>
              <a:t>” </a:t>
            </a:r>
          </a:p>
          <a:p>
            <a:pPr>
              <a:lnSpc>
                <a:spcPts val="1260"/>
              </a:lnSpc>
            </a:pPr>
            <a:r>
              <a:rPr lang="en-US" sz="900" spc="26" dirty="0" err="1">
                <a:solidFill>
                  <a:srgbClr val="545454"/>
                </a:solidFill>
                <a:latin typeface="Arimo"/>
              </a:rPr>
              <a:t>bezdarbnieku</a:t>
            </a:r>
            <a:r>
              <a:rPr lang="en-US" sz="900" spc="26" dirty="0">
                <a:solidFill>
                  <a:srgbClr val="545454"/>
                </a:solidFill>
                <a:latin typeface="Arimo"/>
              </a:rPr>
              <a:t> </a:t>
            </a:r>
            <a:r>
              <a:rPr lang="en-US" sz="900" spc="26" dirty="0" err="1">
                <a:solidFill>
                  <a:srgbClr val="545454"/>
                </a:solidFill>
                <a:latin typeface="Arimo"/>
              </a:rPr>
              <a:t>ar</a:t>
            </a:r>
            <a:r>
              <a:rPr lang="en-US" sz="900" spc="26" dirty="0">
                <a:solidFill>
                  <a:srgbClr val="545454"/>
                </a:solidFill>
                <a:latin typeface="Arimo"/>
              </a:rPr>
              <a:t> </a:t>
            </a:r>
            <a:r>
              <a:rPr lang="en-US" sz="900" spc="26" dirty="0" err="1">
                <a:solidFill>
                  <a:srgbClr val="545454"/>
                </a:solidFill>
                <a:latin typeface="Arimo"/>
              </a:rPr>
              <a:t>invaliditāti</a:t>
            </a:r>
            <a:r>
              <a:rPr lang="en-US" sz="900" spc="26" dirty="0">
                <a:solidFill>
                  <a:srgbClr val="545454"/>
                </a:solidFill>
                <a:latin typeface="Arimo"/>
              </a:rPr>
              <a:t> </a:t>
            </a:r>
            <a:r>
              <a:rPr lang="en-US" sz="900" spc="26" dirty="0" err="1">
                <a:solidFill>
                  <a:srgbClr val="545454"/>
                </a:solidFill>
                <a:latin typeface="Arimo"/>
              </a:rPr>
              <a:t>nodarbināšanai</a:t>
            </a:r>
            <a:r>
              <a:rPr lang="en-US" sz="900" spc="26" dirty="0">
                <a:solidFill>
                  <a:srgbClr val="545454"/>
                </a:solidFill>
                <a:latin typeface="Arimo"/>
              </a:rPr>
              <a:t> </a:t>
            </a:r>
            <a:r>
              <a:rPr lang="en-US" sz="900" spc="26" dirty="0" err="1">
                <a:solidFill>
                  <a:srgbClr val="545454"/>
                </a:solidFill>
                <a:latin typeface="Arimo"/>
              </a:rPr>
              <a:t>uz</a:t>
            </a:r>
            <a:r>
              <a:rPr lang="en-US" sz="900" spc="26" dirty="0">
                <a:solidFill>
                  <a:srgbClr val="545454"/>
                </a:solidFill>
                <a:latin typeface="Arimo"/>
              </a:rPr>
              <a:t> </a:t>
            </a:r>
            <a:r>
              <a:rPr lang="en-US" sz="900" spc="26" dirty="0" err="1">
                <a:solidFill>
                  <a:srgbClr val="545454"/>
                </a:solidFill>
                <a:latin typeface="Arimo"/>
              </a:rPr>
              <a:t>nenoteiktu</a:t>
            </a:r>
            <a:r>
              <a:rPr lang="en-US" sz="900" spc="26" dirty="0">
                <a:solidFill>
                  <a:srgbClr val="545454"/>
                </a:solidFill>
                <a:latin typeface="Arimo"/>
              </a:rPr>
              <a:t> </a:t>
            </a:r>
            <a:r>
              <a:rPr lang="en-US" sz="900" spc="26" dirty="0" err="1">
                <a:solidFill>
                  <a:srgbClr val="545454"/>
                </a:solidFill>
                <a:latin typeface="Arimo"/>
              </a:rPr>
              <a:t>laiku</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err="1">
                <a:solidFill>
                  <a:srgbClr val="545454"/>
                </a:solidFill>
                <a:latin typeface="Arimo"/>
              </a:rPr>
              <a:t>Nodarbināto</a:t>
            </a:r>
            <a:r>
              <a:rPr lang="en-US" sz="900" spc="26" dirty="0">
                <a:solidFill>
                  <a:srgbClr val="545454"/>
                </a:solidFill>
                <a:latin typeface="Arimo"/>
              </a:rPr>
              <a:t> </a:t>
            </a:r>
            <a:r>
              <a:rPr lang="en-US" sz="900" spc="26" dirty="0" err="1">
                <a:solidFill>
                  <a:srgbClr val="545454"/>
                </a:solidFill>
                <a:latin typeface="Arimo"/>
              </a:rPr>
              <a:t>personu</a:t>
            </a:r>
            <a:r>
              <a:rPr lang="en-US" sz="900" spc="26" dirty="0">
                <a:solidFill>
                  <a:srgbClr val="545454"/>
                </a:solidFill>
                <a:latin typeface="Arimo"/>
              </a:rPr>
              <a:t> </a:t>
            </a:r>
            <a:r>
              <a:rPr lang="en-US" sz="900" spc="26" dirty="0" err="1">
                <a:solidFill>
                  <a:srgbClr val="545454"/>
                </a:solidFill>
                <a:latin typeface="Arimo"/>
              </a:rPr>
              <a:t>reģionālās</a:t>
            </a:r>
            <a:r>
              <a:rPr lang="en-US" sz="900" spc="26" dirty="0">
                <a:solidFill>
                  <a:srgbClr val="545454"/>
                </a:solidFill>
                <a:latin typeface="Arimo"/>
              </a:rPr>
              <a:t> </a:t>
            </a:r>
            <a:r>
              <a:rPr lang="en-US" sz="900" spc="26" dirty="0" err="1">
                <a:solidFill>
                  <a:srgbClr val="545454"/>
                </a:solidFill>
                <a:latin typeface="Arimo"/>
              </a:rPr>
              <a:t>mobilitātes</a:t>
            </a:r>
            <a:r>
              <a:rPr lang="en-US" sz="900" spc="26" dirty="0">
                <a:solidFill>
                  <a:srgbClr val="545454"/>
                </a:solidFill>
                <a:latin typeface="Arimo"/>
              </a:rPr>
              <a:t> </a:t>
            </a:r>
            <a:r>
              <a:rPr lang="en-US" sz="900" spc="26" dirty="0" err="1">
                <a:solidFill>
                  <a:srgbClr val="545454"/>
                </a:solidFill>
                <a:latin typeface="Arimo"/>
              </a:rPr>
              <a:t>veicināšana</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err="1">
                <a:solidFill>
                  <a:srgbClr val="545454"/>
                </a:solidFill>
                <a:latin typeface="Arimo"/>
              </a:rPr>
              <a:t>Nodarbinātības</a:t>
            </a:r>
            <a:r>
              <a:rPr lang="en-US" sz="900" spc="26" dirty="0">
                <a:solidFill>
                  <a:srgbClr val="545454"/>
                </a:solidFill>
                <a:latin typeface="Arimo"/>
              </a:rPr>
              <a:t> </a:t>
            </a:r>
            <a:r>
              <a:rPr lang="en-US" sz="900" spc="26" dirty="0" err="1">
                <a:solidFill>
                  <a:srgbClr val="545454"/>
                </a:solidFill>
                <a:latin typeface="Arimo"/>
              </a:rPr>
              <a:t>pasākumi</a:t>
            </a:r>
            <a:r>
              <a:rPr lang="en-US" sz="900" spc="26" dirty="0">
                <a:solidFill>
                  <a:srgbClr val="545454"/>
                </a:solidFill>
                <a:latin typeface="Arimo"/>
              </a:rPr>
              <a:t> </a:t>
            </a:r>
            <a:r>
              <a:rPr lang="en-US" sz="900" spc="26" dirty="0" err="1">
                <a:solidFill>
                  <a:srgbClr val="545454"/>
                </a:solidFill>
                <a:latin typeface="Arimo"/>
              </a:rPr>
              <a:t>vasaras</a:t>
            </a:r>
            <a:r>
              <a:rPr lang="en-US" sz="900" spc="26" dirty="0">
                <a:solidFill>
                  <a:srgbClr val="545454"/>
                </a:solidFill>
                <a:latin typeface="Arimo"/>
              </a:rPr>
              <a:t> </a:t>
            </a:r>
            <a:r>
              <a:rPr lang="en-US" sz="900" spc="26" dirty="0" err="1">
                <a:solidFill>
                  <a:srgbClr val="545454"/>
                </a:solidFill>
                <a:latin typeface="Arimo"/>
              </a:rPr>
              <a:t>brīvlaikā</a:t>
            </a:r>
            <a:r>
              <a:rPr lang="en-US" sz="900" spc="26" dirty="0">
                <a:solidFill>
                  <a:srgbClr val="545454"/>
                </a:solidFill>
                <a:latin typeface="Arimo"/>
              </a:rPr>
              <a:t> </a:t>
            </a:r>
            <a:r>
              <a:rPr lang="en-US" sz="900" spc="26" dirty="0" err="1">
                <a:solidFill>
                  <a:srgbClr val="545454"/>
                </a:solidFill>
                <a:latin typeface="Arimo"/>
              </a:rPr>
              <a:t>personām</a:t>
            </a:r>
            <a:r>
              <a:rPr lang="en-US" sz="900" spc="26" dirty="0">
                <a:solidFill>
                  <a:srgbClr val="545454"/>
                </a:solidFill>
                <a:latin typeface="Arimo"/>
              </a:rPr>
              <a:t>, </a:t>
            </a:r>
            <a:r>
              <a:rPr lang="en-US" sz="900" spc="26" dirty="0" err="1">
                <a:solidFill>
                  <a:srgbClr val="545454"/>
                </a:solidFill>
                <a:latin typeface="Arimo"/>
              </a:rPr>
              <a:t>kuras</a:t>
            </a:r>
            <a:r>
              <a:rPr lang="en-US" sz="900" spc="26" dirty="0">
                <a:solidFill>
                  <a:srgbClr val="545454"/>
                </a:solidFill>
                <a:latin typeface="Arimo"/>
              </a:rPr>
              <a:t> </a:t>
            </a:r>
            <a:r>
              <a:rPr lang="en-US" sz="900" spc="26" dirty="0" err="1">
                <a:solidFill>
                  <a:srgbClr val="545454"/>
                </a:solidFill>
                <a:latin typeface="Arimo"/>
              </a:rPr>
              <a:t>iegūst</a:t>
            </a:r>
            <a:r>
              <a:rPr lang="en-US" sz="900" spc="26" dirty="0">
                <a:solidFill>
                  <a:srgbClr val="545454"/>
                </a:solidFill>
                <a:latin typeface="Arimo"/>
              </a:rPr>
              <a:t> </a:t>
            </a:r>
            <a:r>
              <a:rPr lang="en-US" sz="900" spc="26" dirty="0" err="1">
                <a:solidFill>
                  <a:srgbClr val="545454"/>
                </a:solidFill>
                <a:latin typeface="Arimo"/>
              </a:rPr>
              <a:t>izglītību</a:t>
            </a:r>
            <a:r>
              <a:rPr lang="en-US" sz="900" spc="26" dirty="0">
                <a:solidFill>
                  <a:srgbClr val="545454"/>
                </a:solidFill>
                <a:latin typeface="Arimo"/>
              </a:rPr>
              <a:t> </a:t>
            </a:r>
            <a:r>
              <a:rPr lang="en-US" sz="900" spc="26" dirty="0" err="1">
                <a:solidFill>
                  <a:srgbClr val="545454"/>
                </a:solidFill>
                <a:latin typeface="Arimo"/>
              </a:rPr>
              <a:t>vispārējās</a:t>
            </a:r>
            <a:r>
              <a:rPr lang="en-US" sz="900" spc="26" dirty="0">
                <a:solidFill>
                  <a:srgbClr val="545454"/>
                </a:solidFill>
                <a:latin typeface="Arimo"/>
              </a:rPr>
              <a:t>, </a:t>
            </a:r>
            <a:r>
              <a:rPr lang="en-US" sz="900" spc="26" dirty="0" err="1">
                <a:solidFill>
                  <a:srgbClr val="545454"/>
                </a:solidFill>
                <a:latin typeface="Arimo"/>
              </a:rPr>
              <a:t>speciālās</a:t>
            </a:r>
            <a:r>
              <a:rPr lang="en-US" sz="900" spc="26" dirty="0">
                <a:solidFill>
                  <a:srgbClr val="545454"/>
                </a:solidFill>
                <a:latin typeface="Arimo"/>
              </a:rPr>
              <a:t> </a:t>
            </a:r>
            <a:r>
              <a:rPr lang="en-US" sz="900" spc="26" dirty="0" err="1">
                <a:solidFill>
                  <a:srgbClr val="545454"/>
                </a:solidFill>
                <a:latin typeface="Arimo"/>
              </a:rPr>
              <a:t>vai</a:t>
            </a:r>
            <a:r>
              <a:rPr lang="en-US" sz="900" spc="26" dirty="0">
                <a:solidFill>
                  <a:srgbClr val="545454"/>
                </a:solidFill>
                <a:latin typeface="Arimo"/>
              </a:rPr>
              <a:t> </a:t>
            </a:r>
            <a:r>
              <a:rPr lang="en-US" sz="900" spc="26" dirty="0" err="1">
                <a:solidFill>
                  <a:srgbClr val="545454"/>
                </a:solidFill>
                <a:latin typeface="Arimo"/>
              </a:rPr>
              <a:t>profesionālās</a:t>
            </a:r>
            <a:r>
              <a:rPr lang="en-US" sz="900" spc="26" dirty="0">
                <a:solidFill>
                  <a:srgbClr val="545454"/>
                </a:solidFill>
                <a:latin typeface="Arimo"/>
              </a:rPr>
              <a:t> </a:t>
            </a:r>
            <a:r>
              <a:rPr lang="en-US" sz="900" spc="26" dirty="0" err="1">
                <a:solidFill>
                  <a:srgbClr val="545454"/>
                </a:solidFill>
                <a:latin typeface="Arimo"/>
              </a:rPr>
              <a:t>izglītības</a:t>
            </a:r>
            <a:r>
              <a:rPr lang="en-US" sz="900" spc="26" dirty="0">
                <a:solidFill>
                  <a:srgbClr val="545454"/>
                </a:solidFill>
                <a:latin typeface="Arimo"/>
              </a:rPr>
              <a:t> </a:t>
            </a:r>
            <a:r>
              <a:rPr lang="en-US" sz="900" spc="26" dirty="0" err="1">
                <a:solidFill>
                  <a:srgbClr val="545454"/>
                </a:solidFill>
                <a:latin typeface="Arimo"/>
              </a:rPr>
              <a:t>iestādēs</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err="1">
                <a:solidFill>
                  <a:srgbClr val="545454"/>
                </a:solidFill>
                <a:latin typeface="Arimo"/>
              </a:rPr>
              <a:t>Algoti</a:t>
            </a:r>
            <a:r>
              <a:rPr lang="en-US" sz="900" spc="26" dirty="0">
                <a:solidFill>
                  <a:srgbClr val="545454"/>
                </a:solidFill>
                <a:latin typeface="Arimo"/>
              </a:rPr>
              <a:t> </a:t>
            </a:r>
            <a:r>
              <a:rPr lang="en-US" sz="900" spc="26" dirty="0" err="1">
                <a:solidFill>
                  <a:srgbClr val="545454"/>
                </a:solidFill>
                <a:latin typeface="Arimo"/>
              </a:rPr>
              <a:t>pagaidu</a:t>
            </a:r>
            <a:r>
              <a:rPr lang="en-US" sz="900" spc="26" dirty="0">
                <a:solidFill>
                  <a:srgbClr val="545454"/>
                </a:solidFill>
                <a:latin typeface="Arimo"/>
              </a:rPr>
              <a:t> </a:t>
            </a:r>
            <a:r>
              <a:rPr lang="en-US" sz="900" spc="26" dirty="0" err="1">
                <a:solidFill>
                  <a:srgbClr val="545454"/>
                </a:solidFill>
                <a:latin typeface="Arimo"/>
              </a:rPr>
              <a:t>sabiedriskie</a:t>
            </a:r>
            <a:r>
              <a:rPr lang="en-US" sz="900" spc="26" dirty="0">
                <a:solidFill>
                  <a:srgbClr val="545454"/>
                </a:solidFill>
                <a:latin typeface="Arimo"/>
              </a:rPr>
              <a:t> </a:t>
            </a:r>
            <a:r>
              <a:rPr lang="en-US" sz="900" spc="26" dirty="0" err="1">
                <a:solidFill>
                  <a:srgbClr val="545454"/>
                </a:solidFill>
                <a:latin typeface="Arimo"/>
              </a:rPr>
              <a:t>darbi</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err="1">
                <a:solidFill>
                  <a:srgbClr val="545454"/>
                </a:solidFill>
                <a:latin typeface="Arimo"/>
              </a:rPr>
              <a:t>Valsts</a:t>
            </a:r>
            <a:r>
              <a:rPr lang="en-US" sz="900" spc="26" dirty="0">
                <a:solidFill>
                  <a:srgbClr val="545454"/>
                </a:solidFill>
                <a:latin typeface="Arimo"/>
              </a:rPr>
              <a:t> </a:t>
            </a:r>
            <a:r>
              <a:rPr lang="en-US" sz="900" spc="26" dirty="0" err="1">
                <a:solidFill>
                  <a:srgbClr val="545454"/>
                </a:solidFill>
                <a:latin typeface="Arimo"/>
              </a:rPr>
              <a:t>valoda</a:t>
            </a:r>
            <a:r>
              <a:rPr lang="en-US" sz="900" spc="26" dirty="0">
                <a:solidFill>
                  <a:srgbClr val="545454"/>
                </a:solidFill>
                <a:latin typeface="Arimo"/>
              </a:rPr>
              <a:t> bez </a:t>
            </a:r>
            <a:r>
              <a:rPr lang="en-US" sz="900" spc="26" dirty="0" err="1">
                <a:solidFill>
                  <a:srgbClr val="545454"/>
                </a:solidFill>
                <a:latin typeface="Arimo"/>
              </a:rPr>
              <a:t>starpniekvalodas</a:t>
            </a: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Atbalsts reģionālajai mobilitātei darba devējam</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Nākotnes prasmju iniciatīva – Atbalsts programmu apguvei atvērto tiešsaistes kursu platformās</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Latviešu valodas </a:t>
            </a:r>
            <a:r>
              <a:rPr lang="lv-LV" sz="900" spc="26" dirty="0" err="1">
                <a:solidFill>
                  <a:srgbClr val="545454"/>
                </a:solidFill>
                <a:latin typeface="Arimo"/>
              </a:rPr>
              <a:t>mentora</a:t>
            </a:r>
            <a:r>
              <a:rPr lang="lv-LV" sz="900" spc="26" dirty="0">
                <a:solidFill>
                  <a:srgbClr val="545454"/>
                </a:solidFill>
                <a:latin typeface="Arimo"/>
              </a:rPr>
              <a:t> pakalpojums nodarbinātajiem bēgļiem un personām ar alternatīvo statusu</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49" name="TextBox 49"/>
          <p:cNvSpPr txBox="1"/>
          <p:nvPr/>
        </p:nvSpPr>
        <p:spPr>
          <a:xfrm>
            <a:off x="4355056" y="2028875"/>
            <a:ext cx="666114" cy="4152355"/>
          </a:xfrm>
          <a:prstGeom prst="rect">
            <a:avLst/>
          </a:prstGeom>
        </p:spPr>
        <p:txBody>
          <a:bodyPr lIns="0" tIns="0" rIns="0" bIns="0" rtlCol="0" anchor="t">
            <a:spAutoFit/>
          </a:bodyPr>
          <a:lstStyle/>
          <a:p>
            <a:pPr>
              <a:lnSpc>
                <a:spcPts val="1260"/>
              </a:lnSpc>
            </a:pPr>
            <a:r>
              <a:rPr lang="lv-LV" sz="900" spc="26" dirty="0">
                <a:solidFill>
                  <a:srgbClr val="545454"/>
                </a:solidFill>
                <a:latin typeface="Montserrat Classic"/>
              </a:rPr>
              <a:t>843 560</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lv-LV" sz="900" spc="26" dirty="0">
                <a:solidFill>
                  <a:srgbClr val="545454"/>
                </a:solidFill>
                <a:latin typeface="Arimo"/>
              </a:rPr>
              <a:t>4 125</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425 863</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  </a:t>
            </a:r>
          </a:p>
          <a:p>
            <a:pPr>
              <a:lnSpc>
                <a:spcPts val="1260"/>
              </a:lnSpc>
            </a:pPr>
            <a:r>
              <a:rPr lang="lv-LV" sz="900" spc="26" dirty="0">
                <a:solidFill>
                  <a:srgbClr val="545454"/>
                </a:solidFill>
                <a:latin typeface="Arimo"/>
              </a:rPr>
              <a:t>2 609 350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3 415 665</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93 169</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0" name="TextBox 50"/>
          <p:cNvSpPr txBox="1"/>
          <p:nvPr/>
        </p:nvSpPr>
        <p:spPr>
          <a:xfrm>
            <a:off x="5405109" y="2028480"/>
            <a:ext cx="995390" cy="4152355"/>
          </a:xfrm>
          <a:prstGeom prst="rect">
            <a:avLst/>
          </a:prstGeom>
        </p:spPr>
        <p:txBody>
          <a:bodyPr wrap="square" lIns="0" tIns="0" rIns="0" bIns="0" rtlCol="0" anchor="t">
            <a:spAutoFit/>
          </a:bodyPr>
          <a:lstStyle/>
          <a:p>
            <a:pPr>
              <a:lnSpc>
                <a:spcPts val="1260"/>
              </a:lnSpc>
            </a:pPr>
            <a:r>
              <a:rPr lang="lv-LV" sz="900" spc="26" dirty="0">
                <a:solidFill>
                  <a:srgbClr val="545454"/>
                </a:solidFill>
                <a:latin typeface="Montserrat Classic"/>
              </a:rPr>
              <a:t>1 124 313</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lv-LV" sz="900" spc="26" dirty="0">
                <a:solidFill>
                  <a:srgbClr val="545454"/>
                </a:solidFill>
                <a:latin typeface="Arimo"/>
              </a:rPr>
              <a:t>6 912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502 906</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2 964 612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 </a:t>
            </a:r>
          </a:p>
          <a:p>
            <a:pPr>
              <a:lnSpc>
                <a:spcPts val="1260"/>
              </a:lnSpc>
            </a:pPr>
            <a:r>
              <a:rPr lang="lv-LV" sz="900" spc="26" dirty="0">
                <a:solidFill>
                  <a:srgbClr val="545454"/>
                </a:solidFill>
                <a:latin typeface="Arimo"/>
              </a:rPr>
              <a:t>2 959 600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24 155</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23 032</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8 712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1" name="TextBox 51"/>
          <p:cNvSpPr txBox="1"/>
          <p:nvPr/>
        </p:nvSpPr>
        <p:spPr>
          <a:xfrm>
            <a:off x="6817337" y="2028480"/>
            <a:ext cx="1089934" cy="4152355"/>
          </a:xfrm>
          <a:prstGeom prst="rect">
            <a:avLst/>
          </a:prstGeom>
        </p:spPr>
        <p:txBody>
          <a:bodyPr lIns="0" tIns="0" rIns="0" bIns="0" rtlCol="0" anchor="t">
            <a:spAutoFit/>
          </a:bodyPr>
          <a:lstStyle/>
          <a:p>
            <a:pPr>
              <a:lnSpc>
                <a:spcPts val="1260"/>
              </a:lnSpc>
            </a:pPr>
            <a:r>
              <a:rPr lang="en-US" sz="900" spc="26" dirty="0">
                <a:solidFill>
                  <a:srgbClr val="545454"/>
                </a:solidFill>
                <a:latin typeface="Montserrat Classic"/>
              </a:rPr>
              <a:t> +</a:t>
            </a:r>
            <a:r>
              <a:rPr lang="lv-LV" sz="900" spc="26" dirty="0">
                <a:solidFill>
                  <a:srgbClr val="545454"/>
                </a:solidFill>
                <a:latin typeface="Montserrat Classic"/>
              </a:rPr>
              <a:t>280 753</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en-US" sz="900" spc="26" dirty="0">
                <a:solidFill>
                  <a:srgbClr val="545454"/>
                </a:solidFill>
                <a:latin typeface="Arimo"/>
              </a:rPr>
              <a:t> </a:t>
            </a:r>
            <a:r>
              <a:rPr lang="lv-LV" sz="900" spc="26" dirty="0">
                <a:solidFill>
                  <a:srgbClr val="545454"/>
                </a:solidFill>
                <a:latin typeface="Arimo"/>
              </a:rPr>
              <a:t>+ 2 787</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a:t>
            </a:r>
            <a:r>
              <a:rPr lang="lv-LV" sz="900" spc="26" dirty="0">
                <a:solidFill>
                  <a:srgbClr val="545454"/>
                </a:solidFill>
                <a:latin typeface="Arimo"/>
              </a:rPr>
              <a:t>77 043</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 </a:t>
            </a:r>
          </a:p>
          <a:p>
            <a:pPr>
              <a:lnSpc>
                <a:spcPts val="1260"/>
              </a:lnSpc>
            </a:pPr>
            <a:r>
              <a:rPr lang="lv-LV" sz="900" spc="26" dirty="0">
                <a:solidFill>
                  <a:srgbClr val="545454"/>
                </a:solidFill>
                <a:latin typeface="Arimo"/>
              </a:rPr>
              <a:t>+355 262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-456 065</a:t>
            </a: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+24 155</a:t>
            </a: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+23 032</a:t>
            </a:r>
          </a:p>
          <a:p>
            <a:pPr marL="171450" indent="-171450">
              <a:lnSpc>
                <a:spcPts val="1260"/>
              </a:lnSpc>
              <a:buFontTx/>
              <a:buChar char="-"/>
            </a:pPr>
            <a:endParaRPr lang="lv-LV" sz="900" spc="26" dirty="0">
              <a:solidFill>
                <a:srgbClr val="545454"/>
              </a:solidFill>
              <a:latin typeface="Arimo"/>
            </a:endParaRPr>
          </a:p>
          <a:p>
            <a:pPr marL="171450" indent="-171450">
              <a:lnSpc>
                <a:spcPts val="1260"/>
              </a:lnSpc>
              <a:buFontTx/>
              <a:buChar char="-"/>
            </a:pPr>
            <a:endParaRPr lang="lv-LV" sz="900" spc="26" dirty="0">
              <a:solidFill>
                <a:srgbClr val="545454"/>
              </a:solidFill>
              <a:latin typeface="Arimo"/>
            </a:endParaRPr>
          </a:p>
          <a:p>
            <a:pPr>
              <a:lnSpc>
                <a:spcPts val="1260"/>
              </a:lnSpc>
            </a:pPr>
            <a:r>
              <a:rPr lang="lv-LV" sz="900" spc="26" dirty="0">
                <a:solidFill>
                  <a:srgbClr val="545454"/>
                </a:solidFill>
                <a:latin typeface="Arimo"/>
              </a:rPr>
              <a:t>-93 169</a:t>
            </a:r>
          </a:p>
          <a:p>
            <a:pPr marL="171450" indent="-171450">
              <a:lnSpc>
                <a:spcPts val="1260"/>
              </a:lnSpc>
              <a:buFontTx/>
              <a:buChar char="-"/>
            </a:pPr>
            <a:endParaRPr lang="lv-LV" sz="900" spc="26" dirty="0">
              <a:solidFill>
                <a:srgbClr val="545454"/>
              </a:solidFill>
              <a:latin typeface="Arimo"/>
            </a:endParaRPr>
          </a:p>
          <a:p>
            <a:pPr>
              <a:lnSpc>
                <a:spcPts val="1260"/>
              </a:lnSpc>
            </a:pPr>
            <a:r>
              <a:rPr lang="lv-LV" sz="900" spc="26" dirty="0">
                <a:solidFill>
                  <a:srgbClr val="545454"/>
                </a:solidFill>
                <a:latin typeface="Arimo"/>
              </a:rPr>
              <a:t>+8 712</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2" name="TextBox 52"/>
          <p:cNvSpPr txBox="1"/>
          <p:nvPr/>
        </p:nvSpPr>
        <p:spPr>
          <a:xfrm>
            <a:off x="8328361" y="2028480"/>
            <a:ext cx="1089934" cy="4152355"/>
          </a:xfrm>
          <a:prstGeom prst="rect">
            <a:avLst/>
          </a:prstGeom>
        </p:spPr>
        <p:txBody>
          <a:bodyPr lIns="0" tIns="0" rIns="0" bIns="0" rtlCol="0" anchor="t">
            <a:spAutoFit/>
          </a:bodyPr>
          <a:lstStyle/>
          <a:p>
            <a:pPr>
              <a:lnSpc>
                <a:spcPts val="1260"/>
              </a:lnSpc>
            </a:pPr>
            <a:r>
              <a:rPr lang="en-US" sz="900" spc="26" dirty="0">
                <a:solidFill>
                  <a:srgbClr val="545454"/>
                </a:solidFill>
                <a:latin typeface="Montserrat Classic"/>
              </a:rPr>
              <a:t>+</a:t>
            </a:r>
            <a:r>
              <a:rPr lang="lv-LV" sz="900" spc="26" dirty="0">
                <a:solidFill>
                  <a:srgbClr val="545454"/>
                </a:solidFill>
                <a:latin typeface="Montserrat Classic"/>
              </a:rPr>
              <a:t>33.28</a:t>
            </a: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endParaRPr lang="en-US" sz="900" spc="26" dirty="0">
              <a:solidFill>
                <a:srgbClr val="545454"/>
              </a:solidFill>
              <a:latin typeface="Montserrat Classic"/>
            </a:endParaRPr>
          </a:p>
          <a:p>
            <a:pPr>
              <a:lnSpc>
                <a:spcPts val="1260"/>
              </a:lnSpc>
            </a:pPr>
            <a:r>
              <a:rPr lang="lv-LV" sz="900" spc="26" dirty="0">
                <a:solidFill>
                  <a:srgbClr val="545454"/>
                </a:solidFill>
                <a:latin typeface="Arimo"/>
              </a:rPr>
              <a:t>+67.56</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a:t>
            </a:r>
            <a:r>
              <a:rPr lang="lv-LV" sz="900" spc="26" dirty="0">
                <a:solidFill>
                  <a:srgbClr val="545454"/>
                </a:solidFill>
                <a:latin typeface="Arimo"/>
              </a:rPr>
              <a:t>18.09</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    </a:t>
            </a:r>
          </a:p>
          <a:p>
            <a:pPr>
              <a:lnSpc>
                <a:spcPts val="1260"/>
              </a:lnSpc>
            </a:pPr>
            <a:r>
              <a:rPr lang="lv-LV" sz="900" spc="26" dirty="0">
                <a:solidFill>
                  <a:srgbClr val="545454"/>
                </a:solidFill>
                <a:latin typeface="Arimo"/>
              </a:rPr>
              <a:t>+13.61</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lv-LV" sz="900" spc="26" dirty="0">
                <a:solidFill>
                  <a:srgbClr val="545454"/>
                </a:solidFill>
                <a:latin typeface="Arimo"/>
              </a:rPr>
              <a:t>-13.35</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a:p>
            <a:pPr>
              <a:lnSpc>
                <a:spcPts val="1260"/>
              </a:lnSpc>
            </a:pPr>
            <a:r>
              <a:rPr lang="en-US" sz="900" spc="26" dirty="0">
                <a:solidFill>
                  <a:srgbClr val="545454"/>
                </a:solidFill>
                <a:latin typeface="Arimo"/>
              </a:rPr>
              <a:t>+</a:t>
            </a:r>
            <a:r>
              <a:rPr lang="lv-LV" sz="900" spc="26" dirty="0">
                <a:solidFill>
                  <a:srgbClr val="545454"/>
                </a:solidFill>
                <a:latin typeface="Arimo"/>
              </a:rPr>
              <a:t>100</a:t>
            </a:r>
            <a:r>
              <a:rPr lang="en-US" sz="900" spc="26" dirty="0">
                <a:solidFill>
                  <a:srgbClr val="545454"/>
                </a:solidFill>
                <a:latin typeface="Arimo"/>
              </a:rPr>
              <a:t> </a:t>
            </a: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+100</a:t>
            </a:r>
          </a:p>
          <a:p>
            <a:pPr>
              <a:lnSpc>
                <a:spcPts val="1260"/>
              </a:lnSpc>
            </a:pPr>
            <a:endParaRPr lang="lv-LV" sz="900" spc="26" dirty="0">
              <a:solidFill>
                <a:srgbClr val="545454"/>
              </a:solidFill>
              <a:latin typeface="Arimo"/>
            </a:endParaRPr>
          </a:p>
          <a:p>
            <a:pPr>
              <a:lnSpc>
                <a:spcPts val="1260"/>
              </a:lnSpc>
            </a:pPr>
            <a:endParaRPr lang="lv-LV" sz="900" spc="26" dirty="0">
              <a:solidFill>
                <a:srgbClr val="545454"/>
              </a:solidFill>
              <a:latin typeface="Arimo"/>
            </a:endParaRPr>
          </a:p>
          <a:p>
            <a:pPr>
              <a:lnSpc>
                <a:spcPts val="1260"/>
              </a:lnSpc>
            </a:pPr>
            <a:r>
              <a:rPr lang="lv-LV" sz="900" spc="26" dirty="0">
                <a:solidFill>
                  <a:srgbClr val="545454"/>
                </a:solidFill>
                <a:latin typeface="Arimo"/>
              </a:rPr>
              <a:t>-100</a:t>
            </a:r>
          </a:p>
          <a:p>
            <a:pPr marL="171450" indent="-171450">
              <a:lnSpc>
                <a:spcPts val="1260"/>
              </a:lnSpc>
              <a:buFontTx/>
              <a:buChar char="-"/>
            </a:pPr>
            <a:endParaRPr lang="lv-LV" sz="900" spc="26" dirty="0">
              <a:solidFill>
                <a:srgbClr val="545454"/>
              </a:solidFill>
              <a:latin typeface="Arimo"/>
            </a:endParaRPr>
          </a:p>
          <a:p>
            <a:pPr>
              <a:lnSpc>
                <a:spcPts val="1260"/>
              </a:lnSpc>
            </a:pPr>
            <a:r>
              <a:rPr lang="lv-LV" sz="900" spc="26" dirty="0">
                <a:solidFill>
                  <a:srgbClr val="545454"/>
                </a:solidFill>
                <a:latin typeface="Arimo"/>
              </a:rPr>
              <a:t>+100</a:t>
            </a:r>
            <a:endParaRPr lang="en-US" sz="900" spc="26" dirty="0">
              <a:solidFill>
                <a:srgbClr val="545454"/>
              </a:solidFill>
              <a:latin typeface="Arimo"/>
            </a:endParaRPr>
          </a:p>
          <a:p>
            <a:pPr>
              <a:lnSpc>
                <a:spcPts val="1260"/>
              </a:lnSpc>
            </a:pPr>
            <a:endParaRPr lang="en-US" sz="900" spc="26" dirty="0">
              <a:solidFill>
                <a:srgbClr val="545454"/>
              </a:solidFill>
              <a:latin typeface="Arimo"/>
            </a:endParaRPr>
          </a:p>
        </p:txBody>
      </p:sp>
      <p:sp>
        <p:nvSpPr>
          <p:cNvPr id="53" name="TextBox 53"/>
          <p:cNvSpPr txBox="1"/>
          <p:nvPr/>
        </p:nvSpPr>
        <p:spPr>
          <a:xfrm>
            <a:off x="4022399" y="6508487"/>
            <a:ext cx="1089934" cy="147413"/>
          </a:xfrm>
          <a:prstGeom prst="rect">
            <a:avLst/>
          </a:prstGeom>
        </p:spPr>
        <p:txBody>
          <a:bodyPr lIns="0" tIns="0" rIns="0" bIns="0" rtlCol="0" anchor="t">
            <a:spAutoFit/>
          </a:bodyPr>
          <a:lstStyle/>
          <a:p>
            <a:pPr algn="r">
              <a:lnSpc>
                <a:spcPts val="1260"/>
              </a:lnSpc>
            </a:pPr>
            <a:r>
              <a:rPr lang="lv-LV" sz="900" spc="27" dirty="0">
                <a:solidFill>
                  <a:srgbClr val="FFFFFF"/>
                </a:solidFill>
                <a:latin typeface="Montserrat Classic"/>
              </a:rPr>
              <a:t>7  391 732</a:t>
            </a:r>
            <a:endParaRPr lang="en-US" sz="900" spc="27" dirty="0">
              <a:solidFill>
                <a:srgbClr val="FFFFFF"/>
              </a:solidFill>
              <a:latin typeface="Montserrat Classic"/>
            </a:endParaRPr>
          </a:p>
        </p:txBody>
      </p:sp>
      <p:sp>
        <p:nvSpPr>
          <p:cNvPr id="54" name="TextBox 54"/>
          <p:cNvSpPr txBox="1"/>
          <p:nvPr/>
        </p:nvSpPr>
        <p:spPr>
          <a:xfrm>
            <a:off x="5357837" y="6507863"/>
            <a:ext cx="1089934" cy="316229"/>
          </a:xfrm>
          <a:prstGeom prst="rect">
            <a:avLst/>
          </a:prstGeom>
        </p:spPr>
        <p:txBody>
          <a:bodyPr lIns="0" tIns="0" rIns="0" bIns="0" rtlCol="0" anchor="t">
            <a:spAutoFit/>
          </a:bodyPr>
          <a:lstStyle/>
          <a:p>
            <a:pPr algn="r">
              <a:lnSpc>
                <a:spcPts val="1259"/>
              </a:lnSpc>
            </a:pPr>
            <a:r>
              <a:rPr lang="en-US" sz="899" spc="27" dirty="0">
                <a:solidFill>
                  <a:srgbClr val="FFFFFF"/>
                </a:solidFill>
                <a:latin typeface="Montserrat Classic"/>
              </a:rPr>
              <a:t>7 614 242</a:t>
            </a:r>
          </a:p>
          <a:p>
            <a:pPr algn="r">
              <a:lnSpc>
                <a:spcPts val="1260"/>
              </a:lnSpc>
            </a:pPr>
            <a:endParaRPr lang="en-US" sz="899" spc="27" dirty="0">
              <a:solidFill>
                <a:srgbClr val="FFFFFF"/>
              </a:solidFill>
              <a:latin typeface="Montserrat Classic"/>
            </a:endParaRPr>
          </a:p>
        </p:txBody>
      </p:sp>
      <p:sp>
        <p:nvSpPr>
          <p:cNvPr id="55" name="TextBox 55"/>
          <p:cNvSpPr txBox="1"/>
          <p:nvPr/>
        </p:nvSpPr>
        <p:spPr>
          <a:xfrm>
            <a:off x="6900959" y="6512573"/>
            <a:ext cx="1089934" cy="147413"/>
          </a:xfrm>
          <a:prstGeom prst="rect">
            <a:avLst/>
          </a:prstGeom>
        </p:spPr>
        <p:txBody>
          <a:bodyPr lIns="0" tIns="0" rIns="0" bIns="0" rtlCol="0" anchor="t">
            <a:spAutoFit/>
          </a:bodyPr>
          <a:lstStyle/>
          <a:p>
            <a:pPr algn="r">
              <a:lnSpc>
                <a:spcPts val="1260"/>
              </a:lnSpc>
            </a:pPr>
            <a:r>
              <a:rPr lang="en-US" sz="900" spc="27" dirty="0">
                <a:solidFill>
                  <a:srgbClr val="FFFFFF"/>
                </a:solidFill>
                <a:latin typeface="Montserrat Classic"/>
              </a:rPr>
              <a:t>+</a:t>
            </a:r>
            <a:r>
              <a:rPr lang="lv-LV" sz="900" spc="27" dirty="0">
                <a:solidFill>
                  <a:srgbClr val="FFFFFF"/>
                </a:solidFill>
                <a:latin typeface="Montserrat Classic"/>
              </a:rPr>
              <a:t>222 510</a:t>
            </a:r>
            <a:endParaRPr lang="en-US" sz="900" spc="27" dirty="0">
              <a:solidFill>
                <a:srgbClr val="FFFFFF"/>
              </a:solidFill>
              <a:latin typeface="Montserrat Classic"/>
            </a:endParaRPr>
          </a:p>
        </p:txBody>
      </p:sp>
      <p:sp>
        <p:nvSpPr>
          <p:cNvPr id="56" name="TextBox 56"/>
          <p:cNvSpPr txBox="1"/>
          <p:nvPr/>
        </p:nvSpPr>
        <p:spPr>
          <a:xfrm>
            <a:off x="8570376" y="6525739"/>
            <a:ext cx="1089934" cy="316229"/>
          </a:xfrm>
          <a:prstGeom prst="rect">
            <a:avLst/>
          </a:prstGeom>
        </p:spPr>
        <p:txBody>
          <a:bodyPr lIns="0" tIns="0" rIns="0" bIns="0" rtlCol="0" anchor="t">
            <a:spAutoFit/>
          </a:bodyPr>
          <a:lstStyle/>
          <a:p>
            <a:pPr algn="r">
              <a:lnSpc>
                <a:spcPts val="1259"/>
              </a:lnSpc>
            </a:pPr>
            <a:r>
              <a:rPr lang="en-US" sz="899" spc="27" dirty="0">
                <a:solidFill>
                  <a:srgbClr val="FFFFFF"/>
                </a:solidFill>
                <a:latin typeface="Montserrat Classic"/>
              </a:rPr>
              <a:t>  +</a:t>
            </a:r>
            <a:r>
              <a:rPr lang="lv-LV" sz="899" spc="27" dirty="0">
                <a:solidFill>
                  <a:srgbClr val="FFFFFF"/>
                </a:solidFill>
                <a:latin typeface="Montserrat Classic"/>
              </a:rPr>
              <a:t>3.01</a:t>
            </a:r>
            <a:endParaRPr lang="en-US" sz="899" spc="27" dirty="0">
              <a:solidFill>
                <a:srgbClr val="FFFFFF"/>
              </a:solidFill>
              <a:latin typeface="Montserrat Classic"/>
            </a:endParaRPr>
          </a:p>
          <a:p>
            <a:pPr algn="r">
              <a:lnSpc>
                <a:spcPts val="1260"/>
              </a:lnSpc>
            </a:pPr>
            <a:endParaRPr lang="en-US" sz="899" spc="27" dirty="0">
              <a:solidFill>
                <a:srgbClr val="FFFFFF"/>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4" name="Picture 4"/>
          <p:cNvPicPr>
            <a:picLocks noChangeAspect="1"/>
          </p:cNvPicPr>
          <p:nvPr/>
        </p:nvPicPr>
        <p:blipFill>
          <a:blip r:embed="rId2"/>
          <a:srcRect/>
          <a:stretch>
            <a:fillRect/>
          </a:stretch>
        </p:blipFill>
        <p:spPr>
          <a:xfrm>
            <a:off x="337903" y="6911357"/>
            <a:ext cx="398163" cy="527076"/>
          </a:xfrm>
          <a:prstGeom prst="rect">
            <a:avLst/>
          </a:prstGeom>
        </p:spPr>
      </p:pic>
      <p:grpSp>
        <p:nvGrpSpPr>
          <p:cNvPr id="5" name="Group 5"/>
          <p:cNvGrpSpPr/>
          <p:nvPr/>
        </p:nvGrpSpPr>
        <p:grpSpPr>
          <a:xfrm>
            <a:off x="293946" y="547331"/>
            <a:ext cx="9906962" cy="173443"/>
            <a:chOff x="0" y="0"/>
            <a:chExt cx="32643792" cy="571500"/>
          </a:xfrm>
        </p:grpSpPr>
        <p:sp>
          <p:nvSpPr>
            <p:cNvPr id="6" name="Freeform 6"/>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 name="TextBox 7"/>
          <p:cNvSpPr txBox="1"/>
          <p:nvPr/>
        </p:nvSpPr>
        <p:spPr>
          <a:xfrm>
            <a:off x="293946" y="313524"/>
            <a:ext cx="8298046" cy="218008"/>
          </a:xfrm>
          <a:prstGeom prst="rect">
            <a:avLst/>
          </a:prstGeom>
        </p:spPr>
        <p:txBody>
          <a:bodyPr lIns="0" tIns="0" rIns="0" bIns="0" rtlCol="0" anchor="t">
            <a:spAutoFit/>
          </a:bodyPr>
          <a:lstStyle/>
          <a:p>
            <a:pPr>
              <a:lnSpc>
                <a:spcPts val="1676"/>
              </a:lnSpc>
            </a:pPr>
            <a:r>
              <a:rPr lang="en-US" sz="1784" spc="142" dirty="0" err="1">
                <a:solidFill>
                  <a:srgbClr val="545454"/>
                </a:solidFill>
                <a:latin typeface="Bebas Neue"/>
              </a:rPr>
              <a:t>Izmaiņas</a:t>
            </a:r>
            <a:r>
              <a:rPr lang="en-US" sz="1784" spc="142" dirty="0">
                <a:solidFill>
                  <a:srgbClr val="545454"/>
                </a:solidFill>
                <a:latin typeface="Bebas Neue"/>
              </a:rPr>
              <a:t> 202</a:t>
            </a:r>
            <a:r>
              <a:rPr lang="lv-LV" sz="1784" spc="142" dirty="0">
                <a:solidFill>
                  <a:srgbClr val="545454"/>
                </a:solidFill>
                <a:latin typeface="Bebas Neue"/>
              </a:rPr>
              <a:t>3</a:t>
            </a:r>
            <a:r>
              <a:rPr lang="en-US" sz="1784" spc="142" dirty="0">
                <a:solidFill>
                  <a:srgbClr val="545454"/>
                </a:solidFill>
                <a:latin typeface="Bebas Neue"/>
              </a:rPr>
              <a:t>. </a:t>
            </a:r>
            <a:r>
              <a:rPr lang="en-US" sz="1784" spc="142" dirty="0" err="1">
                <a:solidFill>
                  <a:srgbClr val="545454"/>
                </a:solidFill>
                <a:latin typeface="Bebas Neue"/>
              </a:rPr>
              <a:t>gada</a:t>
            </a:r>
            <a:r>
              <a:rPr lang="en-US" sz="1784" spc="142" dirty="0">
                <a:solidFill>
                  <a:srgbClr val="545454"/>
                </a:solidFill>
                <a:latin typeface="Bebas Neue"/>
              </a:rPr>
              <a:t> </a:t>
            </a:r>
            <a:r>
              <a:rPr lang="en-US" sz="1784" spc="142" dirty="0" err="1">
                <a:solidFill>
                  <a:srgbClr val="545454"/>
                </a:solidFill>
                <a:latin typeface="Bebas Neue"/>
              </a:rPr>
              <a:t>pamatbudžeta</a:t>
            </a:r>
            <a:r>
              <a:rPr lang="en-US" sz="1784" spc="142" dirty="0">
                <a:solidFill>
                  <a:srgbClr val="545454"/>
                </a:solidFill>
                <a:latin typeface="Bebas Neue"/>
              </a:rPr>
              <a:t> </a:t>
            </a:r>
            <a:r>
              <a:rPr lang="en-US" sz="1784" spc="142" dirty="0" err="1">
                <a:solidFill>
                  <a:srgbClr val="545454"/>
                </a:solidFill>
                <a:latin typeface="Bebas Neue"/>
              </a:rPr>
              <a:t>izdevumos</a:t>
            </a:r>
            <a:r>
              <a:rPr lang="en-US" sz="1784" spc="142" dirty="0">
                <a:solidFill>
                  <a:srgbClr val="545454"/>
                </a:solidFill>
                <a:latin typeface="Bebas Neue"/>
              </a:rPr>
              <a:t> </a:t>
            </a:r>
            <a:r>
              <a:rPr lang="en-US" sz="1784" spc="142" dirty="0" err="1">
                <a:solidFill>
                  <a:srgbClr val="545454"/>
                </a:solidFill>
                <a:latin typeface="Bebas Neue"/>
              </a:rPr>
              <a:t>salīdzinājumā</a:t>
            </a:r>
            <a:r>
              <a:rPr lang="en-US" sz="1784" spc="142" dirty="0">
                <a:solidFill>
                  <a:srgbClr val="545454"/>
                </a:solidFill>
                <a:latin typeface="Bebas Neue"/>
              </a:rPr>
              <a:t> </a:t>
            </a:r>
            <a:r>
              <a:rPr lang="en-US" sz="1784" spc="142" dirty="0" err="1">
                <a:solidFill>
                  <a:srgbClr val="545454"/>
                </a:solidFill>
                <a:latin typeface="Bebas Neue"/>
              </a:rPr>
              <a:t>ar</a:t>
            </a:r>
            <a:r>
              <a:rPr lang="en-US" sz="1784" spc="142" dirty="0">
                <a:solidFill>
                  <a:srgbClr val="545454"/>
                </a:solidFill>
                <a:latin typeface="Bebas Neue"/>
              </a:rPr>
              <a:t> 202</a:t>
            </a:r>
            <a:r>
              <a:rPr lang="lv-LV" sz="1784" spc="142" dirty="0">
                <a:solidFill>
                  <a:srgbClr val="545454"/>
                </a:solidFill>
                <a:latin typeface="Bebas Neue"/>
              </a:rPr>
              <a:t>2</a:t>
            </a:r>
            <a:r>
              <a:rPr lang="en-US" sz="1784" spc="142" dirty="0">
                <a:solidFill>
                  <a:srgbClr val="545454"/>
                </a:solidFill>
                <a:latin typeface="Bebas Neue"/>
              </a:rPr>
              <a:t>. </a:t>
            </a:r>
            <a:r>
              <a:rPr lang="en-US" sz="1784" spc="142" dirty="0" err="1">
                <a:solidFill>
                  <a:srgbClr val="545454"/>
                </a:solidFill>
                <a:latin typeface="Bebas Neue"/>
              </a:rPr>
              <a:t>gadu</a:t>
            </a:r>
            <a:endParaRPr lang="en-US" sz="1784" spc="142" dirty="0">
              <a:solidFill>
                <a:srgbClr val="545454"/>
              </a:solidFill>
              <a:latin typeface="Bebas Neue"/>
            </a:endParaRPr>
          </a:p>
        </p:txBody>
      </p:sp>
      <p:sp>
        <p:nvSpPr>
          <p:cNvPr id="8" name="TextBox 8"/>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en-US" sz="900" spc="126" dirty="0" err="1">
                <a:solidFill>
                  <a:srgbClr val="FFFFFF"/>
                </a:solidFill>
                <a:latin typeface="Arimo Bold"/>
              </a:rPr>
              <a:t>Nodarbinātības</a:t>
            </a:r>
            <a:r>
              <a:rPr lang="en-US" sz="900" spc="126" dirty="0">
                <a:solidFill>
                  <a:srgbClr val="FFFFFF"/>
                </a:solidFill>
                <a:latin typeface="Arimo Bold"/>
              </a:rPr>
              <a:t> </a:t>
            </a:r>
            <a:r>
              <a:rPr lang="en-US" sz="900" spc="126" dirty="0" err="1">
                <a:solidFill>
                  <a:srgbClr val="FFFFFF"/>
                </a:solidFill>
                <a:latin typeface="Arimo Bold"/>
              </a:rPr>
              <a:t>valsts</a:t>
            </a:r>
            <a:r>
              <a:rPr lang="en-US" sz="900" spc="126" dirty="0">
                <a:solidFill>
                  <a:srgbClr val="FFFFFF"/>
                </a:solidFill>
                <a:latin typeface="Arimo Bold"/>
              </a:rPr>
              <a:t> </a:t>
            </a:r>
            <a:r>
              <a:rPr lang="en-US" sz="900" spc="126" dirty="0" err="1">
                <a:solidFill>
                  <a:srgbClr val="FFFFFF"/>
                </a:solidFill>
                <a:latin typeface="Arimo Bold"/>
              </a:rPr>
              <a:t>aģentūras</a:t>
            </a:r>
            <a:r>
              <a:rPr lang="en-US" sz="900" spc="126" dirty="0">
                <a:solidFill>
                  <a:srgbClr val="FFFFFF"/>
                </a:solidFill>
                <a:latin typeface="Arimo Bold"/>
              </a:rPr>
              <a:t> </a:t>
            </a:r>
            <a:r>
              <a:rPr lang="en-US" sz="900" spc="126" dirty="0" err="1">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3</a:t>
            </a:r>
            <a:r>
              <a:rPr lang="en-US" sz="900" spc="126" dirty="0">
                <a:solidFill>
                  <a:srgbClr val="FFFFFF"/>
                </a:solidFill>
                <a:latin typeface="Arimo Bold"/>
              </a:rPr>
              <a:t>. </a:t>
            </a:r>
            <a:r>
              <a:rPr lang="en-US" sz="900" spc="126" dirty="0" err="1">
                <a:solidFill>
                  <a:srgbClr val="FFFFFF"/>
                </a:solidFill>
                <a:latin typeface="Arimo Bold"/>
              </a:rPr>
              <a:t>gadam</a:t>
            </a:r>
            <a:endParaRPr lang="en-US" sz="900" spc="126" dirty="0">
              <a:solidFill>
                <a:srgbClr val="FFFFFF"/>
              </a:solidFill>
              <a:latin typeface="Arimo Bold"/>
            </a:endParaRPr>
          </a:p>
          <a:p>
            <a:pPr>
              <a:lnSpc>
                <a:spcPts val="1260"/>
              </a:lnSpc>
            </a:pPr>
            <a:endParaRPr lang="en-US" sz="900" spc="126" dirty="0">
              <a:solidFill>
                <a:srgbClr val="FFFFFF"/>
              </a:solidFill>
              <a:latin typeface="Arimo Bold"/>
            </a:endParaRPr>
          </a:p>
        </p:txBody>
      </p:sp>
      <p:sp>
        <p:nvSpPr>
          <p:cNvPr id="9" name="TextBox 9"/>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sp>
        <p:nvSpPr>
          <p:cNvPr id="11" name="TextBox 11"/>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5</a:t>
            </a:r>
          </a:p>
        </p:txBody>
      </p:sp>
      <p:grpSp>
        <p:nvGrpSpPr>
          <p:cNvPr id="12" name="Group 12"/>
          <p:cNvGrpSpPr/>
          <p:nvPr/>
        </p:nvGrpSpPr>
        <p:grpSpPr>
          <a:xfrm>
            <a:off x="681104" y="1230783"/>
            <a:ext cx="9464842" cy="954418"/>
            <a:chOff x="0" y="0"/>
            <a:chExt cx="29851147" cy="4050661"/>
          </a:xfrm>
        </p:grpSpPr>
        <p:sp>
          <p:nvSpPr>
            <p:cNvPr id="13" name="Freeform 13"/>
            <p:cNvSpPr/>
            <p:nvPr/>
          </p:nvSpPr>
          <p:spPr>
            <a:xfrm>
              <a:off x="0" y="0"/>
              <a:ext cx="29851148" cy="4050661"/>
            </a:xfrm>
            <a:custGeom>
              <a:avLst/>
              <a:gdLst/>
              <a:ahLst/>
              <a:cxnLst/>
              <a:rect l="l" t="t" r="r" b="b"/>
              <a:pathLst>
                <a:path w="29851148" h="4050661">
                  <a:moveTo>
                    <a:pt x="29726688" y="59690"/>
                  </a:moveTo>
                  <a:cubicBezTo>
                    <a:pt x="29762248" y="59690"/>
                    <a:pt x="29791456" y="88900"/>
                    <a:pt x="29791456" y="124460"/>
                  </a:cubicBezTo>
                  <a:lnTo>
                    <a:pt x="29791456" y="3926201"/>
                  </a:lnTo>
                  <a:cubicBezTo>
                    <a:pt x="29791456" y="3961761"/>
                    <a:pt x="29762248" y="3990972"/>
                    <a:pt x="29726688" y="3990972"/>
                  </a:cubicBezTo>
                  <a:lnTo>
                    <a:pt x="124460" y="3990972"/>
                  </a:lnTo>
                  <a:cubicBezTo>
                    <a:pt x="88900" y="3990972"/>
                    <a:pt x="59690" y="3961761"/>
                    <a:pt x="59690" y="3926201"/>
                  </a:cubicBezTo>
                  <a:lnTo>
                    <a:pt x="59690" y="124460"/>
                  </a:lnTo>
                  <a:cubicBezTo>
                    <a:pt x="59690" y="88900"/>
                    <a:pt x="88900" y="59690"/>
                    <a:pt x="124460" y="59690"/>
                  </a:cubicBezTo>
                  <a:lnTo>
                    <a:pt x="29726688" y="59690"/>
                  </a:lnTo>
                  <a:moveTo>
                    <a:pt x="29726688" y="0"/>
                  </a:moveTo>
                  <a:lnTo>
                    <a:pt x="124460" y="0"/>
                  </a:lnTo>
                  <a:cubicBezTo>
                    <a:pt x="55880" y="0"/>
                    <a:pt x="0" y="55880"/>
                    <a:pt x="0" y="124460"/>
                  </a:cubicBezTo>
                  <a:lnTo>
                    <a:pt x="0" y="3926201"/>
                  </a:lnTo>
                  <a:cubicBezTo>
                    <a:pt x="0" y="3994781"/>
                    <a:pt x="55880" y="4050661"/>
                    <a:pt x="124460" y="4050661"/>
                  </a:cubicBezTo>
                  <a:lnTo>
                    <a:pt x="29726688" y="4050661"/>
                  </a:lnTo>
                  <a:cubicBezTo>
                    <a:pt x="29795267" y="4050661"/>
                    <a:pt x="29851148" y="3994781"/>
                    <a:pt x="29851148" y="3926201"/>
                  </a:cubicBezTo>
                  <a:lnTo>
                    <a:pt x="29851148" y="124460"/>
                  </a:lnTo>
                  <a:cubicBezTo>
                    <a:pt x="29851148" y="55880"/>
                    <a:pt x="29795267" y="0"/>
                    <a:pt x="29726688" y="0"/>
                  </a:cubicBezTo>
                  <a:close/>
                </a:path>
              </a:pathLst>
            </a:custGeom>
            <a:solidFill>
              <a:srgbClr val="8C52FF"/>
            </a:solidFill>
          </p:spPr>
        </p:sp>
      </p:grpSp>
      <p:grpSp>
        <p:nvGrpSpPr>
          <p:cNvPr id="14" name="Group 14"/>
          <p:cNvGrpSpPr/>
          <p:nvPr/>
        </p:nvGrpSpPr>
        <p:grpSpPr>
          <a:xfrm>
            <a:off x="910590" y="1037799"/>
            <a:ext cx="5584235" cy="456682"/>
            <a:chOff x="0" y="0"/>
            <a:chExt cx="9058379" cy="740800"/>
          </a:xfrm>
        </p:grpSpPr>
        <p:sp>
          <p:nvSpPr>
            <p:cNvPr id="15" name="Freeform 15"/>
            <p:cNvSpPr/>
            <p:nvPr/>
          </p:nvSpPr>
          <p:spPr>
            <a:xfrm>
              <a:off x="0" y="0"/>
              <a:ext cx="9058379" cy="740800"/>
            </a:xfrm>
            <a:custGeom>
              <a:avLst/>
              <a:gdLst/>
              <a:ahLst/>
              <a:cxnLst/>
              <a:rect l="l" t="t" r="r" b="b"/>
              <a:pathLst>
                <a:path w="9058379" h="740800">
                  <a:moveTo>
                    <a:pt x="8933919" y="740800"/>
                  </a:moveTo>
                  <a:lnTo>
                    <a:pt x="124460" y="740800"/>
                  </a:lnTo>
                  <a:cubicBezTo>
                    <a:pt x="55880" y="740800"/>
                    <a:pt x="0" y="684920"/>
                    <a:pt x="0" y="616340"/>
                  </a:cubicBezTo>
                  <a:lnTo>
                    <a:pt x="0" y="124460"/>
                  </a:lnTo>
                  <a:cubicBezTo>
                    <a:pt x="0" y="55880"/>
                    <a:pt x="55880" y="0"/>
                    <a:pt x="124460" y="0"/>
                  </a:cubicBezTo>
                  <a:lnTo>
                    <a:pt x="8933919" y="0"/>
                  </a:lnTo>
                  <a:cubicBezTo>
                    <a:pt x="9002499" y="0"/>
                    <a:pt x="9058379" y="55880"/>
                    <a:pt x="9058379" y="124460"/>
                  </a:cubicBezTo>
                  <a:lnTo>
                    <a:pt x="9058379" y="616340"/>
                  </a:lnTo>
                  <a:cubicBezTo>
                    <a:pt x="9058379" y="684920"/>
                    <a:pt x="9002499" y="740800"/>
                    <a:pt x="8933919" y="740800"/>
                  </a:cubicBezTo>
                  <a:close/>
                </a:path>
              </a:pathLst>
            </a:custGeom>
            <a:solidFill>
              <a:srgbClr val="8C52FF"/>
            </a:solidFill>
          </p:spPr>
        </p:sp>
      </p:grpSp>
      <p:sp>
        <p:nvSpPr>
          <p:cNvPr id="16" name="TextBox 16"/>
          <p:cNvSpPr txBox="1"/>
          <p:nvPr/>
        </p:nvSpPr>
        <p:spPr>
          <a:xfrm>
            <a:off x="1014871" y="1619706"/>
            <a:ext cx="9006939" cy="314125"/>
          </a:xfrm>
          <a:prstGeom prst="rect">
            <a:avLst/>
          </a:prstGeom>
        </p:spPr>
        <p:txBody>
          <a:bodyPr lIns="0" tIns="0" rIns="0" bIns="0" rtlCol="0" anchor="t">
            <a:spAutoFit/>
          </a:bodyPr>
          <a:lstStyle/>
          <a:p>
            <a:pPr>
              <a:lnSpc>
                <a:spcPts val="1260"/>
              </a:lnSpc>
            </a:pPr>
            <a:r>
              <a:rPr lang="lv-LV" sz="900" dirty="0">
                <a:latin typeface="Montserrat Classic" panose="020B0604020202020204" charset="-70"/>
              </a:rPr>
              <a:t>Samazinājums valsts iemaksām pensiju apdrošināšanai par personām, kuras veic algotos pagaidu sabiedriskos darbus, saistībā ar personu, par kurām tiek veiktas valsts iemaksas, skaita samazināšanos par 366 personām vidēji mēnesī (no 1 401 personas līdz 1 035 personām) </a:t>
            </a:r>
            <a:endParaRPr lang="en-US" sz="900" dirty="0">
              <a:latin typeface="Montserrat Classic" panose="020B0604020202020204" charset="-70"/>
            </a:endParaRPr>
          </a:p>
        </p:txBody>
      </p:sp>
      <p:grpSp>
        <p:nvGrpSpPr>
          <p:cNvPr id="19" name="Group 19"/>
          <p:cNvGrpSpPr/>
          <p:nvPr/>
        </p:nvGrpSpPr>
        <p:grpSpPr>
          <a:xfrm>
            <a:off x="907390" y="2374081"/>
            <a:ext cx="5584235" cy="494781"/>
            <a:chOff x="0" y="0"/>
            <a:chExt cx="9058379" cy="802602"/>
          </a:xfrm>
        </p:grpSpPr>
        <p:sp>
          <p:nvSpPr>
            <p:cNvPr id="20" name="Freeform 20"/>
            <p:cNvSpPr/>
            <p:nvPr/>
          </p:nvSpPr>
          <p:spPr>
            <a:xfrm>
              <a:off x="0" y="0"/>
              <a:ext cx="9058379" cy="802602"/>
            </a:xfrm>
            <a:custGeom>
              <a:avLst/>
              <a:gdLst/>
              <a:ahLst/>
              <a:cxnLst/>
              <a:rect l="l" t="t" r="r" b="b"/>
              <a:pathLst>
                <a:path w="9058379" h="802602">
                  <a:moveTo>
                    <a:pt x="8933919" y="802602"/>
                  </a:moveTo>
                  <a:lnTo>
                    <a:pt x="124460" y="802602"/>
                  </a:lnTo>
                  <a:cubicBezTo>
                    <a:pt x="55880" y="802602"/>
                    <a:pt x="0" y="746722"/>
                    <a:pt x="0" y="678142"/>
                  </a:cubicBezTo>
                  <a:lnTo>
                    <a:pt x="0" y="124460"/>
                  </a:lnTo>
                  <a:cubicBezTo>
                    <a:pt x="0" y="55880"/>
                    <a:pt x="55880" y="0"/>
                    <a:pt x="124460" y="0"/>
                  </a:cubicBezTo>
                  <a:lnTo>
                    <a:pt x="8933919" y="0"/>
                  </a:lnTo>
                  <a:cubicBezTo>
                    <a:pt x="9002499" y="0"/>
                    <a:pt x="9058379" y="55880"/>
                    <a:pt x="9058379" y="124460"/>
                  </a:cubicBezTo>
                  <a:lnTo>
                    <a:pt x="9058379" y="678142"/>
                  </a:lnTo>
                  <a:cubicBezTo>
                    <a:pt x="9058379" y="746722"/>
                    <a:pt x="9002499" y="802602"/>
                    <a:pt x="8933919" y="802602"/>
                  </a:cubicBezTo>
                  <a:close/>
                </a:path>
              </a:pathLst>
            </a:custGeom>
            <a:solidFill>
              <a:srgbClr val="FF525C"/>
            </a:solidFill>
          </p:spPr>
        </p:sp>
      </p:grpSp>
      <p:grpSp>
        <p:nvGrpSpPr>
          <p:cNvPr id="21" name="Group 21"/>
          <p:cNvGrpSpPr/>
          <p:nvPr/>
        </p:nvGrpSpPr>
        <p:grpSpPr>
          <a:xfrm>
            <a:off x="8797132" y="1997890"/>
            <a:ext cx="1321538" cy="456682"/>
            <a:chOff x="0" y="0"/>
            <a:chExt cx="2143711" cy="740800"/>
          </a:xfrm>
        </p:grpSpPr>
        <p:sp>
          <p:nvSpPr>
            <p:cNvPr id="22" name="Freeform 22"/>
            <p:cNvSpPr/>
            <p:nvPr/>
          </p:nvSpPr>
          <p:spPr>
            <a:xfrm>
              <a:off x="0" y="0"/>
              <a:ext cx="2143711" cy="740800"/>
            </a:xfrm>
            <a:custGeom>
              <a:avLst/>
              <a:gdLst/>
              <a:ahLst/>
              <a:cxnLst/>
              <a:rect l="l" t="t" r="r" b="b"/>
              <a:pathLst>
                <a:path w="2143711" h="740800">
                  <a:moveTo>
                    <a:pt x="2019251" y="740800"/>
                  </a:moveTo>
                  <a:lnTo>
                    <a:pt x="124460" y="740800"/>
                  </a:lnTo>
                  <a:cubicBezTo>
                    <a:pt x="55880" y="740800"/>
                    <a:pt x="0" y="684920"/>
                    <a:pt x="0" y="616340"/>
                  </a:cubicBezTo>
                  <a:lnTo>
                    <a:pt x="0" y="124460"/>
                  </a:lnTo>
                  <a:cubicBezTo>
                    <a:pt x="0" y="55880"/>
                    <a:pt x="55880" y="0"/>
                    <a:pt x="124460" y="0"/>
                  </a:cubicBezTo>
                  <a:lnTo>
                    <a:pt x="2019252" y="0"/>
                  </a:lnTo>
                  <a:cubicBezTo>
                    <a:pt x="2087831" y="0"/>
                    <a:pt x="2143711" y="55880"/>
                    <a:pt x="2143711" y="124460"/>
                  </a:cubicBezTo>
                  <a:lnTo>
                    <a:pt x="2143711" y="616340"/>
                  </a:lnTo>
                  <a:cubicBezTo>
                    <a:pt x="2143711" y="684920"/>
                    <a:pt x="2087831" y="740800"/>
                    <a:pt x="2019252" y="740800"/>
                  </a:cubicBezTo>
                  <a:close/>
                </a:path>
              </a:pathLst>
            </a:custGeom>
            <a:solidFill>
              <a:srgbClr val="8C52FF"/>
            </a:solidFill>
          </p:spPr>
        </p:sp>
      </p:grpSp>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60970" y="2075304"/>
            <a:ext cx="292530" cy="264341"/>
          </a:xfrm>
          <a:prstGeom prst="rect">
            <a:avLst/>
          </a:prstGeom>
        </p:spPr>
      </p:pic>
      <p:sp>
        <p:nvSpPr>
          <p:cNvPr id="24" name="TextBox 24"/>
          <p:cNvSpPr txBox="1"/>
          <p:nvPr/>
        </p:nvSpPr>
        <p:spPr>
          <a:xfrm>
            <a:off x="1054839" y="1126996"/>
            <a:ext cx="4715100" cy="240189"/>
          </a:xfrm>
          <a:prstGeom prst="rect">
            <a:avLst/>
          </a:prstGeom>
        </p:spPr>
        <p:txBody>
          <a:bodyPr lIns="0" tIns="0" rIns="0" bIns="0" rtlCol="0" anchor="t">
            <a:spAutoFit/>
          </a:bodyPr>
          <a:lstStyle/>
          <a:p>
            <a:pPr>
              <a:lnSpc>
                <a:spcPts val="1820"/>
              </a:lnSpc>
            </a:pPr>
            <a:r>
              <a:rPr lang="en-US" sz="1300" spc="38" dirty="0" err="1">
                <a:solidFill>
                  <a:srgbClr val="FFFFFF"/>
                </a:solidFill>
                <a:latin typeface="Bebas Neue Bold"/>
              </a:rPr>
              <a:t>Programma</a:t>
            </a:r>
            <a:r>
              <a:rPr lang="en-US" sz="1300" spc="38" dirty="0">
                <a:solidFill>
                  <a:srgbClr val="FFFFFF"/>
                </a:solidFill>
                <a:latin typeface="Bebas Neue Bold"/>
              </a:rPr>
              <a:t> 04.00.00 „</a:t>
            </a:r>
            <a:r>
              <a:rPr lang="en-US" sz="1300" spc="38" dirty="0" err="1">
                <a:solidFill>
                  <a:srgbClr val="FFFFFF"/>
                </a:solidFill>
                <a:latin typeface="Bebas Neue Bold"/>
              </a:rPr>
              <a:t>Valsts</a:t>
            </a:r>
            <a:r>
              <a:rPr lang="en-US" sz="1300" spc="38" dirty="0">
                <a:solidFill>
                  <a:srgbClr val="FFFFFF"/>
                </a:solidFill>
                <a:latin typeface="Bebas Neue Bold"/>
              </a:rPr>
              <a:t> </a:t>
            </a:r>
            <a:r>
              <a:rPr lang="en-US" sz="1300" spc="38" dirty="0" err="1">
                <a:solidFill>
                  <a:srgbClr val="FFFFFF"/>
                </a:solidFill>
                <a:latin typeface="Bebas Neue Bold"/>
              </a:rPr>
              <a:t>atbalsts</a:t>
            </a:r>
            <a:r>
              <a:rPr lang="en-US" sz="1300" spc="38" dirty="0">
                <a:solidFill>
                  <a:srgbClr val="FFFFFF"/>
                </a:solidFill>
                <a:latin typeface="Bebas Neue Bold"/>
              </a:rPr>
              <a:t> </a:t>
            </a:r>
            <a:r>
              <a:rPr lang="en-US" sz="1300" spc="38" dirty="0" err="1">
                <a:solidFill>
                  <a:srgbClr val="FFFFFF"/>
                </a:solidFill>
                <a:latin typeface="Bebas Neue Bold"/>
              </a:rPr>
              <a:t>sociālajai</a:t>
            </a:r>
            <a:r>
              <a:rPr lang="en-US" sz="1300" spc="38" dirty="0">
                <a:solidFill>
                  <a:srgbClr val="FFFFFF"/>
                </a:solidFill>
                <a:latin typeface="Bebas Neue Bold"/>
              </a:rPr>
              <a:t> </a:t>
            </a:r>
            <a:r>
              <a:rPr lang="en-US" sz="1300" spc="38" dirty="0" err="1">
                <a:solidFill>
                  <a:srgbClr val="FFFFFF"/>
                </a:solidFill>
                <a:latin typeface="Bebas Neue Bold"/>
              </a:rPr>
              <a:t>apdrošināšanai</a:t>
            </a:r>
            <a:r>
              <a:rPr lang="en-US" sz="1300" spc="38" dirty="0">
                <a:solidFill>
                  <a:srgbClr val="FFFFFF"/>
                </a:solidFill>
                <a:latin typeface="Bebas Neue Bold"/>
              </a:rPr>
              <a:t>” </a:t>
            </a:r>
          </a:p>
        </p:txBody>
      </p:sp>
      <p:sp>
        <p:nvSpPr>
          <p:cNvPr id="26" name="TextBox 26"/>
          <p:cNvSpPr txBox="1"/>
          <p:nvPr/>
        </p:nvSpPr>
        <p:spPr>
          <a:xfrm>
            <a:off x="1052563" y="2501378"/>
            <a:ext cx="5300287" cy="240189"/>
          </a:xfrm>
          <a:prstGeom prst="rect">
            <a:avLst/>
          </a:prstGeom>
        </p:spPr>
        <p:txBody>
          <a:bodyPr lIns="0" tIns="0" rIns="0" bIns="0" rtlCol="0" anchor="t">
            <a:spAutoFit/>
          </a:bodyPr>
          <a:lstStyle/>
          <a:p>
            <a:pPr>
              <a:lnSpc>
                <a:spcPts val="1820"/>
              </a:lnSpc>
            </a:pPr>
            <a:r>
              <a:rPr lang="en-US" sz="1300" spc="38" dirty="0" err="1">
                <a:solidFill>
                  <a:srgbClr val="FFFFFF"/>
                </a:solidFill>
                <a:latin typeface="Bebas Neue Bold"/>
              </a:rPr>
              <a:t>Apakšprogramma</a:t>
            </a:r>
            <a:r>
              <a:rPr lang="en-US" sz="1300" spc="38" dirty="0">
                <a:solidFill>
                  <a:srgbClr val="FFFFFF"/>
                </a:solidFill>
                <a:latin typeface="Bebas Neue Bold"/>
              </a:rPr>
              <a:t> 07.01.00 „</a:t>
            </a:r>
            <a:r>
              <a:rPr lang="en-US" sz="1300" spc="38" dirty="0" err="1">
                <a:solidFill>
                  <a:srgbClr val="FFFFFF"/>
                </a:solidFill>
                <a:latin typeface="Bebas Neue Bold"/>
              </a:rPr>
              <a:t>Nodarbinātības</a:t>
            </a:r>
            <a:r>
              <a:rPr lang="en-US" sz="1300" spc="38" dirty="0">
                <a:solidFill>
                  <a:srgbClr val="FFFFFF"/>
                </a:solidFill>
                <a:latin typeface="Bebas Neue Bold"/>
              </a:rPr>
              <a:t> </a:t>
            </a:r>
            <a:r>
              <a:rPr lang="en-US" sz="1300" spc="38" dirty="0" err="1">
                <a:solidFill>
                  <a:srgbClr val="FFFFFF"/>
                </a:solidFill>
                <a:latin typeface="Bebas Neue Bold"/>
              </a:rPr>
              <a:t>valsts</a:t>
            </a:r>
            <a:r>
              <a:rPr lang="en-US" sz="1300" spc="38" dirty="0">
                <a:solidFill>
                  <a:srgbClr val="FFFFFF"/>
                </a:solidFill>
                <a:latin typeface="Bebas Neue Bold"/>
              </a:rPr>
              <a:t> </a:t>
            </a:r>
            <a:r>
              <a:rPr lang="en-US" sz="1300" spc="38" dirty="0" err="1">
                <a:solidFill>
                  <a:srgbClr val="FFFFFF"/>
                </a:solidFill>
                <a:latin typeface="Bebas Neue Bold"/>
              </a:rPr>
              <a:t>aģentūras</a:t>
            </a:r>
            <a:r>
              <a:rPr lang="en-US" sz="1300" spc="38" dirty="0">
                <a:solidFill>
                  <a:srgbClr val="FFFFFF"/>
                </a:solidFill>
                <a:latin typeface="Bebas Neue Bold"/>
              </a:rPr>
              <a:t> </a:t>
            </a:r>
            <a:r>
              <a:rPr lang="en-US" sz="1300" spc="38" dirty="0" err="1">
                <a:solidFill>
                  <a:srgbClr val="FFFFFF"/>
                </a:solidFill>
                <a:latin typeface="Bebas Neue Bold"/>
              </a:rPr>
              <a:t>darbības</a:t>
            </a:r>
            <a:r>
              <a:rPr lang="en-US" sz="1300" spc="38" dirty="0">
                <a:solidFill>
                  <a:srgbClr val="FFFFFF"/>
                </a:solidFill>
                <a:latin typeface="Bebas Neue Bold"/>
              </a:rPr>
              <a:t> </a:t>
            </a:r>
            <a:r>
              <a:rPr lang="en-US" sz="1300" spc="38" dirty="0" err="1">
                <a:solidFill>
                  <a:srgbClr val="FFFFFF"/>
                </a:solidFill>
                <a:latin typeface="Bebas Neue Bold"/>
              </a:rPr>
              <a:t>nodrošināšana</a:t>
            </a:r>
            <a:r>
              <a:rPr lang="en-US" sz="1300" spc="38" dirty="0">
                <a:solidFill>
                  <a:srgbClr val="FFFFFF"/>
                </a:solidFill>
                <a:latin typeface="Bebas Neue Bold"/>
              </a:rPr>
              <a:t>”</a:t>
            </a:r>
            <a:r>
              <a:rPr lang="en-US" sz="1300" spc="38" dirty="0">
                <a:solidFill>
                  <a:srgbClr val="FFFFFF"/>
                </a:solidFill>
                <a:latin typeface="Arimo Bold"/>
              </a:rPr>
              <a:t> </a:t>
            </a:r>
          </a:p>
        </p:txBody>
      </p:sp>
      <p:sp>
        <p:nvSpPr>
          <p:cNvPr id="27" name="TextBox 27"/>
          <p:cNvSpPr txBox="1"/>
          <p:nvPr/>
        </p:nvSpPr>
        <p:spPr>
          <a:xfrm>
            <a:off x="8963331" y="2048619"/>
            <a:ext cx="797639" cy="279564"/>
          </a:xfrm>
          <a:prstGeom prst="rect">
            <a:avLst/>
          </a:prstGeom>
        </p:spPr>
        <p:txBody>
          <a:bodyPr lIns="0" tIns="0" rIns="0" bIns="0" rtlCol="0" anchor="t">
            <a:spAutoFit/>
          </a:bodyPr>
          <a:lstStyle/>
          <a:p>
            <a:pPr>
              <a:lnSpc>
                <a:spcPts val="2520"/>
              </a:lnSpc>
            </a:pPr>
            <a:r>
              <a:rPr lang="en-US" sz="1800" spc="54" dirty="0">
                <a:solidFill>
                  <a:srgbClr val="FFFFFF"/>
                </a:solidFill>
                <a:latin typeface="Bebas Neue Bold"/>
              </a:rPr>
              <a:t>-</a:t>
            </a:r>
            <a:r>
              <a:rPr lang="lv-LV" sz="1800" spc="54" dirty="0">
                <a:solidFill>
                  <a:srgbClr val="FFFFFF"/>
                </a:solidFill>
                <a:latin typeface="Bebas Neue Bold"/>
              </a:rPr>
              <a:t>54 529</a:t>
            </a:r>
            <a:endParaRPr lang="en-US" sz="1800" spc="54" dirty="0">
              <a:solidFill>
                <a:srgbClr val="FFFFFF"/>
              </a:solidFill>
              <a:latin typeface="Bebas Neue Bold"/>
            </a:endParaRPr>
          </a:p>
        </p:txBody>
      </p:sp>
      <p:grpSp>
        <p:nvGrpSpPr>
          <p:cNvPr id="28" name="Group 28"/>
          <p:cNvGrpSpPr/>
          <p:nvPr/>
        </p:nvGrpSpPr>
        <p:grpSpPr>
          <a:xfrm>
            <a:off x="8715294" y="6656381"/>
            <a:ext cx="1321538" cy="456682"/>
            <a:chOff x="0" y="0"/>
            <a:chExt cx="2143711" cy="740800"/>
          </a:xfrm>
        </p:grpSpPr>
        <p:sp>
          <p:nvSpPr>
            <p:cNvPr id="29" name="Freeform 29"/>
            <p:cNvSpPr/>
            <p:nvPr/>
          </p:nvSpPr>
          <p:spPr>
            <a:xfrm>
              <a:off x="0" y="0"/>
              <a:ext cx="2143711" cy="740800"/>
            </a:xfrm>
            <a:custGeom>
              <a:avLst/>
              <a:gdLst/>
              <a:ahLst/>
              <a:cxnLst/>
              <a:rect l="l" t="t" r="r" b="b"/>
              <a:pathLst>
                <a:path w="2143711" h="740800">
                  <a:moveTo>
                    <a:pt x="2019251" y="740800"/>
                  </a:moveTo>
                  <a:lnTo>
                    <a:pt x="124460" y="740800"/>
                  </a:lnTo>
                  <a:cubicBezTo>
                    <a:pt x="55880" y="740800"/>
                    <a:pt x="0" y="684920"/>
                    <a:pt x="0" y="616340"/>
                  </a:cubicBezTo>
                  <a:lnTo>
                    <a:pt x="0" y="124460"/>
                  </a:lnTo>
                  <a:cubicBezTo>
                    <a:pt x="0" y="55880"/>
                    <a:pt x="55880" y="0"/>
                    <a:pt x="124460" y="0"/>
                  </a:cubicBezTo>
                  <a:lnTo>
                    <a:pt x="2019252" y="0"/>
                  </a:lnTo>
                  <a:cubicBezTo>
                    <a:pt x="2087831" y="0"/>
                    <a:pt x="2143711" y="55880"/>
                    <a:pt x="2143711" y="124460"/>
                  </a:cubicBezTo>
                  <a:lnTo>
                    <a:pt x="2143711" y="616340"/>
                  </a:lnTo>
                  <a:cubicBezTo>
                    <a:pt x="2143711" y="684920"/>
                    <a:pt x="2087831" y="740800"/>
                    <a:pt x="2019252" y="740800"/>
                  </a:cubicBezTo>
                  <a:close/>
                </a:path>
              </a:pathLst>
            </a:custGeom>
            <a:solidFill>
              <a:srgbClr val="FF525C"/>
            </a:solidFill>
          </p:spPr>
        </p:sp>
      </p:grpSp>
      <p:pic>
        <p:nvPicPr>
          <p:cNvPr id="30"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00764" y="6728757"/>
            <a:ext cx="292530" cy="264341"/>
          </a:xfrm>
          <a:prstGeom prst="rect">
            <a:avLst/>
          </a:prstGeom>
        </p:spPr>
      </p:pic>
      <p:sp>
        <p:nvSpPr>
          <p:cNvPr id="31" name="TextBox 31"/>
          <p:cNvSpPr txBox="1"/>
          <p:nvPr/>
        </p:nvSpPr>
        <p:spPr>
          <a:xfrm>
            <a:off x="8772507" y="6719227"/>
            <a:ext cx="950363" cy="284309"/>
          </a:xfrm>
          <a:prstGeom prst="rect">
            <a:avLst/>
          </a:prstGeom>
        </p:spPr>
        <p:txBody>
          <a:bodyPr wrap="square" lIns="0" tIns="0" rIns="0" bIns="0" rtlCol="0" anchor="t">
            <a:spAutoFit/>
          </a:bodyPr>
          <a:lstStyle/>
          <a:p>
            <a:pPr>
              <a:lnSpc>
                <a:spcPts val="2520"/>
              </a:lnSpc>
            </a:pPr>
            <a:r>
              <a:rPr lang="lv-LV" spc="54" dirty="0">
                <a:solidFill>
                  <a:srgbClr val="FFFFFF"/>
                </a:solidFill>
                <a:latin typeface="Montserrat Classic" panose="020B0604020202020204" charset="-70"/>
              </a:rPr>
              <a:t>+</a:t>
            </a:r>
            <a:r>
              <a:rPr lang="lv-LV" spc="54" dirty="0">
                <a:solidFill>
                  <a:srgbClr val="FFFFFF"/>
                </a:solidFill>
                <a:latin typeface="Bebas Neue Bold"/>
              </a:rPr>
              <a:t>2 567 302 </a:t>
            </a:r>
            <a:endParaRPr lang="en-US" spc="54" dirty="0">
              <a:solidFill>
                <a:srgbClr val="FFFFFF"/>
              </a:solidFill>
              <a:latin typeface="Bebas Neue Bold"/>
            </a:endParaRPr>
          </a:p>
        </p:txBody>
      </p:sp>
      <p:sp>
        <p:nvSpPr>
          <p:cNvPr id="42" name="TextBox 25">
            <a:extLst>
              <a:ext uri="{FF2B5EF4-FFF2-40B4-BE49-F238E27FC236}">
                <a16:creationId xmlns:a16="http://schemas.microsoft.com/office/drawing/2014/main" id="{C627BC29-A5E9-46B1-A830-586538FE53A0}"/>
              </a:ext>
            </a:extLst>
          </p:cNvPr>
          <p:cNvSpPr txBox="1"/>
          <p:nvPr/>
        </p:nvSpPr>
        <p:spPr>
          <a:xfrm>
            <a:off x="767949" y="2863044"/>
            <a:ext cx="9357338" cy="3815083"/>
          </a:xfrm>
          <a:prstGeom prst="rect">
            <a:avLst/>
          </a:prstGeom>
          <a:ln w="19050">
            <a:solidFill>
              <a:srgbClr val="FF0000"/>
            </a:solidFill>
          </a:ln>
        </p:spPr>
        <p:txBody>
          <a:bodyPr wrap="square" lIns="0" tIns="0" rIns="0" bIns="0" rtlCol="0" anchor="t">
            <a:spAutoFit/>
          </a:bodyPr>
          <a:lstStyle/>
          <a:p>
            <a:pPr marL="171450" indent="-171450">
              <a:lnSpc>
                <a:spcPts val="1260"/>
              </a:lnSpc>
              <a:buFont typeface="Arial" panose="020B0604020202020204" pitchFamily="34" charset="0"/>
              <a:buChar char="•"/>
            </a:pPr>
            <a:r>
              <a:rPr lang="lv-LV" sz="600" i="1" dirty="0">
                <a:latin typeface="Montserrat Classic" panose="020B0604020202020204" charset="-70"/>
              </a:rPr>
              <a:t>)</a:t>
            </a:r>
            <a:r>
              <a:rPr lang="lv-LV" sz="900" dirty="0">
                <a:latin typeface="Montserrat Classic" panose="020B0604020202020204" charset="-70"/>
              </a:rPr>
              <a:t>Prioritārā pasākuma “Labklājības nozares politikas īstenošana un sniegto pakalpojumu kvalitātes uzlabošana” īstenošana ar 01.04.2023. (MK 13.01.2023. sēdes prot. Nr.2 1.§ 2.punkts) ( + 735 697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Prioritārā pasākuma “Valsts pārvaldes kapacitātes stiprināšana, nodrošinot stratēģiski svarīgo amata grupu atlīdzību” īstenošana ar 01.04.2023. (MK 13.01.2023. sēdes prot. Nr.2 1.§ 2.punkts) (+ 436 066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Prioritārā pasākuma “Valsts nekustamo īpašumu nomas maksas un apsaimniekošanas izdevumu pieauguma segšana” īstenošana (MK 13.01.2023. sēdes prot. Nr.2 1.§ 2.punkts) ( + 3 207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palielinājums, lai NVA (Kuldīgas ielā 2, Ventspilī) nodrošinātu daļēju nomas maksas apmaksu (MK 18.08.2020. sēdes prot. Nr.49 46.§ 12.10.1.apakšpunkts)   (+ 31 534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Daļēja izdevumu pieauguma energoresursiem kompensēšana (MK 13.01.2023. sēdes prot. Nr.2 1.§ 6.punkts) (+ 78 306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samazinājums NVA (Kuldīgas ielā 2, Ventspilī) aprīkojumam (MK 18.08.2020. sēdes prot. Nr.49 46.§ 12.10.1.apakšpunkts) (- 10 170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palielinājums, lai NVA (Kuldīgas ielā 2, Ventspilī) nodrošinātu pārcelšanās izdevumu apmaksu (MK 18.08.2020. sēdes prot. Nr.49 46.§ 12.10.1.apakšpunkts)    ( + 5 835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palielinājums, lai nodrošinātu 2000 Ukrainas civiliedzīvotājiem vienreizēju nodarbinātības vai </a:t>
            </a:r>
            <a:r>
              <a:rPr lang="lv-LV" sz="900" dirty="0" err="1">
                <a:latin typeface="Montserrat Classic" panose="020B0604020202020204" charset="-70"/>
              </a:rPr>
              <a:t>pašnodarbinātības</a:t>
            </a:r>
            <a:r>
              <a:rPr lang="lv-LV" sz="900" dirty="0">
                <a:latin typeface="Montserrat Classic" panose="020B0604020202020204" charset="-70"/>
              </a:rPr>
              <a:t> uzsākšanas pabalsta izmaksu vienas minimālās mēneša darba algas apmērā, pārdalot finansējumu no budžeta resora “74. Gadskārtējā valsts budžeta izpildes procesā pārdalāmais finansējums" valsts budžeta programmas 17.00.00 “Finansējums Ukrainas civiliedzīvotāju atbalsta likumā noteikto pasākumu īstenošanai” (MK 18.01.2023. rīk. Nr.18) ( + 1 240 000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palielinājums, lai nodrošinātu NVA īstenotā projekta “Darbaspēka piedāvājuma un pieprasījuma prognozēšanas un monitoringa sistēmas izveide” ietvaros izveidotās Bezdarbnieku uzskaites un reģistrēto vakanču informācijas sistēmas darbības uzturēšanu (+ 54 956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palielinājums, lai NVA (Kuldīgas ielā 2, Ventspilī) nodrošinātu komunālo pakalpojumu apmaksu (MK 18.08.2020. sēdes prot. Nr.49 46.§ 12.10.1.apakšpunkts) ( + 2 555 </a:t>
            </a:r>
            <a:r>
              <a:rPr lang="lv-LV" sz="900" dirty="0" err="1">
                <a:latin typeface="Montserrat Classic" panose="020B0604020202020204" charset="-70"/>
              </a:rPr>
              <a:t>euro</a:t>
            </a:r>
            <a:r>
              <a:rPr lang="lv-LV" sz="900" dirty="0">
                <a:latin typeface="Montserrat Classic" panose="020B0604020202020204" charset="-70"/>
              </a:rPr>
              <a:t>);</a:t>
            </a:r>
          </a:p>
          <a:p>
            <a:pPr marL="171450" indent="-171450">
              <a:lnSpc>
                <a:spcPts val="1260"/>
              </a:lnSpc>
              <a:buFont typeface="Arial" panose="020B0604020202020204" pitchFamily="34" charset="0"/>
              <a:buChar char="•"/>
            </a:pPr>
            <a:r>
              <a:rPr lang="lv-LV" sz="900" dirty="0">
                <a:latin typeface="Montserrat Classic" panose="020B0604020202020204" charset="-70"/>
              </a:rPr>
              <a:t>Izdevumu samazinājums NVA esošās dokumentu pārvaldības sistēmas darbības uzturēšanai un apkalpošanai, pārdalot finansējumu uz pamatbudžeta apakšprogrammu 97.02.00 “Nozares centralizēto funkciju izpilde” centralizētās lietvedības sistēmas darbības nodrošināšanai (MK 11.10.2022. sēdes prot. Nr.52 </a:t>
            </a:r>
            <a:r>
              <a:rPr lang="lv-LV" sz="900" u="sng" dirty="0">
                <a:latin typeface="Montserrat Classic" panose="020B0604020202020204" charset="-70"/>
              </a:rPr>
              <a:t>5</a:t>
            </a:r>
            <a:r>
              <a:rPr lang="lv-LV" sz="900" dirty="0">
                <a:latin typeface="Montserrat Classic" panose="020B0604020202020204" charset="-70"/>
              </a:rPr>
              <a:t>.§ 54.4.apakšpunkts) ( - 10 684 </a:t>
            </a:r>
            <a:r>
              <a:rPr lang="lv-LV" sz="900" dirty="0" err="1">
                <a:latin typeface="Montserrat Classic" panose="020B0604020202020204" charset="-70"/>
              </a:rPr>
              <a:t>euro</a:t>
            </a:r>
            <a:r>
              <a:rPr lang="lv-LV" sz="900" dirty="0">
                <a:latin typeface="Montserrat Classic" panose="020B0604020202020204" charset="-70"/>
              </a:rPr>
              <a:t>).</a:t>
            </a:r>
            <a:endParaRPr lang="en-US" sz="900" spc="27" dirty="0">
              <a:solidFill>
                <a:srgbClr val="545454"/>
              </a:solidFill>
              <a:latin typeface="Montserrat Class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4" name="Picture 4"/>
          <p:cNvPicPr>
            <a:picLocks noChangeAspect="1"/>
          </p:cNvPicPr>
          <p:nvPr/>
        </p:nvPicPr>
        <p:blipFill>
          <a:blip r:embed="rId2"/>
          <a:srcRect/>
          <a:stretch>
            <a:fillRect/>
          </a:stretch>
        </p:blipFill>
        <p:spPr>
          <a:xfrm>
            <a:off x="337903" y="6911357"/>
            <a:ext cx="398163" cy="527076"/>
          </a:xfrm>
          <a:prstGeom prst="rect">
            <a:avLst/>
          </a:prstGeom>
        </p:spPr>
      </p:pic>
      <p:grpSp>
        <p:nvGrpSpPr>
          <p:cNvPr id="5" name="Group 5"/>
          <p:cNvGrpSpPr/>
          <p:nvPr/>
        </p:nvGrpSpPr>
        <p:grpSpPr>
          <a:xfrm>
            <a:off x="293946" y="547331"/>
            <a:ext cx="9906962" cy="173443"/>
            <a:chOff x="0" y="0"/>
            <a:chExt cx="32643792" cy="571500"/>
          </a:xfrm>
        </p:grpSpPr>
        <p:sp>
          <p:nvSpPr>
            <p:cNvPr id="6" name="Freeform 6"/>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sp>
        <p:nvSpPr>
          <p:cNvPr id="7" name="TextBox 7"/>
          <p:cNvSpPr txBox="1"/>
          <p:nvPr/>
        </p:nvSpPr>
        <p:spPr>
          <a:xfrm>
            <a:off x="293946" y="313524"/>
            <a:ext cx="8298046" cy="218008"/>
          </a:xfrm>
          <a:prstGeom prst="rect">
            <a:avLst/>
          </a:prstGeom>
        </p:spPr>
        <p:txBody>
          <a:bodyPr lIns="0" tIns="0" rIns="0" bIns="0" rtlCol="0" anchor="t">
            <a:spAutoFit/>
          </a:bodyPr>
          <a:lstStyle/>
          <a:p>
            <a:pPr>
              <a:lnSpc>
                <a:spcPts val="1676"/>
              </a:lnSpc>
            </a:pPr>
            <a:r>
              <a:rPr lang="en-US" sz="1784" spc="142" dirty="0" err="1">
                <a:solidFill>
                  <a:srgbClr val="545454"/>
                </a:solidFill>
                <a:latin typeface="Bebas Neue"/>
              </a:rPr>
              <a:t>Izmaiņas</a:t>
            </a:r>
            <a:r>
              <a:rPr lang="en-US" sz="1784" spc="142" dirty="0">
                <a:solidFill>
                  <a:srgbClr val="545454"/>
                </a:solidFill>
                <a:latin typeface="Bebas Neue"/>
              </a:rPr>
              <a:t> 202</a:t>
            </a:r>
            <a:r>
              <a:rPr lang="lv-LV" sz="1784" spc="142" dirty="0">
                <a:solidFill>
                  <a:srgbClr val="545454"/>
                </a:solidFill>
                <a:latin typeface="Bebas Neue"/>
              </a:rPr>
              <a:t>3</a:t>
            </a:r>
            <a:r>
              <a:rPr lang="en-US" sz="1784" spc="142" dirty="0">
                <a:solidFill>
                  <a:srgbClr val="545454"/>
                </a:solidFill>
                <a:latin typeface="Bebas Neue"/>
              </a:rPr>
              <a:t>. </a:t>
            </a:r>
            <a:r>
              <a:rPr lang="en-US" sz="1784" spc="142" dirty="0" err="1">
                <a:solidFill>
                  <a:srgbClr val="545454"/>
                </a:solidFill>
                <a:latin typeface="Bebas Neue"/>
              </a:rPr>
              <a:t>gada</a:t>
            </a:r>
            <a:r>
              <a:rPr lang="en-US" sz="1784" spc="142" dirty="0">
                <a:solidFill>
                  <a:srgbClr val="545454"/>
                </a:solidFill>
                <a:latin typeface="Bebas Neue"/>
              </a:rPr>
              <a:t> </a:t>
            </a:r>
            <a:r>
              <a:rPr lang="en-US" sz="1784" spc="142" dirty="0" err="1">
                <a:solidFill>
                  <a:srgbClr val="545454"/>
                </a:solidFill>
                <a:latin typeface="Bebas Neue"/>
              </a:rPr>
              <a:t>pamatbudžeta</a:t>
            </a:r>
            <a:r>
              <a:rPr lang="en-US" sz="1784" spc="142" dirty="0">
                <a:solidFill>
                  <a:srgbClr val="545454"/>
                </a:solidFill>
                <a:latin typeface="Bebas Neue"/>
              </a:rPr>
              <a:t> </a:t>
            </a:r>
            <a:r>
              <a:rPr lang="en-US" sz="1784" spc="142" dirty="0" err="1">
                <a:solidFill>
                  <a:srgbClr val="545454"/>
                </a:solidFill>
                <a:latin typeface="Bebas Neue"/>
              </a:rPr>
              <a:t>izdevumos</a:t>
            </a:r>
            <a:r>
              <a:rPr lang="en-US" sz="1784" spc="142" dirty="0">
                <a:solidFill>
                  <a:srgbClr val="545454"/>
                </a:solidFill>
                <a:latin typeface="Bebas Neue"/>
              </a:rPr>
              <a:t> </a:t>
            </a:r>
            <a:r>
              <a:rPr lang="en-US" sz="1784" spc="142" dirty="0" err="1">
                <a:solidFill>
                  <a:srgbClr val="545454"/>
                </a:solidFill>
                <a:latin typeface="Bebas Neue"/>
              </a:rPr>
              <a:t>salīdzinājumā</a:t>
            </a:r>
            <a:r>
              <a:rPr lang="en-US" sz="1784" spc="142" dirty="0">
                <a:solidFill>
                  <a:srgbClr val="545454"/>
                </a:solidFill>
                <a:latin typeface="Bebas Neue"/>
              </a:rPr>
              <a:t> </a:t>
            </a:r>
            <a:r>
              <a:rPr lang="en-US" sz="1784" spc="142" dirty="0" err="1">
                <a:solidFill>
                  <a:srgbClr val="545454"/>
                </a:solidFill>
                <a:latin typeface="Bebas Neue"/>
              </a:rPr>
              <a:t>ar</a:t>
            </a:r>
            <a:r>
              <a:rPr lang="en-US" sz="1784" spc="142" dirty="0">
                <a:solidFill>
                  <a:srgbClr val="545454"/>
                </a:solidFill>
                <a:latin typeface="Bebas Neue"/>
              </a:rPr>
              <a:t> 202</a:t>
            </a:r>
            <a:r>
              <a:rPr lang="lv-LV" sz="1784" spc="142" dirty="0">
                <a:solidFill>
                  <a:srgbClr val="545454"/>
                </a:solidFill>
                <a:latin typeface="Bebas Neue"/>
              </a:rPr>
              <a:t>2</a:t>
            </a:r>
            <a:r>
              <a:rPr lang="en-US" sz="1784" spc="142" dirty="0">
                <a:solidFill>
                  <a:srgbClr val="545454"/>
                </a:solidFill>
                <a:latin typeface="Bebas Neue"/>
              </a:rPr>
              <a:t>. </a:t>
            </a:r>
            <a:r>
              <a:rPr lang="en-US" sz="1784" spc="142" dirty="0" err="1">
                <a:solidFill>
                  <a:srgbClr val="545454"/>
                </a:solidFill>
                <a:latin typeface="Bebas Neue"/>
              </a:rPr>
              <a:t>gadu</a:t>
            </a:r>
            <a:endParaRPr lang="en-US" sz="1784" spc="142" dirty="0">
              <a:solidFill>
                <a:srgbClr val="545454"/>
              </a:solidFill>
              <a:latin typeface="Bebas Neue"/>
            </a:endParaRPr>
          </a:p>
        </p:txBody>
      </p:sp>
      <p:sp>
        <p:nvSpPr>
          <p:cNvPr id="8" name="TextBox 8"/>
          <p:cNvSpPr txBox="1"/>
          <p:nvPr/>
        </p:nvSpPr>
        <p:spPr>
          <a:xfrm>
            <a:off x="1026363" y="6851652"/>
            <a:ext cx="6119211" cy="484684"/>
          </a:xfrm>
          <a:prstGeom prst="rect">
            <a:avLst/>
          </a:prstGeom>
        </p:spPr>
        <p:txBody>
          <a:bodyPr lIns="0" tIns="0" rIns="0" bIns="0" rtlCol="0" anchor="t">
            <a:spAutoFit/>
          </a:bodyPr>
          <a:lstStyle/>
          <a:p>
            <a:pPr>
              <a:lnSpc>
                <a:spcPts val="1260"/>
              </a:lnSpc>
            </a:pPr>
            <a:endParaRPr dirty="0"/>
          </a:p>
          <a:p>
            <a:pPr>
              <a:lnSpc>
                <a:spcPts val="1260"/>
              </a:lnSpc>
            </a:pPr>
            <a:r>
              <a:rPr lang="en-US" sz="900" spc="126" dirty="0" err="1">
                <a:solidFill>
                  <a:srgbClr val="FFFFFF"/>
                </a:solidFill>
                <a:latin typeface="Arimo Bold"/>
              </a:rPr>
              <a:t>Nodarbinātības</a:t>
            </a:r>
            <a:r>
              <a:rPr lang="en-US" sz="900" spc="126" dirty="0">
                <a:solidFill>
                  <a:srgbClr val="FFFFFF"/>
                </a:solidFill>
                <a:latin typeface="Arimo Bold"/>
              </a:rPr>
              <a:t> </a:t>
            </a:r>
            <a:r>
              <a:rPr lang="en-US" sz="900" spc="126" dirty="0" err="1">
                <a:solidFill>
                  <a:srgbClr val="FFFFFF"/>
                </a:solidFill>
                <a:latin typeface="Arimo Bold"/>
              </a:rPr>
              <a:t>valsts</a:t>
            </a:r>
            <a:r>
              <a:rPr lang="en-US" sz="900" spc="126" dirty="0">
                <a:solidFill>
                  <a:srgbClr val="FFFFFF"/>
                </a:solidFill>
                <a:latin typeface="Arimo Bold"/>
              </a:rPr>
              <a:t> </a:t>
            </a:r>
            <a:r>
              <a:rPr lang="en-US" sz="900" spc="126" dirty="0" err="1">
                <a:solidFill>
                  <a:srgbClr val="FFFFFF"/>
                </a:solidFill>
                <a:latin typeface="Arimo Bold"/>
              </a:rPr>
              <a:t>aģentūras</a:t>
            </a:r>
            <a:r>
              <a:rPr lang="en-US" sz="900" spc="126" dirty="0">
                <a:solidFill>
                  <a:srgbClr val="FFFFFF"/>
                </a:solidFill>
                <a:latin typeface="Arimo Bold"/>
              </a:rPr>
              <a:t> </a:t>
            </a:r>
            <a:r>
              <a:rPr lang="en-US" sz="900" spc="126" dirty="0" err="1">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3</a:t>
            </a:r>
            <a:r>
              <a:rPr lang="en-US" sz="900" spc="126" dirty="0">
                <a:solidFill>
                  <a:srgbClr val="FFFFFF"/>
                </a:solidFill>
                <a:latin typeface="Arimo Bold"/>
              </a:rPr>
              <a:t>. </a:t>
            </a:r>
            <a:r>
              <a:rPr lang="en-US" sz="900" spc="126" dirty="0" err="1">
                <a:solidFill>
                  <a:srgbClr val="FFFFFF"/>
                </a:solidFill>
                <a:latin typeface="Arimo Bold"/>
              </a:rPr>
              <a:t>gadam</a:t>
            </a:r>
            <a:endParaRPr lang="en-US" sz="900" spc="126" dirty="0">
              <a:solidFill>
                <a:srgbClr val="FFFFFF"/>
              </a:solidFill>
              <a:latin typeface="Arimo Bold"/>
            </a:endParaRPr>
          </a:p>
          <a:p>
            <a:pPr>
              <a:lnSpc>
                <a:spcPts val="1260"/>
              </a:lnSpc>
            </a:pPr>
            <a:endParaRPr lang="en-US" sz="900" spc="126" dirty="0">
              <a:solidFill>
                <a:srgbClr val="FFFFFF"/>
              </a:solidFill>
              <a:latin typeface="Arimo Bold"/>
            </a:endParaRPr>
          </a:p>
        </p:txBody>
      </p:sp>
      <p:sp>
        <p:nvSpPr>
          <p:cNvPr id="9" name="TextBox 9"/>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sp>
        <p:nvSpPr>
          <p:cNvPr id="11" name="TextBox 11"/>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5</a:t>
            </a:r>
          </a:p>
        </p:txBody>
      </p:sp>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75545" y="2387719"/>
            <a:ext cx="292530" cy="264341"/>
          </a:xfrm>
          <a:prstGeom prst="rect">
            <a:avLst/>
          </a:prstGeom>
        </p:spPr>
      </p:pic>
      <p:pic>
        <p:nvPicPr>
          <p:cNvPr id="30"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34806" y="5022096"/>
            <a:ext cx="292530" cy="264341"/>
          </a:xfrm>
          <a:prstGeom prst="rect">
            <a:avLst/>
          </a:prstGeom>
        </p:spPr>
      </p:pic>
      <p:sp>
        <p:nvSpPr>
          <p:cNvPr id="31" name="TextBox 31"/>
          <p:cNvSpPr txBox="1"/>
          <p:nvPr/>
        </p:nvSpPr>
        <p:spPr>
          <a:xfrm>
            <a:off x="8810607" y="4986355"/>
            <a:ext cx="950363" cy="600164"/>
          </a:xfrm>
          <a:prstGeom prst="rect">
            <a:avLst/>
          </a:prstGeom>
        </p:spPr>
        <p:txBody>
          <a:bodyPr wrap="square" lIns="0" tIns="0" rIns="0" bIns="0" rtlCol="0" anchor="t">
            <a:spAutoFit/>
          </a:bodyPr>
          <a:lstStyle/>
          <a:p>
            <a:pPr>
              <a:lnSpc>
                <a:spcPts val="2520"/>
              </a:lnSpc>
            </a:pPr>
            <a:r>
              <a:rPr lang="lv-LV" spc="54" dirty="0">
                <a:solidFill>
                  <a:srgbClr val="FFFFFF"/>
                </a:solidFill>
                <a:latin typeface="Montserrat Classic" panose="020B0604020202020204" charset="-70"/>
              </a:rPr>
              <a:t>+</a:t>
            </a:r>
            <a:r>
              <a:rPr lang="lv-LV" spc="54" dirty="0">
                <a:solidFill>
                  <a:srgbClr val="FFFFFF"/>
                </a:solidFill>
                <a:latin typeface="Bebas Neue Bold"/>
              </a:rPr>
              <a:t>2 567 302 302</a:t>
            </a:r>
            <a:endParaRPr lang="en-US" spc="54" dirty="0">
              <a:solidFill>
                <a:srgbClr val="FFFFFF"/>
              </a:solidFill>
              <a:latin typeface="Bebas Neue Bold"/>
            </a:endParaRPr>
          </a:p>
        </p:txBody>
      </p:sp>
      <p:grpSp>
        <p:nvGrpSpPr>
          <p:cNvPr id="32" name="Group 32"/>
          <p:cNvGrpSpPr/>
          <p:nvPr/>
        </p:nvGrpSpPr>
        <p:grpSpPr>
          <a:xfrm>
            <a:off x="293946" y="1347628"/>
            <a:ext cx="9564009" cy="1257340"/>
            <a:chOff x="0" y="0"/>
            <a:chExt cx="29851147" cy="4325481"/>
          </a:xfrm>
        </p:grpSpPr>
        <p:sp>
          <p:nvSpPr>
            <p:cNvPr id="33" name="Freeform 33"/>
            <p:cNvSpPr/>
            <p:nvPr/>
          </p:nvSpPr>
          <p:spPr>
            <a:xfrm>
              <a:off x="0" y="0"/>
              <a:ext cx="29851148" cy="4325481"/>
            </a:xfrm>
            <a:custGeom>
              <a:avLst/>
              <a:gdLst/>
              <a:ahLst/>
              <a:cxnLst/>
              <a:rect l="l" t="t" r="r" b="b"/>
              <a:pathLst>
                <a:path w="29851148" h="4325481">
                  <a:moveTo>
                    <a:pt x="29726688" y="59690"/>
                  </a:moveTo>
                  <a:cubicBezTo>
                    <a:pt x="29762248" y="59690"/>
                    <a:pt x="29791456" y="88900"/>
                    <a:pt x="29791456" y="124460"/>
                  </a:cubicBezTo>
                  <a:lnTo>
                    <a:pt x="29791456" y="4201021"/>
                  </a:lnTo>
                  <a:cubicBezTo>
                    <a:pt x="29791456" y="4236581"/>
                    <a:pt x="29762248" y="4265791"/>
                    <a:pt x="29726688" y="4265791"/>
                  </a:cubicBezTo>
                  <a:lnTo>
                    <a:pt x="124460" y="4265791"/>
                  </a:lnTo>
                  <a:cubicBezTo>
                    <a:pt x="88900" y="4265791"/>
                    <a:pt x="59690" y="4236581"/>
                    <a:pt x="59690" y="4201021"/>
                  </a:cubicBezTo>
                  <a:lnTo>
                    <a:pt x="59690" y="124460"/>
                  </a:lnTo>
                  <a:cubicBezTo>
                    <a:pt x="59690" y="88900"/>
                    <a:pt x="88900" y="59690"/>
                    <a:pt x="124460" y="59690"/>
                  </a:cubicBezTo>
                  <a:lnTo>
                    <a:pt x="29726688" y="59690"/>
                  </a:lnTo>
                  <a:moveTo>
                    <a:pt x="29726688" y="0"/>
                  </a:moveTo>
                  <a:lnTo>
                    <a:pt x="124460" y="0"/>
                  </a:lnTo>
                  <a:cubicBezTo>
                    <a:pt x="55880" y="0"/>
                    <a:pt x="0" y="55880"/>
                    <a:pt x="0" y="124460"/>
                  </a:cubicBezTo>
                  <a:lnTo>
                    <a:pt x="0" y="4201021"/>
                  </a:lnTo>
                  <a:cubicBezTo>
                    <a:pt x="0" y="4269601"/>
                    <a:pt x="55880" y="4325481"/>
                    <a:pt x="124460" y="4325481"/>
                  </a:cubicBezTo>
                  <a:lnTo>
                    <a:pt x="29726688" y="4325481"/>
                  </a:lnTo>
                  <a:cubicBezTo>
                    <a:pt x="29795267" y="4325481"/>
                    <a:pt x="29851148" y="4269601"/>
                    <a:pt x="29851148" y="4201021"/>
                  </a:cubicBezTo>
                  <a:lnTo>
                    <a:pt x="29851148" y="124460"/>
                  </a:lnTo>
                  <a:cubicBezTo>
                    <a:pt x="29851148" y="55880"/>
                    <a:pt x="29795267" y="0"/>
                    <a:pt x="29726688" y="0"/>
                  </a:cubicBezTo>
                  <a:close/>
                </a:path>
              </a:pathLst>
            </a:custGeom>
            <a:solidFill>
              <a:srgbClr val="EF7427"/>
            </a:solidFill>
          </p:spPr>
        </p:sp>
      </p:grpSp>
      <p:grpSp>
        <p:nvGrpSpPr>
          <p:cNvPr id="34" name="Group 34"/>
          <p:cNvGrpSpPr/>
          <p:nvPr/>
        </p:nvGrpSpPr>
        <p:grpSpPr>
          <a:xfrm>
            <a:off x="714899" y="1042528"/>
            <a:ext cx="5593713" cy="488937"/>
            <a:chOff x="0" y="0"/>
            <a:chExt cx="9073754" cy="793121"/>
          </a:xfrm>
        </p:grpSpPr>
        <p:sp>
          <p:nvSpPr>
            <p:cNvPr id="35" name="Freeform 35"/>
            <p:cNvSpPr/>
            <p:nvPr/>
          </p:nvSpPr>
          <p:spPr>
            <a:xfrm>
              <a:off x="0" y="0"/>
              <a:ext cx="9073755" cy="793122"/>
            </a:xfrm>
            <a:custGeom>
              <a:avLst/>
              <a:gdLst/>
              <a:ahLst/>
              <a:cxnLst/>
              <a:rect l="l" t="t" r="r" b="b"/>
              <a:pathLst>
                <a:path w="9073755" h="793122">
                  <a:moveTo>
                    <a:pt x="8949294" y="793121"/>
                  </a:moveTo>
                  <a:lnTo>
                    <a:pt x="124460" y="793121"/>
                  </a:lnTo>
                  <a:cubicBezTo>
                    <a:pt x="55880" y="793121"/>
                    <a:pt x="0" y="737241"/>
                    <a:pt x="0" y="668661"/>
                  </a:cubicBezTo>
                  <a:lnTo>
                    <a:pt x="0" y="124460"/>
                  </a:lnTo>
                  <a:cubicBezTo>
                    <a:pt x="0" y="55880"/>
                    <a:pt x="55880" y="0"/>
                    <a:pt x="124460" y="0"/>
                  </a:cubicBezTo>
                  <a:lnTo>
                    <a:pt x="8949294" y="0"/>
                  </a:lnTo>
                  <a:cubicBezTo>
                    <a:pt x="9017874" y="0"/>
                    <a:pt x="9073755" y="55880"/>
                    <a:pt x="9073755" y="124460"/>
                  </a:cubicBezTo>
                  <a:lnTo>
                    <a:pt x="9073755" y="668662"/>
                  </a:lnTo>
                  <a:cubicBezTo>
                    <a:pt x="9073755" y="737242"/>
                    <a:pt x="9017874" y="793122"/>
                    <a:pt x="8949294" y="793122"/>
                  </a:cubicBezTo>
                  <a:close/>
                </a:path>
              </a:pathLst>
            </a:custGeom>
            <a:solidFill>
              <a:srgbClr val="EF7427"/>
            </a:solidFill>
          </p:spPr>
        </p:sp>
      </p:grpSp>
      <p:grpSp>
        <p:nvGrpSpPr>
          <p:cNvPr id="38" name="Group 38"/>
          <p:cNvGrpSpPr/>
          <p:nvPr/>
        </p:nvGrpSpPr>
        <p:grpSpPr>
          <a:xfrm>
            <a:off x="8603031" y="2392827"/>
            <a:ext cx="1321538" cy="456682"/>
            <a:chOff x="-35667" y="-892184"/>
            <a:chExt cx="2143711" cy="740800"/>
          </a:xfrm>
        </p:grpSpPr>
        <p:sp>
          <p:nvSpPr>
            <p:cNvPr id="39" name="Freeform 39"/>
            <p:cNvSpPr/>
            <p:nvPr/>
          </p:nvSpPr>
          <p:spPr>
            <a:xfrm>
              <a:off x="-35667" y="-892184"/>
              <a:ext cx="2143711" cy="740800"/>
            </a:xfrm>
            <a:custGeom>
              <a:avLst/>
              <a:gdLst/>
              <a:ahLst/>
              <a:cxnLst/>
              <a:rect l="l" t="t" r="r" b="b"/>
              <a:pathLst>
                <a:path w="2143711" h="740800">
                  <a:moveTo>
                    <a:pt x="2019251" y="740800"/>
                  </a:moveTo>
                  <a:lnTo>
                    <a:pt x="124460" y="740800"/>
                  </a:lnTo>
                  <a:cubicBezTo>
                    <a:pt x="55880" y="740800"/>
                    <a:pt x="0" y="684920"/>
                    <a:pt x="0" y="616340"/>
                  </a:cubicBezTo>
                  <a:lnTo>
                    <a:pt x="0" y="124460"/>
                  </a:lnTo>
                  <a:cubicBezTo>
                    <a:pt x="0" y="55880"/>
                    <a:pt x="55880" y="0"/>
                    <a:pt x="124460" y="0"/>
                  </a:cubicBezTo>
                  <a:lnTo>
                    <a:pt x="2019252" y="0"/>
                  </a:lnTo>
                  <a:cubicBezTo>
                    <a:pt x="2087831" y="0"/>
                    <a:pt x="2143711" y="55880"/>
                    <a:pt x="2143711" y="124460"/>
                  </a:cubicBezTo>
                  <a:lnTo>
                    <a:pt x="2143711" y="616340"/>
                  </a:lnTo>
                  <a:cubicBezTo>
                    <a:pt x="2143711" y="684920"/>
                    <a:pt x="2087831" y="740800"/>
                    <a:pt x="2019252" y="740800"/>
                  </a:cubicBezTo>
                  <a:close/>
                </a:path>
              </a:pathLst>
            </a:custGeom>
            <a:solidFill>
              <a:srgbClr val="EF7427"/>
            </a:solidFill>
          </p:spPr>
          <p:txBody>
            <a:bodyPr/>
            <a:lstStyle/>
            <a:p>
              <a:endParaRPr lang="lv-LV" dirty="0"/>
            </a:p>
          </p:txBody>
        </p:sp>
      </p:grpSp>
      <p:pic>
        <p:nvPicPr>
          <p:cNvPr id="40" name="Picture 4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30001" y="2488739"/>
            <a:ext cx="292530" cy="264341"/>
          </a:xfrm>
          <a:prstGeom prst="rect">
            <a:avLst/>
          </a:prstGeom>
        </p:spPr>
      </p:pic>
      <p:sp>
        <p:nvSpPr>
          <p:cNvPr id="41" name="TextBox 41"/>
          <p:cNvSpPr txBox="1"/>
          <p:nvPr/>
        </p:nvSpPr>
        <p:spPr>
          <a:xfrm>
            <a:off x="8714772" y="2502976"/>
            <a:ext cx="797639" cy="575542"/>
          </a:xfrm>
          <a:prstGeom prst="rect">
            <a:avLst/>
          </a:prstGeom>
        </p:spPr>
        <p:txBody>
          <a:bodyPr lIns="0" tIns="0" rIns="0" bIns="0" rtlCol="0" anchor="t">
            <a:spAutoFit/>
          </a:bodyPr>
          <a:lstStyle/>
          <a:p>
            <a:pPr>
              <a:lnSpc>
                <a:spcPts val="2380"/>
              </a:lnSpc>
            </a:pPr>
            <a:r>
              <a:rPr lang="lv-LV" sz="1700" spc="51" dirty="0">
                <a:solidFill>
                  <a:srgbClr val="FFFFFF"/>
                </a:solidFill>
                <a:latin typeface="Bebas Neue Bold"/>
              </a:rPr>
              <a:t>+ 275 852</a:t>
            </a:r>
            <a:endParaRPr lang="en-US" sz="1700" spc="51" dirty="0">
              <a:solidFill>
                <a:srgbClr val="FFFFFF"/>
              </a:solidFill>
              <a:latin typeface="Bebas Neue Bold"/>
            </a:endParaRPr>
          </a:p>
          <a:p>
            <a:pPr>
              <a:lnSpc>
                <a:spcPts val="2380"/>
              </a:lnSpc>
            </a:pPr>
            <a:endParaRPr lang="en-US" sz="1700" spc="51" dirty="0">
              <a:solidFill>
                <a:srgbClr val="FFFFFF"/>
              </a:solidFill>
              <a:latin typeface="Bebas Neue Bold"/>
            </a:endParaRPr>
          </a:p>
        </p:txBody>
      </p:sp>
      <p:sp>
        <p:nvSpPr>
          <p:cNvPr id="42" name="Rectangle 41">
            <a:extLst>
              <a:ext uri="{FF2B5EF4-FFF2-40B4-BE49-F238E27FC236}">
                <a16:creationId xmlns:a16="http://schemas.microsoft.com/office/drawing/2014/main" id="{BBCE614B-4AEC-4362-AEC9-9B584B4EC897}"/>
              </a:ext>
            </a:extLst>
          </p:cNvPr>
          <p:cNvSpPr/>
          <p:nvPr/>
        </p:nvSpPr>
        <p:spPr>
          <a:xfrm>
            <a:off x="838406" y="1009757"/>
            <a:ext cx="5346700" cy="323165"/>
          </a:xfrm>
          <a:prstGeom prst="rect">
            <a:avLst/>
          </a:prstGeom>
        </p:spPr>
        <p:txBody>
          <a:bodyPr>
            <a:spAutoFit/>
          </a:bodyPr>
          <a:lstStyle/>
          <a:p>
            <a:pPr>
              <a:lnSpc>
                <a:spcPts val="1820"/>
              </a:lnSpc>
            </a:pPr>
            <a:r>
              <a:rPr lang="en-US" spc="38" dirty="0" err="1">
                <a:solidFill>
                  <a:srgbClr val="FFFFFF"/>
                </a:solidFill>
                <a:latin typeface="Bebas Neue Bold"/>
              </a:rPr>
              <a:t>Apakšprogramma</a:t>
            </a:r>
            <a:r>
              <a:rPr lang="en-US" spc="38" dirty="0">
                <a:solidFill>
                  <a:srgbClr val="FFFFFF"/>
                </a:solidFill>
                <a:latin typeface="Bebas Neue Bold"/>
              </a:rPr>
              <a:t> </a:t>
            </a:r>
            <a:r>
              <a:rPr lang="lv-LV" spc="38" dirty="0">
                <a:solidFill>
                  <a:srgbClr val="FFFFFF"/>
                </a:solidFill>
                <a:latin typeface="Bebas Neue Bold"/>
              </a:rPr>
              <a:t>04.02.00</a:t>
            </a:r>
            <a:r>
              <a:rPr lang="en-US" spc="38" dirty="0">
                <a:solidFill>
                  <a:srgbClr val="FFFFFF"/>
                </a:solidFill>
                <a:latin typeface="Bebas Neue Bold"/>
              </a:rPr>
              <a:t> „</a:t>
            </a:r>
            <a:r>
              <a:rPr lang="en-US" spc="38" dirty="0" err="1">
                <a:solidFill>
                  <a:srgbClr val="FFFFFF"/>
                </a:solidFill>
                <a:latin typeface="Bebas Neue Bold"/>
              </a:rPr>
              <a:t>Nodarbinātības</a:t>
            </a:r>
            <a:r>
              <a:rPr lang="en-US" spc="38" dirty="0">
                <a:solidFill>
                  <a:srgbClr val="FFFFFF"/>
                </a:solidFill>
                <a:latin typeface="Bebas Neue Bold"/>
              </a:rPr>
              <a:t> </a:t>
            </a:r>
            <a:r>
              <a:rPr lang="lv-LV" spc="38" dirty="0">
                <a:solidFill>
                  <a:srgbClr val="FFFFFF"/>
                </a:solidFill>
                <a:latin typeface="Bebas Neue Bold"/>
              </a:rPr>
              <a:t>speciālais budžets</a:t>
            </a:r>
            <a:r>
              <a:rPr lang="en-US" spc="38" dirty="0">
                <a:solidFill>
                  <a:srgbClr val="FFFFFF"/>
                </a:solidFill>
                <a:latin typeface="Bebas Neue Bold"/>
              </a:rPr>
              <a:t>”</a:t>
            </a:r>
            <a:r>
              <a:rPr lang="en-US" spc="38" dirty="0">
                <a:solidFill>
                  <a:srgbClr val="FFFFFF"/>
                </a:solidFill>
                <a:latin typeface="Arimo Bold"/>
              </a:rPr>
              <a:t> </a:t>
            </a:r>
          </a:p>
        </p:txBody>
      </p:sp>
      <p:sp>
        <p:nvSpPr>
          <p:cNvPr id="44" name="Rectangle 43">
            <a:extLst>
              <a:ext uri="{FF2B5EF4-FFF2-40B4-BE49-F238E27FC236}">
                <a16:creationId xmlns:a16="http://schemas.microsoft.com/office/drawing/2014/main" id="{A030B5B1-70D2-4821-AFEA-D91D18449766}"/>
              </a:ext>
            </a:extLst>
          </p:cNvPr>
          <p:cNvSpPr/>
          <p:nvPr/>
        </p:nvSpPr>
        <p:spPr>
          <a:xfrm>
            <a:off x="525324" y="1564237"/>
            <a:ext cx="8932371" cy="784830"/>
          </a:xfrm>
          <a:prstGeom prst="rect">
            <a:avLst/>
          </a:prstGeom>
        </p:spPr>
        <p:txBody>
          <a:bodyPr wrap="square">
            <a:spAutoFit/>
          </a:bodyPr>
          <a:lstStyle/>
          <a:p>
            <a:pPr marL="285750" indent="-285750">
              <a:buFont typeface="Arial" panose="020B0604020202020204" pitchFamily="34" charset="0"/>
              <a:buChar char="•"/>
            </a:pPr>
            <a:r>
              <a:rPr lang="lv-LV" sz="900" dirty="0">
                <a:latin typeface="Montserrat Classic" panose="020B0604020202020204" charset="-70"/>
              </a:rPr>
              <a:t>Prioritārā pasākuma “Labklājības nozares politikas īstenošana un sniegto pakalpojumu kvalitātes uzlabošana” īstenošana ar 01.04.2023. (MK 13.01.2023. sēdes prot. Nr.2 1.§ 2.punkts) ( + 119 156 </a:t>
            </a:r>
            <a:r>
              <a:rPr lang="lv-LV" sz="900" dirty="0" err="1">
                <a:latin typeface="Montserrat Classic" panose="020B0604020202020204" charset="-70"/>
              </a:rPr>
              <a:t>euro</a:t>
            </a:r>
            <a:r>
              <a:rPr lang="lv-LV" sz="900" dirty="0">
                <a:latin typeface="Montserrat Classic" panose="020B0604020202020204" charset="-70"/>
              </a:rPr>
              <a:t>);</a:t>
            </a:r>
          </a:p>
          <a:p>
            <a:pPr marL="285750" indent="-285750">
              <a:buFont typeface="Arial" panose="020B0604020202020204" pitchFamily="34" charset="0"/>
              <a:buChar char="•"/>
            </a:pPr>
            <a:r>
              <a:rPr lang="lv-LV" sz="900" dirty="0">
                <a:latin typeface="Montserrat Classic" panose="020B0604020202020204" charset="-70"/>
              </a:rPr>
              <a:t>Prioritārā pasākuma “Valsts pārvaldes kapacitātes stiprināšana, nodrošinot stratēģiski svarīgo amata grupu atlīdzību” īstenošana ar 01.04.2023. (MK 13.01.2023. sēdes prot. Nr.2 1.§ 2.punkts) ( + 85 086 </a:t>
            </a:r>
            <a:r>
              <a:rPr lang="lv-LV" sz="900" dirty="0" err="1">
                <a:latin typeface="Montserrat Classic" panose="020B0604020202020204" charset="-70"/>
              </a:rPr>
              <a:t>euro</a:t>
            </a:r>
            <a:r>
              <a:rPr lang="lv-LV" sz="900" dirty="0">
                <a:latin typeface="Montserrat Classic" panose="020B0604020202020204" charset="-70"/>
              </a:rPr>
              <a:t>);</a:t>
            </a:r>
          </a:p>
          <a:p>
            <a:pPr marL="285750" indent="-285750">
              <a:buFont typeface="Arial" panose="020B0604020202020204" pitchFamily="34" charset="0"/>
              <a:buChar char="•"/>
            </a:pPr>
            <a:r>
              <a:rPr lang="lv-LV" sz="900" dirty="0">
                <a:latin typeface="Montserrat Classic" panose="020B0604020202020204" charset="-70"/>
              </a:rPr>
              <a:t>Daļēja izdevumu pieauguma energoresursiem kompensēšana (MK 13.01.2023. sēdes prot. Nr.2 1.§ 6.punkts) ( + 71 610 </a:t>
            </a:r>
            <a:r>
              <a:rPr lang="lv-LV" sz="900" dirty="0" err="1">
                <a:latin typeface="Montserrat Classic" panose="020B0604020202020204" charset="-70"/>
              </a:rPr>
              <a:t>euro</a:t>
            </a:r>
            <a:r>
              <a:rPr lang="lv-LV" sz="900" dirty="0">
                <a:latin typeface="Montserrat Classic" panose="020B0604020202020204" charset="-70"/>
              </a:rPr>
              <a:t>).</a:t>
            </a:r>
          </a:p>
        </p:txBody>
      </p:sp>
    </p:spTree>
    <p:extLst>
      <p:ext uri="{BB962C8B-B14F-4D97-AF65-F5344CB8AC3E}">
        <p14:creationId xmlns:p14="http://schemas.microsoft.com/office/powerpoint/2010/main" val="115902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4" name="Picture 4"/>
          <p:cNvPicPr>
            <a:picLocks noChangeAspect="1"/>
          </p:cNvPicPr>
          <p:nvPr/>
        </p:nvPicPr>
        <p:blipFill>
          <a:blip r:embed="rId2"/>
          <a:srcRect/>
          <a:stretch>
            <a:fillRect/>
          </a:stretch>
        </p:blipFill>
        <p:spPr>
          <a:xfrm>
            <a:off x="337903" y="6911357"/>
            <a:ext cx="398163" cy="527076"/>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grpSp>
        <p:nvGrpSpPr>
          <p:cNvPr id="6" name="Group 6"/>
          <p:cNvGrpSpPr/>
          <p:nvPr/>
        </p:nvGrpSpPr>
        <p:grpSpPr>
          <a:xfrm>
            <a:off x="484446" y="582557"/>
            <a:ext cx="9906962" cy="173443"/>
            <a:chOff x="0" y="0"/>
            <a:chExt cx="32643792" cy="571500"/>
          </a:xfrm>
        </p:grpSpPr>
        <p:sp>
          <p:nvSpPr>
            <p:cNvPr id="7" name="Freeform 7"/>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grpSp>
        <p:nvGrpSpPr>
          <p:cNvPr id="8" name="Group 8"/>
          <p:cNvGrpSpPr/>
          <p:nvPr/>
        </p:nvGrpSpPr>
        <p:grpSpPr>
          <a:xfrm>
            <a:off x="365893" y="1266691"/>
            <a:ext cx="9906961" cy="3320361"/>
            <a:chOff x="0" y="0"/>
            <a:chExt cx="4723688" cy="1557451"/>
          </a:xfrm>
        </p:grpSpPr>
        <p:sp>
          <p:nvSpPr>
            <p:cNvPr id="9" name="Freeform 9"/>
            <p:cNvSpPr/>
            <p:nvPr/>
          </p:nvSpPr>
          <p:spPr>
            <a:xfrm>
              <a:off x="0" y="0"/>
              <a:ext cx="4723688" cy="1557451"/>
            </a:xfrm>
            <a:custGeom>
              <a:avLst/>
              <a:gdLst/>
              <a:ahLst/>
              <a:cxnLst/>
              <a:rect l="l" t="t" r="r" b="b"/>
              <a:pathLst>
                <a:path w="4723688" h="1557451">
                  <a:moveTo>
                    <a:pt x="0" y="0"/>
                  </a:moveTo>
                  <a:lnTo>
                    <a:pt x="4723688" y="0"/>
                  </a:lnTo>
                  <a:lnTo>
                    <a:pt x="4723688" y="1557451"/>
                  </a:lnTo>
                  <a:lnTo>
                    <a:pt x="0" y="1557451"/>
                  </a:lnTo>
                  <a:close/>
                </a:path>
              </a:pathLst>
            </a:custGeom>
            <a:solidFill>
              <a:srgbClr val="004AAD">
                <a:alpha val="19608"/>
              </a:srgbClr>
            </a:solidFill>
          </p:spPr>
          <p:txBody>
            <a:bodyPr/>
            <a:lstStyle/>
            <a:p>
              <a:endParaRPr lang="lv-LV" dirty="0"/>
            </a:p>
          </p:txBody>
        </p:sp>
      </p:grpSp>
      <p:sp>
        <p:nvSpPr>
          <p:cNvPr id="10" name="AutoShape 10"/>
          <p:cNvSpPr/>
          <p:nvPr/>
        </p:nvSpPr>
        <p:spPr>
          <a:xfrm>
            <a:off x="488934" y="1694321"/>
            <a:ext cx="9578358" cy="0"/>
          </a:xfrm>
          <a:prstGeom prst="line">
            <a:avLst/>
          </a:prstGeom>
          <a:ln w="19050" cap="flat">
            <a:solidFill>
              <a:srgbClr val="FFFFFF"/>
            </a:solidFill>
            <a:prstDash val="solid"/>
            <a:headEnd type="none" w="sm" len="sm"/>
            <a:tailEnd type="none" w="sm" len="sm"/>
          </a:ln>
        </p:spPr>
      </p:sp>
      <p:grpSp>
        <p:nvGrpSpPr>
          <p:cNvPr id="11" name="Group 11"/>
          <p:cNvGrpSpPr/>
          <p:nvPr/>
        </p:nvGrpSpPr>
        <p:grpSpPr>
          <a:xfrm>
            <a:off x="358889" y="831937"/>
            <a:ext cx="9906960" cy="410564"/>
            <a:chOff x="0" y="0"/>
            <a:chExt cx="4720284" cy="272926"/>
          </a:xfrm>
        </p:grpSpPr>
        <p:sp>
          <p:nvSpPr>
            <p:cNvPr id="12" name="Freeform 12"/>
            <p:cNvSpPr/>
            <p:nvPr/>
          </p:nvSpPr>
          <p:spPr>
            <a:xfrm>
              <a:off x="0" y="0"/>
              <a:ext cx="4720284" cy="272926"/>
            </a:xfrm>
            <a:custGeom>
              <a:avLst/>
              <a:gdLst/>
              <a:ahLst/>
              <a:cxnLst/>
              <a:rect l="l" t="t" r="r" b="b"/>
              <a:pathLst>
                <a:path w="4720284" h="272926">
                  <a:moveTo>
                    <a:pt x="0" y="0"/>
                  </a:moveTo>
                  <a:lnTo>
                    <a:pt x="4720284" y="0"/>
                  </a:lnTo>
                  <a:lnTo>
                    <a:pt x="4720284" y="272926"/>
                  </a:lnTo>
                  <a:lnTo>
                    <a:pt x="0" y="272926"/>
                  </a:lnTo>
                  <a:close/>
                </a:path>
              </a:pathLst>
            </a:custGeom>
            <a:solidFill>
              <a:srgbClr val="8C52FF"/>
            </a:solidFill>
          </p:spPr>
        </p:sp>
      </p:grpSp>
      <p:sp>
        <p:nvSpPr>
          <p:cNvPr id="13" name="TextBox 13"/>
          <p:cNvSpPr txBox="1"/>
          <p:nvPr/>
        </p:nvSpPr>
        <p:spPr>
          <a:xfrm>
            <a:off x="714078" y="869111"/>
            <a:ext cx="3420504" cy="201930"/>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BUDŽETA PROGRAMMAS/APAKŠPROGRAMMAS NOSAUKUMS</a:t>
            </a:r>
          </a:p>
        </p:txBody>
      </p:sp>
      <p:sp>
        <p:nvSpPr>
          <p:cNvPr id="14" name="TextBox 14"/>
          <p:cNvSpPr txBox="1"/>
          <p:nvPr/>
        </p:nvSpPr>
        <p:spPr>
          <a:xfrm>
            <a:off x="4103464" y="2228635"/>
            <a:ext cx="4560028" cy="269241"/>
          </a:xfrm>
          <a:prstGeom prst="rect">
            <a:avLst/>
          </a:prstGeom>
        </p:spPr>
        <p:txBody>
          <a:bodyPr lIns="0" tIns="0" rIns="0" bIns="0" rtlCol="0" anchor="t">
            <a:spAutoFit/>
          </a:bodyPr>
          <a:lstStyle/>
          <a:p>
            <a:pPr>
              <a:lnSpc>
                <a:spcPts val="1120"/>
              </a:lnSpc>
            </a:pPr>
            <a:r>
              <a:rPr lang="en-US" sz="900" spc="24" dirty="0" err="1">
                <a:solidFill>
                  <a:srgbClr val="545454"/>
                </a:solidFill>
                <a:latin typeface="Montserrat Classic"/>
              </a:rPr>
              <a:t>Apkalpotie</a:t>
            </a:r>
            <a:r>
              <a:rPr lang="en-US" sz="900" spc="24" dirty="0">
                <a:solidFill>
                  <a:srgbClr val="545454"/>
                </a:solidFill>
                <a:latin typeface="Montserrat Classic"/>
              </a:rPr>
              <a:t> </a:t>
            </a:r>
            <a:r>
              <a:rPr lang="en-US" sz="900" spc="24" dirty="0" err="1">
                <a:solidFill>
                  <a:srgbClr val="545454"/>
                </a:solidFill>
                <a:latin typeface="Montserrat Classic"/>
              </a:rPr>
              <a:t>klienti</a:t>
            </a:r>
            <a:r>
              <a:rPr lang="en-US" sz="900" spc="24" dirty="0">
                <a:solidFill>
                  <a:srgbClr val="545454"/>
                </a:solidFill>
                <a:latin typeface="Montserrat Classic"/>
              </a:rPr>
              <a:t> </a:t>
            </a:r>
            <a:r>
              <a:rPr lang="en-US" sz="900" spc="24" dirty="0" err="1">
                <a:solidFill>
                  <a:srgbClr val="545454"/>
                </a:solidFill>
                <a:latin typeface="Montserrat Classic"/>
              </a:rPr>
              <a:t>uz</a:t>
            </a:r>
            <a:r>
              <a:rPr lang="en-US" sz="900" spc="24" dirty="0">
                <a:solidFill>
                  <a:srgbClr val="545454"/>
                </a:solidFill>
                <a:latin typeface="Montserrat Classic"/>
              </a:rPr>
              <a:t> </a:t>
            </a:r>
            <a:r>
              <a:rPr lang="en-US" sz="900" spc="24" dirty="0" err="1">
                <a:solidFill>
                  <a:srgbClr val="545454"/>
                </a:solidFill>
                <a:latin typeface="Montserrat Classic"/>
              </a:rPr>
              <a:t>vienu</a:t>
            </a:r>
            <a:r>
              <a:rPr lang="en-US" sz="900" spc="24" dirty="0">
                <a:solidFill>
                  <a:srgbClr val="545454"/>
                </a:solidFill>
                <a:latin typeface="Montserrat Classic"/>
              </a:rPr>
              <a:t> </a:t>
            </a:r>
            <a:r>
              <a:rPr lang="en-US" sz="900" spc="24" dirty="0" err="1">
                <a:solidFill>
                  <a:srgbClr val="545454"/>
                </a:solidFill>
                <a:latin typeface="Montserrat Classic"/>
              </a:rPr>
              <a:t>klientu</a:t>
            </a:r>
            <a:r>
              <a:rPr lang="en-US" sz="900" spc="24" dirty="0">
                <a:solidFill>
                  <a:srgbClr val="545454"/>
                </a:solidFill>
                <a:latin typeface="Montserrat Classic"/>
              </a:rPr>
              <a:t> </a:t>
            </a:r>
            <a:r>
              <a:rPr lang="en-US" sz="900" spc="24" dirty="0" err="1">
                <a:solidFill>
                  <a:srgbClr val="545454"/>
                </a:solidFill>
                <a:latin typeface="Montserrat Classic"/>
              </a:rPr>
              <a:t>apkalpošanā</a:t>
            </a:r>
            <a:r>
              <a:rPr lang="en-US" sz="900" spc="24" dirty="0">
                <a:solidFill>
                  <a:srgbClr val="545454"/>
                </a:solidFill>
                <a:latin typeface="Montserrat Classic"/>
              </a:rPr>
              <a:t> </a:t>
            </a:r>
            <a:r>
              <a:rPr lang="en-US" sz="900" spc="24" dirty="0" err="1">
                <a:solidFill>
                  <a:srgbClr val="545454"/>
                </a:solidFill>
                <a:latin typeface="Montserrat Classic"/>
              </a:rPr>
              <a:t>nodarbināto</a:t>
            </a:r>
            <a:r>
              <a:rPr lang="en-US" sz="900" spc="24" dirty="0">
                <a:solidFill>
                  <a:srgbClr val="545454"/>
                </a:solidFill>
                <a:latin typeface="Montserrat Classic"/>
              </a:rPr>
              <a:t> (</a:t>
            </a:r>
            <a:r>
              <a:rPr lang="en-US" sz="900" spc="24" dirty="0" err="1">
                <a:solidFill>
                  <a:srgbClr val="545454"/>
                </a:solidFill>
                <a:latin typeface="Montserrat Classic"/>
              </a:rPr>
              <a:t>skaits</a:t>
            </a:r>
            <a:r>
              <a:rPr lang="en-US" sz="900" spc="24" dirty="0">
                <a:solidFill>
                  <a:srgbClr val="545454"/>
                </a:solidFill>
                <a:latin typeface="Montserrat Classic"/>
              </a:rPr>
              <a:t> </a:t>
            </a:r>
            <a:r>
              <a:rPr lang="en-US" sz="900" spc="24" dirty="0" err="1">
                <a:solidFill>
                  <a:srgbClr val="545454"/>
                </a:solidFill>
                <a:latin typeface="Montserrat Classic"/>
              </a:rPr>
              <a:t>vidēji</a:t>
            </a:r>
            <a:r>
              <a:rPr lang="en-US" sz="900" spc="24" dirty="0">
                <a:solidFill>
                  <a:srgbClr val="545454"/>
                </a:solidFill>
                <a:latin typeface="Montserrat Classic"/>
              </a:rPr>
              <a:t> </a:t>
            </a:r>
            <a:r>
              <a:rPr lang="en-US" sz="900" spc="24" dirty="0" err="1">
                <a:solidFill>
                  <a:srgbClr val="545454"/>
                </a:solidFill>
                <a:latin typeface="Montserrat Classic"/>
              </a:rPr>
              <a:t>mēnesī</a:t>
            </a:r>
            <a:r>
              <a:rPr lang="en-US" sz="900" spc="24" dirty="0">
                <a:solidFill>
                  <a:srgbClr val="545454"/>
                </a:solidFill>
                <a:latin typeface="Montserrat Classic"/>
              </a:rPr>
              <a:t>)</a:t>
            </a:r>
            <a:r>
              <a:rPr lang="lv-LV" sz="800" spc="24" dirty="0">
                <a:solidFill>
                  <a:srgbClr val="545454"/>
                </a:solidFill>
                <a:latin typeface="Montserrat Classic"/>
              </a:rPr>
              <a:t>    </a:t>
            </a:r>
            <a:endParaRPr lang="en-US" sz="800" spc="24" dirty="0">
              <a:solidFill>
                <a:srgbClr val="545454"/>
              </a:solidFill>
              <a:latin typeface="Montserrat Classic"/>
            </a:endParaRPr>
          </a:p>
        </p:txBody>
      </p:sp>
      <p:sp>
        <p:nvSpPr>
          <p:cNvPr id="15" name="TextBox 15"/>
          <p:cNvSpPr txBox="1"/>
          <p:nvPr/>
        </p:nvSpPr>
        <p:spPr>
          <a:xfrm>
            <a:off x="720462" y="2901356"/>
            <a:ext cx="3218781"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a:t>
            </a:r>
            <a:r>
              <a:rPr lang="en-US" sz="900" spc="24" dirty="0" err="1">
                <a:solidFill>
                  <a:srgbClr val="545454"/>
                </a:solidFill>
                <a:latin typeface="Montserrat Classic"/>
              </a:rPr>
              <a:t>darbības</a:t>
            </a:r>
            <a:r>
              <a:rPr lang="en-US" sz="900" spc="24" dirty="0">
                <a:solidFill>
                  <a:srgbClr val="545454"/>
                </a:solidFill>
                <a:latin typeface="Montserrat Classic"/>
              </a:rPr>
              <a:t> </a:t>
            </a:r>
            <a:r>
              <a:rPr lang="en-US" sz="900" spc="24" dirty="0" err="1">
                <a:solidFill>
                  <a:srgbClr val="545454"/>
                </a:solidFill>
                <a:latin typeface="Montserrat Classic"/>
              </a:rPr>
              <a:t>nodrošināšana</a:t>
            </a:r>
            <a:endParaRPr lang="en-US" sz="900" spc="24" dirty="0">
              <a:solidFill>
                <a:srgbClr val="545454"/>
              </a:solidFill>
              <a:latin typeface="Montserrat Classic"/>
            </a:endParaRPr>
          </a:p>
        </p:txBody>
      </p:sp>
      <p:sp>
        <p:nvSpPr>
          <p:cNvPr id="18" name="AutoShape 18"/>
          <p:cNvSpPr/>
          <p:nvPr/>
        </p:nvSpPr>
        <p:spPr>
          <a:xfrm rot="5400000">
            <a:off x="1162107" y="3580780"/>
            <a:ext cx="5516740" cy="0"/>
          </a:xfrm>
          <a:prstGeom prst="line">
            <a:avLst/>
          </a:prstGeom>
          <a:ln w="19050" cap="flat">
            <a:solidFill>
              <a:srgbClr val="FFFFFF"/>
            </a:solidFill>
            <a:prstDash val="solid"/>
            <a:headEnd type="none" w="sm" len="sm"/>
            <a:tailEnd type="none" w="sm" len="sm"/>
          </a:ln>
        </p:spPr>
      </p:sp>
      <p:sp>
        <p:nvSpPr>
          <p:cNvPr id="19" name="AutoShape 19"/>
          <p:cNvSpPr/>
          <p:nvPr/>
        </p:nvSpPr>
        <p:spPr>
          <a:xfrm rot="5400000" flipV="1">
            <a:off x="6795827" y="2694526"/>
            <a:ext cx="3769906" cy="25676"/>
          </a:xfrm>
          <a:prstGeom prst="line">
            <a:avLst/>
          </a:prstGeom>
          <a:ln w="19050" cap="flat">
            <a:solidFill>
              <a:srgbClr val="FFFFFF"/>
            </a:solidFill>
            <a:prstDash val="solid"/>
            <a:headEnd type="none" w="sm" len="sm"/>
            <a:tailEnd type="none" w="sm" len="sm"/>
          </a:ln>
        </p:spPr>
      </p:sp>
      <p:sp>
        <p:nvSpPr>
          <p:cNvPr id="20" name="AutoShape 20"/>
          <p:cNvSpPr/>
          <p:nvPr/>
        </p:nvSpPr>
        <p:spPr>
          <a:xfrm>
            <a:off x="495845" y="2132199"/>
            <a:ext cx="9578358" cy="0"/>
          </a:xfrm>
          <a:prstGeom prst="line">
            <a:avLst/>
          </a:prstGeom>
          <a:ln w="19050" cap="flat">
            <a:solidFill>
              <a:srgbClr val="FFFFFF"/>
            </a:solidFill>
            <a:prstDash val="solid"/>
            <a:headEnd type="none" w="sm" len="sm"/>
            <a:tailEnd type="none" w="sm" len="sm"/>
          </a:ln>
        </p:spPr>
      </p:sp>
      <p:sp>
        <p:nvSpPr>
          <p:cNvPr id="21" name="AutoShape 21"/>
          <p:cNvSpPr/>
          <p:nvPr/>
        </p:nvSpPr>
        <p:spPr>
          <a:xfrm flipV="1">
            <a:off x="495845" y="2559843"/>
            <a:ext cx="9571448" cy="6781"/>
          </a:xfrm>
          <a:prstGeom prst="line">
            <a:avLst/>
          </a:prstGeom>
          <a:ln w="19050" cap="flat">
            <a:solidFill>
              <a:srgbClr val="FFFFFF"/>
            </a:solidFill>
            <a:prstDash val="solid"/>
            <a:headEnd type="none" w="sm" len="sm"/>
            <a:tailEnd type="none" w="sm" len="sm"/>
          </a:ln>
        </p:spPr>
      </p:sp>
      <p:sp>
        <p:nvSpPr>
          <p:cNvPr id="22" name="AutoShape 22"/>
          <p:cNvSpPr/>
          <p:nvPr/>
        </p:nvSpPr>
        <p:spPr>
          <a:xfrm flipV="1">
            <a:off x="484445" y="3199009"/>
            <a:ext cx="9578359" cy="1"/>
          </a:xfrm>
          <a:prstGeom prst="line">
            <a:avLst/>
          </a:prstGeom>
          <a:ln w="19050" cap="flat">
            <a:solidFill>
              <a:srgbClr val="FFFFFF"/>
            </a:solidFill>
            <a:prstDash val="solid"/>
            <a:headEnd type="none" w="sm" len="sm"/>
            <a:tailEnd type="none" w="sm" len="sm"/>
          </a:ln>
        </p:spPr>
        <p:txBody>
          <a:bodyPr/>
          <a:lstStyle/>
          <a:p>
            <a:endParaRPr lang="lv-LV"/>
          </a:p>
        </p:txBody>
      </p:sp>
      <p:sp>
        <p:nvSpPr>
          <p:cNvPr id="23" name="AutoShape 23"/>
          <p:cNvSpPr/>
          <p:nvPr/>
        </p:nvSpPr>
        <p:spPr>
          <a:xfrm flipV="1">
            <a:off x="457995" y="3604972"/>
            <a:ext cx="9578358" cy="6783"/>
          </a:xfrm>
          <a:prstGeom prst="line">
            <a:avLst/>
          </a:prstGeom>
          <a:ln w="19050" cap="flat">
            <a:solidFill>
              <a:srgbClr val="FFFFFF"/>
            </a:solidFill>
            <a:prstDash val="solid"/>
            <a:headEnd type="none" w="sm" len="sm"/>
            <a:tailEnd type="none" w="sm" len="sm"/>
          </a:ln>
        </p:spPr>
      </p:sp>
      <p:sp>
        <p:nvSpPr>
          <p:cNvPr id="30" name="TextBox 30"/>
          <p:cNvSpPr txBox="1"/>
          <p:nvPr/>
        </p:nvSpPr>
        <p:spPr>
          <a:xfrm>
            <a:off x="484446" y="312286"/>
            <a:ext cx="8938070" cy="218008"/>
          </a:xfrm>
          <a:prstGeom prst="rect">
            <a:avLst/>
          </a:prstGeom>
        </p:spPr>
        <p:txBody>
          <a:bodyPr lIns="0" tIns="0" rIns="0" bIns="0" rtlCol="0" anchor="t">
            <a:spAutoFit/>
          </a:bodyPr>
          <a:lstStyle/>
          <a:p>
            <a:pPr>
              <a:lnSpc>
                <a:spcPts val="1691"/>
              </a:lnSpc>
            </a:pPr>
            <a:r>
              <a:rPr lang="en-US" sz="1800" spc="144" dirty="0" err="1">
                <a:solidFill>
                  <a:srgbClr val="545454"/>
                </a:solidFill>
                <a:latin typeface="Bebas Neue"/>
              </a:rPr>
              <a:t>Budžeta</a:t>
            </a:r>
            <a:r>
              <a:rPr lang="en-US" sz="1800" spc="144" dirty="0">
                <a:solidFill>
                  <a:srgbClr val="545454"/>
                </a:solidFill>
                <a:latin typeface="Bebas Neue"/>
              </a:rPr>
              <a:t> </a:t>
            </a:r>
            <a:r>
              <a:rPr lang="en-US" sz="1800" spc="144" dirty="0" err="1">
                <a:solidFill>
                  <a:srgbClr val="545454"/>
                </a:solidFill>
                <a:latin typeface="Bebas Neue"/>
              </a:rPr>
              <a:t>paskaidrojumā</a:t>
            </a:r>
            <a:r>
              <a:rPr lang="en-US" sz="1800" spc="144" dirty="0">
                <a:solidFill>
                  <a:srgbClr val="545454"/>
                </a:solidFill>
                <a:latin typeface="Bebas Neue"/>
              </a:rPr>
              <a:t> </a:t>
            </a:r>
            <a:r>
              <a:rPr lang="en-US" sz="1800" spc="144" dirty="0" err="1">
                <a:solidFill>
                  <a:srgbClr val="545454"/>
                </a:solidFill>
                <a:latin typeface="Bebas Neue"/>
              </a:rPr>
              <a:t>noteiktie</a:t>
            </a:r>
            <a:r>
              <a:rPr lang="en-US" sz="1800" spc="144" dirty="0">
                <a:solidFill>
                  <a:srgbClr val="545454"/>
                </a:solidFill>
                <a:latin typeface="Bebas Neue"/>
              </a:rPr>
              <a:t> </a:t>
            </a:r>
            <a:r>
              <a:rPr lang="en-US" sz="1800" spc="144" dirty="0" err="1">
                <a:solidFill>
                  <a:srgbClr val="545454"/>
                </a:solidFill>
                <a:latin typeface="Bebas Neue"/>
              </a:rPr>
              <a:t>darbības</a:t>
            </a:r>
            <a:r>
              <a:rPr lang="en-US" sz="1800" spc="144" dirty="0">
                <a:solidFill>
                  <a:srgbClr val="545454"/>
                </a:solidFill>
                <a:latin typeface="Bebas Neue"/>
              </a:rPr>
              <a:t> </a:t>
            </a:r>
            <a:r>
              <a:rPr lang="en-US" sz="1800" spc="144" dirty="0" err="1">
                <a:solidFill>
                  <a:srgbClr val="545454"/>
                </a:solidFill>
                <a:latin typeface="Bebas Neue"/>
              </a:rPr>
              <a:t>rezultāti</a:t>
            </a:r>
            <a:r>
              <a:rPr lang="en-US" sz="1800" spc="144" dirty="0">
                <a:solidFill>
                  <a:srgbClr val="545454"/>
                </a:solidFill>
                <a:latin typeface="Bebas Neue"/>
              </a:rPr>
              <a:t> un to  </a:t>
            </a:r>
            <a:r>
              <a:rPr lang="en-US" sz="1800" spc="144" dirty="0" err="1">
                <a:solidFill>
                  <a:srgbClr val="545454"/>
                </a:solidFill>
                <a:latin typeface="Bebas Neue"/>
              </a:rPr>
              <a:t>rezultatīvie</a:t>
            </a:r>
            <a:r>
              <a:rPr lang="en-US" sz="1800" spc="144" dirty="0">
                <a:solidFill>
                  <a:srgbClr val="545454"/>
                </a:solidFill>
                <a:latin typeface="Bebas Neue"/>
              </a:rPr>
              <a:t> </a:t>
            </a:r>
            <a:r>
              <a:rPr lang="en-US" sz="1800" spc="144" dirty="0" err="1">
                <a:solidFill>
                  <a:srgbClr val="545454"/>
                </a:solidFill>
                <a:latin typeface="Bebas Neue"/>
              </a:rPr>
              <a:t>rādītāji</a:t>
            </a:r>
            <a:r>
              <a:rPr lang="en-US" sz="1800" spc="144" dirty="0">
                <a:solidFill>
                  <a:srgbClr val="545454"/>
                </a:solidFill>
                <a:latin typeface="Bebas Neue"/>
              </a:rPr>
              <a:t> 202</a:t>
            </a:r>
            <a:r>
              <a:rPr lang="lv-LV" sz="1800" spc="144" dirty="0">
                <a:solidFill>
                  <a:srgbClr val="545454"/>
                </a:solidFill>
                <a:latin typeface="Bebas Neue"/>
              </a:rPr>
              <a:t>3</a:t>
            </a:r>
            <a:r>
              <a:rPr lang="en-US" sz="1800" spc="144" dirty="0">
                <a:solidFill>
                  <a:srgbClr val="545454"/>
                </a:solidFill>
                <a:latin typeface="Bebas Neue"/>
              </a:rPr>
              <a:t>. </a:t>
            </a:r>
            <a:r>
              <a:rPr lang="en-US" sz="1800" spc="144" dirty="0" err="1">
                <a:solidFill>
                  <a:srgbClr val="545454"/>
                </a:solidFill>
                <a:latin typeface="Bebas Neue"/>
              </a:rPr>
              <a:t>gadā</a:t>
            </a:r>
            <a:endParaRPr lang="en-US" sz="1800" spc="144" dirty="0">
              <a:solidFill>
                <a:srgbClr val="545454"/>
              </a:solidFill>
              <a:latin typeface="Bebas Neue"/>
            </a:endParaRPr>
          </a:p>
        </p:txBody>
      </p:sp>
      <p:sp>
        <p:nvSpPr>
          <p:cNvPr id="31" name="TextBox 31"/>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en-US" sz="900" spc="126" dirty="0" err="1">
                <a:solidFill>
                  <a:srgbClr val="FFFFFF"/>
                </a:solidFill>
                <a:latin typeface="Arimo Bold"/>
              </a:rPr>
              <a:t>Nodarbinātības</a:t>
            </a:r>
            <a:r>
              <a:rPr lang="en-US" sz="900" spc="126" dirty="0">
                <a:solidFill>
                  <a:srgbClr val="FFFFFF"/>
                </a:solidFill>
                <a:latin typeface="Arimo Bold"/>
              </a:rPr>
              <a:t> </a:t>
            </a:r>
            <a:r>
              <a:rPr lang="en-US" sz="900" spc="126" dirty="0" err="1">
                <a:solidFill>
                  <a:srgbClr val="FFFFFF"/>
                </a:solidFill>
                <a:latin typeface="Arimo Bold"/>
              </a:rPr>
              <a:t>valsts</a:t>
            </a:r>
            <a:r>
              <a:rPr lang="en-US" sz="900" spc="126" dirty="0">
                <a:solidFill>
                  <a:srgbClr val="FFFFFF"/>
                </a:solidFill>
                <a:latin typeface="Arimo Bold"/>
              </a:rPr>
              <a:t> </a:t>
            </a:r>
            <a:r>
              <a:rPr lang="en-US" sz="900" spc="126" dirty="0" err="1">
                <a:solidFill>
                  <a:srgbClr val="FFFFFF"/>
                </a:solidFill>
                <a:latin typeface="Arimo Bold"/>
              </a:rPr>
              <a:t>aģentūras</a:t>
            </a:r>
            <a:r>
              <a:rPr lang="en-US" sz="900" spc="126" dirty="0">
                <a:solidFill>
                  <a:srgbClr val="FFFFFF"/>
                </a:solidFill>
                <a:latin typeface="Arimo Bold"/>
              </a:rPr>
              <a:t> </a:t>
            </a:r>
            <a:r>
              <a:rPr lang="en-US" sz="900" spc="126" dirty="0" err="1">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3</a:t>
            </a:r>
            <a:r>
              <a:rPr lang="en-US" sz="900" spc="126" dirty="0">
                <a:solidFill>
                  <a:srgbClr val="FFFFFF"/>
                </a:solidFill>
                <a:latin typeface="Arimo Bold"/>
              </a:rPr>
              <a:t>. </a:t>
            </a:r>
            <a:r>
              <a:rPr lang="en-US" sz="900" spc="126" dirty="0" err="1">
                <a:solidFill>
                  <a:srgbClr val="FFFFFF"/>
                </a:solidFill>
                <a:latin typeface="Arimo Bold"/>
              </a:rPr>
              <a:t>gadam</a:t>
            </a:r>
            <a:endParaRPr lang="en-US" sz="900" spc="126" dirty="0">
              <a:solidFill>
                <a:srgbClr val="FFFFFF"/>
              </a:solidFill>
              <a:latin typeface="Arimo Bold"/>
            </a:endParaRPr>
          </a:p>
          <a:p>
            <a:pPr>
              <a:lnSpc>
                <a:spcPts val="1260"/>
              </a:lnSpc>
            </a:pPr>
            <a:endParaRPr lang="en-US" sz="900" spc="126" dirty="0">
              <a:solidFill>
                <a:srgbClr val="FFFFFF"/>
              </a:solidFill>
              <a:latin typeface="Arimo Bold"/>
            </a:endParaRPr>
          </a:p>
        </p:txBody>
      </p:sp>
      <p:sp>
        <p:nvSpPr>
          <p:cNvPr id="32" name="TextBox 32"/>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sp>
        <p:nvSpPr>
          <p:cNvPr id="33" name="TextBox 33"/>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6</a:t>
            </a:r>
          </a:p>
        </p:txBody>
      </p:sp>
      <p:sp>
        <p:nvSpPr>
          <p:cNvPr id="34" name="TextBox 34"/>
          <p:cNvSpPr txBox="1"/>
          <p:nvPr/>
        </p:nvSpPr>
        <p:spPr>
          <a:xfrm>
            <a:off x="700065" y="1356026"/>
            <a:ext cx="2826145" cy="269241"/>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04.00.00 </a:t>
            </a:r>
            <a:r>
              <a:rPr lang="en-US" sz="900" spc="24" dirty="0" err="1">
                <a:solidFill>
                  <a:srgbClr val="545454"/>
                </a:solidFill>
                <a:latin typeface="Montserrat Classic"/>
              </a:rPr>
              <a:t>Valsts</a:t>
            </a:r>
            <a:r>
              <a:rPr lang="en-US" sz="900" spc="24" dirty="0">
                <a:solidFill>
                  <a:srgbClr val="545454"/>
                </a:solidFill>
                <a:latin typeface="Montserrat Classic"/>
              </a:rPr>
              <a:t> </a:t>
            </a:r>
            <a:r>
              <a:rPr lang="en-US" sz="900" spc="24" dirty="0" err="1">
                <a:solidFill>
                  <a:srgbClr val="545454"/>
                </a:solidFill>
                <a:latin typeface="Montserrat Classic"/>
              </a:rPr>
              <a:t>atbalsts</a:t>
            </a:r>
            <a:r>
              <a:rPr lang="en-US" sz="900" spc="24" dirty="0">
                <a:solidFill>
                  <a:srgbClr val="545454"/>
                </a:solidFill>
                <a:latin typeface="Montserrat Classic"/>
              </a:rPr>
              <a:t> </a:t>
            </a:r>
            <a:r>
              <a:rPr lang="en-US" sz="900" spc="24" dirty="0" err="1">
                <a:solidFill>
                  <a:srgbClr val="545454"/>
                </a:solidFill>
                <a:latin typeface="Montserrat Classic"/>
              </a:rPr>
              <a:t>sociālajai</a:t>
            </a:r>
            <a:r>
              <a:rPr lang="en-US" sz="900" spc="24" dirty="0">
                <a:solidFill>
                  <a:srgbClr val="545454"/>
                </a:solidFill>
                <a:latin typeface="Montserrat Classic"/>
              </a:rPr>
              <a:t> </a:t>
            </a:r>
            <a:r>
              <a:rPr lang="en-US" sz="900" spc="24" dirty="0" err="1">
                <a:solidFill>
                  <a:srgbClr val="545454"/>
                </a:solidFill>
                <a:latin typeface="Montserrat Classic"/>
              </a:rPr>
              <a:t>apdrošināšanai</a:t>
            </a:r>
            <a:endParaRPr lang="en-US" sz="900" spc="24" dirty="0">
              <a:solidFill>
                <a:srgbClr val="545454"/>
              </a:solidFill>
              <a:latin typeface="Montserrat Classic"/>
            </a:endParaRPr>
          </a:p>
        </p:txBody>
      </p:sp>
      <p:sp>
        <p:nvSpPr>
          <p:cNvPr id="35" name="TextBox 35"/>
          <p:cNvSpPr txBox="1"/>
          <p:nvPr/>
        </p:nvSpPr>
        <p:spPr>
          <a:xfrm>
            <a:off x="4082937" y="1355008"/>
            <a:ext cx="3533103" cy="407804"/>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Personas, </a:t>
            </a:r>
            <a:r>
              <a:rPr lang="en-US" sz="900" spc="24" dirty="0" err="1">
                <a:solidFill>
                  <a:srgbClr val="545454"/>
                </a:solidFill>
                <a:latin typeface="Montserrat Classic"/>
              </a:rPr>
              <a:t>kuras</a:t>
            </a:r>
            <a:r>
              <a:rPr lang="en-US" sz="900" spc="24" dirty="0">
                <a:solidFill>
                  <a:srgbClr val="545454"/>
                </a:solidFill>
                <a:latin typeface="Montserrat Classic"/>
              </a:rPr>
              <a:t> </a:t>
            </a:r>
            <a:r>
              <a:rPr lang="en-US" sz="900" spc="24" dirty="0" err="1">
                <a:solidFill>
                  <a:srgbClr val="545454"/>
                </a:solidFill>
                <a:latin typeface="Montserrat Classic"/>
              </a:rPr>
              <a:t>veic</a:t>
            </a:r>
            <a:r>
              <a:rPr lang="en-US" sz="900" spc="24" dirty="0">
                <a:solidFill>
                  <a:srgbClr val="545454"/>
                </a:solidFill>
                <a:latin typeface="Montserrat Classic"/>
              </a:rPr>
              <a:t> </a:t>
            </a:r>
            <a:r>
              <a:rPr lang="en-US" sz="900" spc="24" dirty="0" err="1">
                <a:solidFill>
                  <a:srgbClr val="545454"/>
                </a:solidFill>
                <a:latin typeface="Montserrat Classic"/>
              </a:rPr>
              <a:t>algotos</a:t>
            </a:r>
            <a:r>
              <a:rPr lang="en-US" sz="900" spc="24" dirty="0">
                <a:solidFill>
                  <a:srgbClr val="545454"/>
                </a:solidFill>
                <a:latin typeface="Montserrat Classic"/>
              </a:rPr>
              <a:t> </a:t>
            </a:r>
            <a:r>
              <a:rPr lang="en-US" sz="900" spc="24" dirty="0" err="1">
                <a:solidFill>
                  <a:srgbClr val="545454"/>
                </a:solidFill>
                <a:latin typeface="Montserrat Classic"/>
              </a:rPr>
              <a:t>pagaidu</a:t>
            </a:r>
            <a:r>
              <a:rPr lang="en-US" sz="900" spc="24" dirty="0">
                <a:solidFill>
                  <a:srgbClr val="545454"/>
                </a:solidFill>
                <a:latin typeface="Montserrat Classic"/>
              </a:rPr>
              <a:t> </a:t>
            </a:r>
            <a:r>
              <a:rPr lang="en-US" sz="900" spc="24" dirty="0" err="1">
                <a:solidFill>
                  <a:srgbClr val="545454"/>
                </a:solidFill>
                <a:latin typeface="Montserrat Classic"/>
              </a:rPr>
              <a:t>sabiedriskos</a:t>
            </a:r>
            <a:r>
              <a:rPr lang="en-US" sz="900" spc="24" dirty="0">
                <a:solidFill>
                  <a:srgbClr val="545454"/>
                </a:solidFill>
                <a:latin typeface="Montserrat Classic"/>
              </a:rPr>
              <a:t> </a:t>
            </a:r>
            <a:r>
              <a:rPr lang="en-US" sz="900" spc="24" dirty="0" err="1">
                <a:solidFill>
                  <a:srgbClr val="545454"/>
                </a:solidFill>
                <a:latin typeface="Montserrat Classic"/>
              </a:rPr>
              <a:t>darbus</a:t>
            </a:r>
            <a:r>
              <a:rPr lang="lv-LV" sz="900" spc="24" dirty="0">
                <a:solidFill>
                  <a:srgbClr val="545454"/>
                </a:solidFill>
                <a:latin typeface="Montserrat Classic"/>
              </a:rPr>
              <a:t> (skaits vidēji mēnesī)</a:t>
            </a:r>
            <a:endParaRPr lang="en-US" sz="900" spc="24" dirty="0">
              <a:solidFill>
                <a:srgbClr val="545454"/>
              </a:solidFill>
              <a:latin typeface="Montserrat Classic"/>
            </a:endParaRPr>
          </a:p>
          <a:p>
            <a:pPr>
              <a:lnSpc>
                <a:spcPts val="1120"/>
              </a:lnSpc>
            </a:pPr>
            <a:endParaRPr lang="en-US" sz="900" spc="24" dirty="0">
              <a:solidFill>
                <a:srgbClr val="545454"/>
              </a:solidFill>
              <a:latin typeface="Montserrat Classic"/>
            </a:endParaRPr>
          </a:p>
        </p:txBody>
      </p:sp>
      <p:sp>
        <p:nvSpPr>
          <p:cNvPr id="36" name="TextBox 36"/>
          <p:cNvSpPr txBox="1"/>
          <p:nvPr/>
        </p:nvSpPr>
        <p:spPr>
          <a:xfrm>
            <a:off x="8882130" y="1401873"/>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1 035</a:t>
            </a:r>
            <a:endParaRPr lang="en-US" sz="900" spc="24" dirty="0">
              <a:solidFill>
                <a:srgbClr val="545454"/>
              </a:solidFill>
              <a:latin typeface="Montserrat Classic"/>
            </a:endParaRPr>
          </a:p>
        </p:txBody>
      </p:sp>
      <p:sp>
        <p:nvSpPr>
          <p:cNvPr id="37" name="TextBox 37"/>
          <p:cNvSpPr txBox="1"/>
          <p:nvPr/>
        </p:nvSpPr>
        <p:spPr>
          <a:xfrm>
            <a:off x="4124814" y="906792"/>
            <a:ext cx="2563252" cy="201930"/>
          </a:xfrm>
          <a:prstGeom prst="rect">
            <a:avLst/>
          </a:prstGeom>
        </p:spPr>
        <p:txBody>
          <a:bodyPr lIns="0" tIns="0" rIns="0" bIns="0" rtlCol="0" anchor="t">
            <a:spAutoFit/>
          </a:bodyPr>
          <a:lstStyle/>
          <a:p>
            <a:pPr>
              <a:lnSpc>
                <a:spcPts val="1679"/>
              </a:lnSpc>
            </a:pPr>
            <a:r>
              <a:rPr lang="en-US" sz="1199" spc="35" dirty="0" err="1">
                <a:solidFill>
                  <a:srgbClr val="FFFFFF"/>
                </a:solidFill>
                <a:latin typeface="Bebas Neue Bold"/>
              </a:rPr>
              <a:t>Rezultatīvā</a:t>
            </a:r>
            <a:r>
              <a:rPr lang="en-US" sz="1199" spc="35" dirty="0">
                <a:solidFill>
                  <a:srgbClr val="FFFFFF"/>
                </a:solidFill>
                <a:latin typeface="Bebas Neue Bold"/>
              </a:rPr>
              <a:t> </a:t>
            </a:r>
            <a:r>
              <a:rPr lang="en-US" sz="1199" spc="35" dirty="0" err="1">
                <a:solidFill>
                  <a:srgbClr val="FFFFFF"/>
                </a:solidFill>
                <a:latin typeface="Bebas Neue Bold"/>
              </a:rPr>
              <a:t>rādītāja</a:t>
            </a:r>
            <a:r>
              <a:rPr lang="en-US" sz="1199" spc="35" dirty="0">
                <a:solidFill>
                  <a:srgbClr val="FFFFFF"/>
                </a:solidFill>
                <a:latin typeface="Bebas Neue Bold"/>
              </a:rPr>
              <a:t> </a:t>
            </a:r>
            <a:r>
              <a:rPr lang="en-US" sz="1199" spc="35" dirty="0" err="1">
                <a:solidFill>
                  <a:srgbClr val="FFFFFF"/>
                </a:solidFill>
                <a:latin typeface="Bebas Neue Bold"/>
              </a:rPr>
              <a:t>nosaukums</a:t>
            </a:r>
            <a:endParaRPr lang="en-US" sz="1199" spc="35" dirty="0">
              <a:solidFill>
                <a:srgbClr val="FFFFFF"/>
              </a:solidFill>
              <a:latin typeface="Bebas Neue Bold"/>
            </a:endParaRPr>
          </a:p>
        </p:txBody>
      </p:sp>
      <p:sp>
        <p:nvSpPr>
          <p:cNvPr id="38" name="TextBox 38"/>
          <p:cNvSpPr txBox="1"/>
          <p:nvPr/>
        </p:nvSpPr>
        <p:spPr>
          <a:xfrm>
            <a:off x="8859262" y="867772"/>
            <a:ext cx="1079472" cy="333425"/>
          </a:xfrm>
          <a:prstGeom prst="rect">
            <a:avLst/>
          </a:prstGeom>
        </p:spPr>
        <p:txBody>
          <a:bodyPr lIns="0" tIns="0" rIns="0" bIns="0" rtlCol="0" anchor="t">
            <a:spAutoFit/>
          </a:bodyPr>
          <a:lstStyle/>
          <a:p>
            <a:pPr>
              <a:lnSpc>
                <a:spcPts val="1296"/>
              </a:lnSpc>
            </a:pPr>
            <a:r>
              <a:rPr lang="en-US" sz="1199" spc="35" dirty="0" err="1">
                <a:solidFill>
                  <a:srgbClr val="FFFFFF"/>
                </a:solidFill>
                <a:latin typeface="Bebas Neue Bold"/>
              </a:rPr>
              <a:t>Plānotā</a:t>
            </a:r>
            <a:r>
              <a:rPr lang="en-US" sz="1199" spc="35" dirty="0">
                <a:solidFill>
                  <a:srgbClr val="FFFFFF"/>
                </a:solidFill>
                <a:latin typeface="Bebas Neue Bold"/>
              </a:rPr>
              <a:t> </a:t>
            </a:r>
            <a:r>
              <a:rPr lang="en-US" sz="1199" spc="35" dirty="0" err="1">
                <a:solidFill>
                  <a:srgbClr val="FFFFFF"/>
                </a:solidFill>
                <a:latin typeface="Bebas Neue Bold"/>
              </a:rPr>
              <a:t>vērtība</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en-US" sz="1199" spc="35" dirty="0" err="1">
                <a:solidFill>
                  <a:srgbClr val="FFFFFF"/>
                </a:solidFill>
                <a:latin typeface="Bebas Neue Bold"/>
              </a:rPr>
              <a:t>gadā</a:t>
            </a:r>
            <a:endParaRPr lang="en-US" sz="1199" spc="35" dirty="0">
              <a:solidFill>
                <a:srgbClr val="FFFFFF"/>
              </a:solidFill>
              <a:latin typeface="Bebas Neue Bold"/>
            </a:endParaRPr>
          </a:p>
        </p:txBody>
      </p:sp>
      <p:sp>
        <p:nvSpPr>
          <p:cNvPr id="39" name="TextBox 39"/>
          <p:cNvSpPr txBox="1"/>
          <p:nvPr/>
        </p:nvSpPr>
        <p:spPr>
          <a:xfrm>
            <a:off x="714078" y="1786513"/>
            <a:ext cx="3171484" cy="266740"/>
          </a:xfrm>
          <a:prstGeom prst="rect">
            <a:avLst/>
          </a:prstGeom>
        </p:spPr>
        <p:txBody>
          <a:bodyPr wrap="square" lIns="0" tIns="0" rIns="0" bIns="0" rtlCol="0" anchor="t">
            <a:spAutoFit/>
          </a:bodyPr>
          <a:lstStyle/>
          <a:p>
            <a:pPr>
              <a:lnSpc>
                <a:spcPts val="1120"/>
              </a:lnSpc>
            </a:pPr>
            <a:r>
              <a:rPr lang="en-US" sz="900" spc="24" dirty="0">
                <a:solidFill>
                  <a:srgbClr val="545454"/>
                </a:solidFill>
                <a:latin typeface="Montserrat Classic"/>
              </a:rPr>
              <a:t>07.01.00 </a:t>
            </a:r>
            <a:r>
              <a:rPr lang="en-US" sz="900" spc="24" dirty="0" err="1">
                <a:solidFill>
                  <a:srgbClr val="545454"/>
                </a:solidFill>
                <a:latin typeface="Montserrat Classic"/>
              </a:rPr>
              <a:t>Nodarbinātības</a:t>
            </a:r>
            <a:r>
              <a:rPr lang="en-US" sz="900" spc="24" dirty="0">
                <a:solidFill>
                  <a:srgbClr val="545454"/>
                </a:solidFill>
                <a:latin typeface="Montserrat Classic"/>
              </a:rPr>
              <a:t> </a:t>
            </a:r>
            <a:r>
              <a:rPr lang="en-US" sz="900" spc="24" dirty="0" err="1">
                <a:solidFill>
                  <a:srgbClr val="545454"/>
                </a:solidFill>
                <a:latin typeface="Montserrat Classic"/>
              </a:rPr>
              <a:t>valsts</a:t>
            </a:r>
            <a:r>
              <a:rPr lang="en-US" sz="900" spc="24" dirty="0">
                <a:solidFill>
                  <a:srgbClr val="545454"/>
                </a:solidFill>
                <a:latin typeface="Montserrat Classic"/>
              </a:rPr>
              <a:t> </a:t>
            </a:r>
            <a:r>
              <a:rPr lang="en-US" sz="900" spc="24" dirty="0" err="1">
                <a:solidFill>
                  <a:srgbClr val="545454"/>
                </a:solidFill>
                <a:latin typeface="Montserrat Classic"/>
              </a:rPr>
              <a:t>aģentūras</a:t>
            </a:r>
            <a:r>
              <a:rPr lang="en-US" sz="900" spc="24" dirty="0">
                <a:solidFill>
                  <a:srgbClr val="545454"/>
                </a:solidFill>
                <a:latin typeface="Montserrat Classic"/>
              </a:rPr>
              <a:t> </a:t>
            </a:r>
            <a:r>
              <a:rPr lang="en-US" sz="900" spc="24" dirty="0" err="1">
                <a:solidFill>
                  <a:srgbClr val="545454"/>
                </a:solidFill>
                <a:latin typeface="Montserrat Classic"/>
              </a:rPr>
              <a:t>darbības</a:t>
            </a:r>
            <a:r>
              <a:rPr lang="lv-LV" sz="900" spc="24" dirty="0">
                <a:solidFill>
                  <a:srgbClr val="545454"/>
                </a:solidFill>
                <a:latin typeface="Montserrat Classic"/>
              </a:rPr>
              <a:t> (NVA)</a:t>
            </a:r>
            <a:r>
              <a:rPr lang="en-US" sz="900" spc="24" dirty="0">
                <a:solidFill>
                  <a:srgbClr val="545454"/>
                </a:solidFill>
                <a:latin typeface="Montserrat Classic"/>
              </a:rPr>
              <a:t> </a:t>
            </a:r>
            <a:r>
              <a:rPr lang="en-US" sz="900" spc="24" dirty="0" err="1">
                <a:solidFill>
                  <a:srgbClr val="545454"/>
                </a:solidFill>
                <a:latin typeface="Montserrat Classic"/>
              </a:rPr>
              <a:t>nodrošināšana</a:t>
            </a:r>
            <a:endParaRPr lang="en-US" sz="900" spc="24" dirty="0">
              <a:solidFill>
                <a:srgbClr val="545454"/>
              </a:solidFill>
              <a:latin typeface="Montserrat Classic"/>
            </a:endParaRPr>
          </a:p>
        </p:txBody>
      </p:sp>
      <p:sp>
        <p:nvSpPr>
          <p:cNvPr id="40" name="TextBox 40"/>
          <p:cNvSpPr txBox="1"/>
          <p:nvPr/>
        </p:nvSpPr>
        <p:spPr>
          <a:xfrm>
            <a:off x="4120570" y="1786514"/>
            <a:ext cx="4207474" cy="269241"/>
          </a:xfrm>
          <a:prstGeom prst="rect">
            <a:avLst/>
          </a:prstGeom>
        </p:spPr>
        <p:txBody>
          <a:bodyPr lIns="0" tIns="0" rIns="0" bIns="0" rtlCol="0" anchor="t">
            <a:spAutoFit/>
          </a:bodyPr>
          <a:lstStyle/>
          <a:p>
            <a:pPr>
              <a:lnSpc>
                <a:spcPts val="1120"/>
              </a:lnSpc>
            </a:pPr>
            <a:r>
              <a:rPr lang="en-US" sz="900" spc="24" dirty="0" err="1">
                <a:solidFill>
                  <a:srgbClr val="545454"/>
                </a:solidFill>
                <a:latin typeface="Montserrat Classic"/>
              </a:rPr>
              <a:t>Klātienē</a:t>
            </a:r>
            <a:r>
              <a:rPr lang="en-US" sz="900" spc="24" dirty="0">
                <a:solidFill>
                  <a:srgbClr val="545454"/>
                </a:solidFill>
                <a:latin typeface="Montserrat Classic"/>
              </a:rPr>
              <a:t> </a:t>
            </a:r>
            <a:r>
              <a:rPr lang="en-US" sz="900" spc="24" dirty="0" err="1">
                <a:solidFill>
                  <a:srgbClr val="545454"/>
                </a:solidFill>
                <a:latin typeface="Montserrat Classic"/>
              </a:rPr>
              <a:t>apkalpotie</a:t>
            </a:r>
            <a:r>
              <a:rPr lang="en-US" sz="900" spc="24" dirty="0">
                <a:solidFill>
                  <a:srgbClr val="545454"/>
                </a:solidFill>
                <a:latin typeface="Montserrat Classic"/>
              </a:rPr>
              <a:t> </a:t>
            </a:r>
            <a:r>
              <a:rPr lang="en-US" sz="900" spc="24" dirty="0" err="1">
                <a:solidFill>
                  <a:srgbClr val="545454"/>
                </a:solidFill>
                <a:latin typeface="Montserrat Classic"/>
              </a:rPr>
              <a:t>Nodarbinātības</a:t>
            </a:r>
            <a:r>
              <a:rPr lang="en-US" sz="900" spc="24" dirty="0">
                <a:solidFill>
                  <a:srgbClr val="545454"/>
                </a:solidFill>
                <a:latin typeface="Montserrat Classic"/>
              </a:rPr>
              <a:t> </a:t>
            </a:r>
            <a:r>
              <a:rPr lang="en-US" sz="900" spc="24" dirty="0" err="1">
                <a:solidFill>
                  <a:srgbClr val="545454"/>
                </a:solidFill>
                <a:latin typeface="Montserrat Classic"/>
              </a:rPr>
              <a:t>valsts</a:t>
            </a:r>
            <a:r>
              <a:rPr lang="en-US" sz="900" spc="24" dirty="0">
                <a:solidFill>
                  <a:srgbClr val="545454"/>
                </a:solidFill>
                <a:latin typeface="Montserrat Classic"/>
              </a:rPr>
              <a:t> </a:t>
            </a:r>
            <a:r>
              <a:rPr lang="en-US" sz="900" spc="24" dirty="0" err="1">
                <a:solidFill>
                  <a:srgbClr val="545454"/>
                </a:solidFill>
                <a:latin typeface="Montserrat Classic"/>
              </a:rPr>
              <a:t>aģentūras</a:t>
            </a:r>
            <a:r>
              <a:rPr lang="en-US" sz="900" spc="24" dirty="0">
                <a:solidFill>
                  <a:srgbClr val="545454"/>
                </a:solidFill>
                <a:latin typeface="Montserrat Classic"/>
              </a:rPr>
              <a:t> </a:t>
            </a:r>
            <a:r>
              <a:rPr lang="en-US" sz="900" spc="24" dirty="0" err="1">
                <a:solidFill>
                  <a:srgbClr val="545454"/>
                </a:solidFill>
                <a:latin typeface="Montserrat Classic"/>
              </a:rPr>
              <a:t>klienti</a:t>
            </a:r>
            <a:r>
              <a:rPr lang="en-US" sz="900" spc="24" dirty="0">
                <a:solidFill>
                  <a:srgbClr val="545454"/>
                </a:solidFill>
                <a:latin typeface="Montserrat Classic"/>
              </a:rPr>
              <a:t> (</a:t>
            </a:r>
            <a:r>
              <a:rPr lang="en-US" sz="900" spc="24" dirty="0" err="1">
                <a:solidFill>
                  <a:srgbClr val="545454"/>
                </a:solidFill>
                <a:latin typeface="Montserrat Classic"/>
              </a:rPr>
              <a:t>skaits</a:t>
            </a:r>
            <a:r>
              <a:rPr lang="en-US" sz="900" spc="24" dirty="0">
                <a:solidFill>
                  <a:srgbClr val="545454"/>
                </a:solidFill>
                <a:latin typeface="Montserrat Classic"/>
              </a:rPr>
              <a:t> </a:t>
            </a:r>
            <a:r>
              <a:rPr lang="en-US" sz="900" spc="24" dirty="0" err="1">
                <a:solidFill>
                  <a:srgbClr val="545454"/>
                </a:solidFill>
                <a:latin typeface="Montserrat Classic"/>
              </a:rPr>
              <a:t>vidēji</a:t>
            </a:r>
            <a:r>
              <a:rPr lang="en-US" sz="900" spc="24" dirty="0">
                <a:solidFill>
                  <a:srgbClr val="545454"/>
                </a:solidFill>
                <a:latin typeface="Montserrat Classic"/>
              </a:rPr>
              <a:t> </a:t>
            </a:r>
            <a:r>
              <a:rPr lang="en-US" sz="900" spc="24" dirty="0" err="1">
                <a:solidFill>
                  <a:srgbClr val="545454"/>
                </a:solidFill>
                <a:latin typeface="Montserrat Classic"/>
              </a:rPr>
              <a:t>mēnesī</a:t>
            </a:r>
            <a:r>
              <a:rPr lang="en-US" sz="900" spc="24" dirty="0">
                <a:solidFill>
                  <a:srgbClr val="545454"/>
                </a:solidFill>
                <a:latin typeface="Montserrat Classic"/>
              </a:rPr>
              <a:t>) </a:t>
            </a:r>
          </a:p>
        </p:txBody>
      </p:sp>
      <p:sp>
        <p:nvSpPr>
          <p:cNvPr id="41" name="TextBox 41"/>
          <p:cNvSpPr txBox="1"/>
          <p:nvPr/>
        </p:nvSpPr>
        <p:spPr>
          <a:xfrm>
            <a:off x="8885262" y="1822514"/>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37 494</a:t>
            </a:r>
            <a:endParaRPr lang="en-US" sz="900" spc="24" dirty="0">
              <a:solidFill>
                <a:srgbClr val="545454"/>
              </a:solidFill>
              <a:latin typeface="Montserrat Classic"/>
            </a:endParaRPr>
          </a:p>
        </p:txBody>
      </p:sp>
      <p:sp>
        <p:nvSpPr>
          <p:cNvPr id="42" name="TextBox 42"/>
          <p:cNvSpPr txBox="1"/>
          <p:nvPr/>
        </p:nvSpPr>
        <p:spPr>
          <a:xfrm>
            <a:off x="713858" y="2217967"/>
            <a:ext cx="2988605"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a:t>
            </a:r>
            <a:r>
              <a:rPr lang="en-US" sz="900" spc="24" dirty="0" err="1">
                <a:solidFill>
                  <a:srgbClr val="545454"/>
                </a:solidFill>
                <a:latin typeface="Montserrat Classic"/>
              </a:rPr>
              <a:t>darbības</a:t>
            </a:r>
            <a:r>
              <a:rPr lang="en-US" sz="900" spc="24" dirty="0">
                <a:solidFill>
                  <a:srgbClr val="545454"/>
                </a:solidFill>
                <a:latin typeface="Montserrat Classic"/>
              </a:rPr>
              <a:t> </a:t>
            </a:r>
            <a:r>
              <a:rPr lang="en-US" sz="900" spc="24" dirty="0" err="1">
                <a:solidFill>
                  <a:srgbClr val="545454"/>
                </a:solidFill>
                <a:latin typeface="Montserrat Classic"/>
              </a:rPr>
              <a:t>nodrošināšana</a:t>
            </a:r>
            <a:endParaRPr lang="en-US" sz="900" spc="24" dirty="0">
              <a:solidFill>
                <a:srgbClr val="545454"/>
              </a:solidFill>
              <a:latin typeface="Montserrat Classic"/>
            </a:endParaRPr>
          </a:p>
        </p:txBody>
      </p:sp>
      <p:sp>
        <p:nvSpPr>
          <p:cNvPr id="43" name="TextBox 43"/>
          <p:cNvSpPr txBox="1"/>
          <p:nvPr/>
        </p:nvSpPr>
        <p:spPr>
          <a:xfrm>
            <a:off x="8885262" y="2262728"/>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398</a:t>
            </a:r>
            <a:endParaRPr lang="en-US" sz="900" spc="24" dirty="0">
              <a:solidFill>
                <a:srgbClr val="545454"/>
              </a:solidFill>
              <a:latin typeface="Montserrat Classic"/>
            </a:endParaRPr>
          </a:p>
        </p:txBody>
      </p:sp>
      <p:sp>
        <p:nvSpPr>
          <p:cNvPr id="44" name="TextBox 44"/>
          <p:cNvSpPr txBox="1"/>
          <p:nvPr/>
        </p:nvSpPr>
        <p:spPr>
          <a:xfrm>
            <a:off x="4071253" y="2646850"/>
            <a:ext cx="4426281" cy="410305"/>
          </a:xfrm>
          <a:prstGeom prst="rect">
            <a:avLst/>
          </a:prstGeom>
        </p:spPr>
        <p:txBody>
          <a:bodyPr wrap="square" lIns="0" tIns="0" rIns="0" bIns="0" rtlCol="0" anchor="t">
            <a:spAutoFit/>
          </a:bodyPr>
          <a:lstStyle/>
          <a:p>
            <a:pPr>
              <a:lnSpc>
                <a:spcPts val="1120"/>
              </a:lnSpc>
            </a:pPr>
            <a:r>
              <a:rPr lang="en-US" sz="900" spc="24" dirty="0" err="1">
                <a:solidFill>
                  <a:srgbClr val="545454"/>
                </a:solidFill>
                <a:latin typeface="Montserrat Classic"/>
              </a:rPr>
              <a:t>Bezdarbnieku</a:t>
            </a:r>
            <a:r>
              <a:rPr lang="en-US" sz="900" spc="24" dirty="0">
                <a:solidFill>
                  <a:srgbClr val="545454"/>
                </a:solidFill>
                <a:latin typeface="Montserrat Classic"/>
              </a:rPr>
              <a:t> un </a:t>
            </a:r>
            <a:r>
              <a:rPr lang="en-US" sz="900" spc="24" dirty="0" err="1">
                <a:solidFill>
                  <a:srgbClr val="545454"/>
                </a:solidFill>
                <a:latin typeface="Montserrat Classic"/>
              </a:rPr>
              <a:t>darba</a:t>
            </a:r>
            <a:r>
              <a:rPr lang="en-US" sz="900" spc="24" dirty="0">
                <a:solidFill>
                  <a:srgbClr val="545454"/>
                </a:solidFill>
                <a:latin typeface="Montserrat Classic"/>
              </a:rPr>
              <a:t> </a:t>
            </a:r>
            <a:r>
              <a:rPr lang="en-US" sz="900" spc="24" dirty="0" err="1">
                <a:solidFill>
                  <a:srgbClr val="545454"/>
                </a:solidFill>
                <a:latin typeface="Montserrat Classic"/>
              </a:rPr>
              <a:t>meklētāju</a:t>
            </a:r>
            <a:r>
              <a:rPr lang="en-US" sz="900" spc="24" dirty="0">
                <a:solidFill>
                  <a:srgbClr val="545454"/>
                </a:solidFill>
                <a:latin typeface="Montserrat Classic"/>
              </a:rPr>
              <a:t> </a:t>
            </a:r>
            <a:r>
              <a:rPr lang="en-US" sz="900" spc="24" dirty="0" err="1">
                <a:solidFill>
                  <a:srgbClr val="545454"/>
                </a:solidFill>
                <a:latin typeface="Montserrat Classic"/>
              </a:rPr>
              <a:t>īpatsvars</a:t>
            </a:r>
            <a:r>
              <a:rPr lang="en-US" sz="900" spc="24" dirty="0">
                <a:solidFill>
                  <a:srgbClr val="545454"/>
                </a:solidFill>
                <a:latin typeface="Montserrat Classic"/>
              </a:rPr>
              <a:t>, </a:t>
            </a:r>
            <a:r>
              <a:rPr lang="en-US" sz="900" spc="24" dirty="0" err="1">
                <a:solidFill>
                  <a:srgbClr val="545454"/>
                </a:solidFill>
                <a:latin typeface="Montserrat Classic"/>
              </a:rPr>
              <a:t>kuri</a:t>
            </a:r>
            <a:r>
              <a:rPr lang="en-US" sz="900" spc="24" dirty="0">
                <a:solidFill>
                  <a:srgbClr val="545454"/>
                </a:solidFill>
                <a:latin typeface="Montserrat Classic"/>
              </a:rPr>
              <a:t> </a:t>
            </a:r>
            <a:r>
              <a:rPr lang="en-US" sz="900" spc="24" dirty="0" err="1">
                <a:solidFill>
                  <a:srgbClr val="545454"/>
                </a:solidFill>
                <a:latin typeface="Montserrat Classic"/>
              </a:rPr>
              <a:t>sešu</a:t>
            </a:r>
            <a:r>
              <a:rPr lang="en-US" sz="900" spc="24" dirty="0">
                <a:solidFill>
                  <a:srgbClr val="545454"/>
                </a:solidFill>
                <a:latin typeface="Montserrat Classic"/>
              </a:rPr>
              <a:t> </a:t>
            </a:r>
            <a:r>
              <a:rPr lang="en-US" sz="900" spc="24" dirty="0" err="1">
                <a:solidFill>
                  <a:srgbClr val="545454"/>
                </a:solidFill>
                <a:latin typeface="Montserrat Classic"/>
              </a:rPr>
              <a:t>mēnešu</a:t>
            </a:r>
            <a:r>
              <a:rPr lang="en-US" sz="900" spc="24" dirty="0">
                <a:solidFill>
                  <a:srgbClr val="545454"/>
                </a:solidFill>
                <a:latin typeface="Montserrat Classic"/>
              </a:rPr>
              <a:t> </a:t>
            </a:r>
            <a:r>
              <a:rPr lang="en-US" sz="900" spc="24" dirty="0" err="1">
                <a:solidFill>
                  <a:srgbClr val="545454"/>
                </a:solidFill>
                <a:latin typeface="Montserrat Classic"/>
              </a:rPr>
              <a:t>laikā</a:t>
            </a:r>
            <a:r>
              <a:rPr lang="en-US" sz="900" spc="24" dirty="0">
                <a:solidFill>
                  <a:srgbClr val="545454"/>
                </a:solidFill>
                <a:latin typeface="Montserrat Classic"/>
              </a:rPr>
              <a:t> </a:t>
            </a:r>
            <a:r>
              <a:rPr lang="en-US" sz="900" spc="24" dirty="0" err="1">
                <a:solidFill>
                  <a:srgbClr val="545454"/>
                </a:solidFill>
                <a:latin typeface="Montserrat Classic"/>
              </a:rPr>
              <a:t>pēc</a:t>
            </a:r>
            <a:r>
              <a:rPr lang="en-US" sz="900" spc="24" dirty="0">
                <a:solidFill>
                  <a:srgbClr val="545454"/>
                </a:solidFill>
                <a:latin typeface="Montserrat Classic"/>
              </a:rPr>
              <a:t> </a:t>
            </a:r>
            <a:r>
              <a:rPr lang="en-US" sz="900" spc="24" dirty="0" err="1">
                <a:solidFill>
                  <a:srgbClr val="545454"/>
                </a:solidFill>
                <a:latin typeface="Montserrat Classic"/>
              </a:rPr>
              <a:t>bezdarbnieka</a:t>
            </a:r>
            <a:r>
              <a:rPr lang="en-US" sz="900" spc="24" dirty="0">
                <a:solidFill>
                  <a:srgbClr val="545454"/>
                </a:solidFill>
                <a:latin typeface="Montserrat Classic"/>
              </a:rPr>
              <a:t> </a:t>
            </a:r>
            <a:r>
              <a:rPr lang="en-US" sz="900" spc="24" dirty="0" err="1">
                <a:solidFill>
                  <a:srgbClr val="545454"/>
                </a:solidFill>
                <a:latin typeface="Montserrat Classic"/>
              </a:rPr>
              <a:t>vai</a:t>
            </a:r>
            <a:r>
              <a:rPr lang="en-US" sz="900" spc="24" dirty="0">
                <a:solidFill>
                  <a:srgbClr val="545454"/>
                </a:solidFill>
                <a:latin typeface="Montserrat Classic"/>
              </a:rPr>
              <a:t> </a:t>
            </a:r>
            <a:r>
              <a:rPr lang="en-US" sz="900" spc="24" dirty="0" err="1">
                <a:solidFill>
                  <a:srgbClr val="545454"/>
                </a:solidFill>
                <a:latin typeface="Montserrat Classic"/>
              </a:rPr>
              <a:t>darba</a:t>
            </a:r>
            <a:r>
              <a:rPr lang="en-US" sz="900" spc="24" dirty="0">
                <a:solidFill>
                  <a:srgbClr val="545454"/>
                </a:solidFill>
                <a:latin typeface="Montserrat Classic"/>
              </a:rPr>
              <a:t> </a:t>
            </a:r>
            <a:r>
              <a:rPr lang="en-US" sz="900" spc="24" dirty="0" err="1">
                <a:solidFill>
                  <a:srgbClr val="545454"/>
                </a:solidFill>
                <a:latin typeface="Montserrat Classic"/>
              </a:rPr>
              <a:t>meklētāja</a:t>
            </a:r>
            <a:r>
              <a:rPr lang="en-US" sz="900" spc="24" dirty="0">
                <a:solidFill>
                  <a:srgbClr val="545454"/>
                </a:solidFill>
                <a:latin typeface="Montserrat Classic"/>
              </a:rPr>
              <a:t> </a:t>
            </a:r>
            <a:r>
              <a:rPr lang="en-US" sz="900" spc="24" dirty="0" err="1">
                <a:solidFill>
                  <a:srgbClr val="545454"/>
                </a:solidFill>
                <a:latin typeface="Montserrat Classic"/>
              </a:rPr>
              <a:t>statusa</a:t>
            </a:r>
            <a:r>
              <a:rPr lang="en-US" sz="900" spc="24" dirty="0">
                <a:solidFill>
                  <a:srgbClr val="545454"/>
                </a:solidFill>
                <a:latin typeface="Montserrat Classic"/>
              </a:rPr>
              <a:t> </a:t>
            </a:r>
            <a:r>
              <a:rPr lang="en-US" sz="900" spc="24" dirty="0" err="1">
                <a:solidFill>
                  <a:srgbClr val="545454"/>
                </a:solidFill>
                <a:latin typeface="Montserrat Classic"/>
              </a:rPr>
              <a:t>iegūšanas</a:t>
            </a:r>
            <a:r>
              <a:rPr lang="en-US" sz="900" spc="24" dirty="0">
                <a:solidFill>
                  <a:srgbClr val="545454"/>
                </a:solidFill>
                <a:latin typeface="Montserrat Classic"/>
              </a:rPr>
              <a:t> </a:t>
            </a:r>
            <a:r>
              <a:rPr lang="en-US" sz="900" spc="24" dirty="0" err="1">
                <a:solidFill>
                  <a:srgbClr val="545454"/>
                </a:solidFill>
                <a:latin typeface="Montserrat Classic"/>
              </a:rPr>
              <a:t>iesaistīti</a:t>
            </a:r>
            <a:r>
              <a:rPr lang="en-US" sz="900" spc="24" dirty="0">
                <a:solidFill>
                  <a:srgbClr val="545454"/>
                </a:solidFill>
                <a:latin typeface="Montserrat Classic"/>
              </a:rPr>
              <a:t> </a:t>
            </a:r>
            <a:r>
              <a:rPr lang="en-US" sz="900" spc="24" dirty="0" err="1">
                <a:solidFill>
                  <a:srgbClr val="545454"/>
                </a:solidFill>
                <a:latin typeface="Montserrat Classic"/>
              </a:rPr>
              <a:t>aktīvajos</a:t>
            </a:r>
            <a:r>
              <a:rPr lang="en-US" sz="900" spc="24" dirty="0">
                <a:solidFill>
                  <a:srgbClr val="545454"/>
                </a:solidFill>
                <a:latin typeface="Montserrat Classic"/>
              </a:rPr>
              <a:t> </a:t>
            </a:r>
            <a:r>
              <a:rPr lang="en-US" sz="900" spc="24" dirty="0" err="1">
                <a:solidFill>
                  <a:srgbClr val="545454"/>
                </a:solidFill>
                <a:latin typeface="Montserrat Classic"/>
              </a:rPr>
              <a:t>nodarbinātības</a:t>
            </a:r>
            <a:r>
              <a:rPr lang="en-US" sz="900" spc="24" dirty="0">
                <a:solidFill>
                  <a:srgbClr val="545454"/>
                </a:solidFill>
                <a:latin typeface="Montserrat Classic"/>
              </a:rPr>
              <a:t> </a:t>
            </a:r>
            <a:r>
              <a:rPr lang="en-US" sz="900" spc="24" dirty="0" err="1">
                <a:solidFill>
                  <a:srgbClr val="545454"/>
                </a:solidFill>
                <a:latin typeface="Montserrat Classic"/>
              </a:rPr>
              <a:t>pasākumos</a:t>
            </a:r>
            <a:r>
              <a:rPr lang="en-US" sz="900" spc="24" dirty="0">
                <a:solidFill>
                  <a:srgbClr val="545454"/>
                </a:solidFill>
                <a:latin typeface="Montserrat Classic"/>
              </a:rPr>
              <a:t> </a:t>
            </a:r>
            <a:r>
              <a:rPr lang="en-US" sz="900" spc="24" dirty="0" err="1">
                <a:solidFill>
                  <a:srgbClr val="545454"/>
                </a:solidFill>
                <a:latin typeface="Montserrat Classic"/>
              </a:rPr>
              <a:t>vai</a:t>
            </a:r>
            <a:r>
              <a:rPr lang="en-US" sz="900" spc="24" dirty="0">
                <a:solidFill>
                  <a:srgbClr val="545454"/>
                </a:solidFill>
                <a:latin typeface="Montserrat Classic"/>
              </a:rPr>
              <a:t> </a:t>
            </a:r>
            <a:r>
              <a:rPr lang="en-US" sz="900" spc="24" dirty="0" err="1">
                <a:solidFill>
                  <a:srgbClr val="545454"/>
                </a:solidFill>
                <a:latin typeface="Montserrat Classic"/>
              </a:rPr>
              <a:t>iekārtojušies</a:t>
            </a:r>
            <a:r>
              <a:rPr lang="en-US" sz="900" spc="24" dirty="0">
                <a:solidFill>
                  <a:srgbClr val="545454"/>
                </a:solidFill>
                <a:latin typeface="Montserrat Classic"/>
              </a:rPr>
              <a:t> </a:t>
            </a:r>
            <a:r>
              <a:rPr lang="en-US" sz="900" spc="24" dirty="0" err="1">
                <a:solidFill>
                  <a:srgbClr val="545454"/>
                </a:solidFill>
                <a:latin typeface="Montserrat Classic"/>
              </a:rPr>
              <a:t>darbā</a:t>
            </a:r>
            <a:r>
              <a:rPr lang="en-US" sz="900" spc="24" dirty="0">
                <a:solidFill>
                  <a:srgbClr val="545454"/>
                </a:solidFill>
                <a:latin typeface="Montserrat Classic"/>
              </a:rPr>
              <a:t>, (%)</a:t>
            </a:r>
          </a:p>
        </p:txBody>
      </p:sp>
      <p:sp>
        <p:nvSpPr>
          <p:cNvPr id="45" name="TextBox 45"/>
          <p:cNvSpPr txBox="1"/>
          <p:nvPr/>
        </p:nvSpPr>
        <p:spPr>
          <a:xfrm>
            <a:off x="8888166" y="2735624"/>
            <a:ext cx="1018496"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5</a:t>
            </a:r>
            <a:r>
              <a:rPr lang="lv-LV" sz="900" spc="24" dirty="0">
                <a:solidFill>
                  <a:srgbClr val="545454"/>
                </a:solidFill>
                <a:latin typeface="Montserrat Classic"/>
              </a:rPr>
              <a:t>0</a:t>
            </a:r>
            <a:r>
              <a:rPr lang="en-US" sz="900" spc="24" dirty="0">
                <a:solidFill>
                  <a:srgbClr val="545454"/>
                </a:solidFill>
                <a:latin typeface="Montserrat Classic"/>
              </a:rPr>
              <a:t>,0</a:t>
            </a:r>
          </a:p>
        </p:txBody>
      </p:sp>
      <p:sp>
        <p:nvSpPr>
          <p:cNvPr id="46" name="TextBox 46"/>
          <p:cNvSpPr txBox="1"/>
          <p:nvPr/>
        </p:nvSpPr>
        <p:spPr>
          <a:xfrm>
            <a:off x="706696" y="3325718"/>
            <a:ext cx="3171484"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a:t>
            </a:r>
            <a:r>
              <a:rPr lang="en-US" sz="900" spc="24" dirty="0" err="1">
                <a:solidFill>
                  <a:srgbClr val="545454"/>
                </a:solidFill>
                <a:latin typeface="Montserrat Classic"/>
              </a:rPr>
              <a:t>darbības</a:t>
            </a:r>
            <a:r>
              <a:rPr lang="en-US" sz="900" spc="24" dirty="0">
                <a:solidFill>
                  <a:srgbClr val="545454"/>
                </a:solidFill>
                <a:latin typeface="Montserrat Classic"/>
              </a:rPr>
              <a:t> </a:t>
            </a:r>
            <a:r>
              <a:rPr lang="en-US" sz="900" spc="24" dirty="0" err="1">
                <a:solidFill>
                  <a:srgbClr val="545454"/>
                </a:solidFill>
                <a:latin typeface="Montserrat Classic"/>
              </a:rPr>
              <a:t>nodrošināšana</a:t>
            </a:r>
            <a:endParaRPr lang="en-US" sz="900" spc="24" dirty="0">
              <a:solidFill>
                <a:srgbClr val="545454"/>
              </a:solidFill>
              <a:latin typeface="Montserrat Classic"/>
            </a:endParaRPr>
          </a:p>
        </p:txBody>
      </p:sp>
      <p:sp>
        <p:nvSpPr>
          <p:cNvPr id="47" name="TextBox 47"/>
          <p:cNvSpPr txBox="1"/>
          <p:nvPr/>
        </p:nvSpPr>
        <p:spPr>
          <a:xfrm>
            <a:off x="4103464" y="3327537"/>
            <a:ext cx="4372834" cy="128177"/>
          </a:xfrm>
          <a:prstGeom prst="rect">
            <a:avLst/>
          </a:prstGeom>
        </p:spPr>
        <p:txBody>
          <a:bodyPr wrap="square" lIns="0" tIns="0" rIns="0" bIns="0" rtlCol="0" anchor="t">
            <a:spAutoFit/>
          </a:bodyPr>
          <a:lstStyle/>
          <a:p>
            <a:pPr>
              <a:lnSpc>
                <a:spcPts val="1120"/>
              </a:lnSpc>
            </a:pPr>
            <a:r>
              <a:rPr lang="en-US" sz="900" spc="24" dirty="0" err="1">
                <a:solidFill>
                  <a:srgbClr val="545454"/>
                </a:solidFill>
                <a:latin typeface="Montserrat Classic"/>
              </a:rPr>
              <a:t>Attālināti</a:t>
            </a:r>
            <a:r>
              <a:rPr lang="en-US" sz="900" spc="24" dirty="0">
                <a:solidFill>
                  <a:srgbClr val="545454"/>
                </a:solidFill>
                <a:latin typeface="Montserrat Classic"/>
              </a:rPr>
              <a:t> </a:t>
            </a:r>
            <a:r>
              <a:rPr lang="en-US" sz="900" spc="24" dirty="0" err="1">
                <a:solidFill>
                  <a:srgbClr val="545454"/>
                </a:solidFill>
                <a:latin typeface="Montserrat Classic"/>
              </a:rPr>
              <a:t>apkalpotie</a:t>
            </a:r>
            <a:r>
              <a:rPr lang="en-US" sz="900" spc="24" dirty="0">
                <a:solidFill>
                  <a:srgbClr val="545454"/>
                </a:solidFill>
                <a:latin typeface="Montserrat Classic"/>
              </a:rPr>
              <a:t> </a:t>
            </a:r>
            <a:r>
              <a:rPr lang="en-US" sz="900" spc="24" dirty="0" err="1">
                <a:solidFill>
                  <a:srgbClr val="545454"/>
                </a:solidFill>
                <a:latin typeface="Montserrat Classic"/>
              </a:rPr>
              <a:t>klienti</a:t>
            </a:r>
            <a:r>
              <a:rPr lang="en-US" sz="900" spc="24" dirty="0">
                <a:solidFill>
                  <a:srgbClr val="545454"/>
                </a:solidFill>
                <a:latin typeface="Montserrat Classic"/>
              </a:rPr>
              <a:t> (</a:t>
            </a:r>
            <a:r>
              <a:rPr lang="lv-LV" sz="900" spc="24" dirty="0">
                <a:solidFill>
                  <a:srgbClr val="545454"/>
                </a:solidFill>
                <a:latin typeface="Montserrat Classic"/>
              </a:rPr>
              <a:t>skaits vidēji mēnesī</a:t>
            </a:r>
            <a:r>
              <a:rPr lang="en-US" sz="900" spc="24" dirty="0">
                <a:solidFill>
                  <a:srgbClr val="545454"/>
                </a:solidFill>
                <a:latin typeface="Montserrat Classic"/>
              </a:rPr>
              <a:t>)</a:t>
            </a:r>
          </a:p>
        </p:txBody>
      </p:sp>
      <p:sp>
        <p:nvSpPr>
          <p:cNvPr id="48" name="TextBox 48"/>
          <p:cNvSpPr txBox="1"/>
          <p:nvPr/>
        </p:nvSpPr>
        <p:spPr>
          <a:xfrm>
            <a:off x="8796043" y="3336198"/>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99 000</a:t>
            </a:r>
            <a:endParaRPr lang="en-US" sz="900" spc="24" dirty="0">
              <a:solidFill>
                <a:srgbClr val="545454"/>
              </a:solidFill>
              <a:latin typeface="Montserrat Classic"/>
            </a:endParaRPr>
          </a:p>
        </p:txBody>
      </p:sp>
      <p:sp>
        <p:nvSpPr>
          <p:cNvPr id="49" name="TextBox 49"/>
          <p:cNvSpPr txBox="1"/>
          <p:nvPr/>
        </p:nvSpPr>
        <p:spPr>
          <a:xfrm>
            <a:off x="730605" y="3727379"/>
            <a:ext cx="2988605"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a:t>
            </a:r>
            <a:r>
              <a:rPr lang="en-US" sz="900" spc="24" dirty="0" err="1">
                <a:solidFill>
                  <a:srgbClr val="545454"/>
                </a:solidFill>
                <a:latin typeface="Montserrat Classic"/>
              </a:rPr>
              <a:t>darbības</a:t>
            </a:r>
            <a:r>
              <a:rPr lang="en-US" sz="900" spc="24" dirty="0">
                <a:solidFill>
                  <a:srgbClr val="545454"/>
                </a:solidFill>
                <a:latin typeface="Montserrat Classic"/>
              </a:rPr>
              <a:t> </a:t>
            </a:r>
            <a:r>
              <a:rPr lang="en-US" sz="900" spc="24" dirty="0" err="1">
                <a:solidFill>
                  <a:srgbClr val="545454"/>
                </a:solidFill>
                <a:latin typeface="Montserrat Classic"/>
              </a:rPr>
              <a:t>nodrošināšana</a:t>
            </a:r>
            <a:endParaRPr lang="en-US" sz="900" spc="24" dirty="0">
              <a:solidFill>
                <a:srgbClr val="545454"/>
              </a:solidFill>
              <a:latin typeface="Montserrat Classic"/>
            </a:endParaRPr>
          </a:p>
        </p:txBody>
      </p:sp>
      <p:sp>
        <p:nvSpPr>
          <p:cNvPr id="50" name="TextBox 50"/>
          <p:cNvSpPr txBox="1"/>
          <p:nvPr/>
        </p:nvSpPr>
        <p:spPr>
          <a:xfrm>
            <a:off x="4113925" y="3674237"/>
            <a:ext cx="4310344" cy="266740"/>
          </a:xfrm>
          <a:prstGeom prst="rect">
            <a:avLst/>
          </a:prstGeom>
        </p:spPr>
        <p:txBody>
          <a:bodyPr lIns="0" tIns="0" rIns="0" bIns="0" rtlCol="0" anchor="t">
            <a:spAutoFit/>
          </a:bodyPr>
          <a:lstStyle/>
          <a:p>
            <a:pPr>
              <a:lnSpc>
                <a:spcPts val="1120"/>
              </a:lnSpc>
            </a:pPr>
            <a:r>
              <a:rPr lang="en-US" sz="900" spc="24" dirty="0" err="1">
                <a:solidFill>
                  <a:srgbClr val="545454"/>
                </a:solidFill>
                <a:latin typeface="Montserrat Classic"/>
              </a:rPr>
              <a:t>Nodarbinātības</a:t>
            </a:r>
            <a:r>
              <a:rPr lang="en-US" sz="900" spc="24" dirty="0">
                <a:solidFill>
                  <a:srgbClr val="545454"/>
                </a:solidFill>
                <a:latin typeface="Montserrat Classic"/>
              </a:rPr>
              <a:t> </a:t>
            </a:r>
            <a:r>
              <a:rPr lang="en-US" sz="900" spc="24" dirty="0" err="1">
                <a:solidFill>
                  <a:srgbClr val="545454"/>
                </a:solidFill>
                <a:latin typeface="Montserrat Classic"/>
              </a:rPr>
              <a:t>valsts</a:t>
            </a:r>
            <a:r>
              <a:rPr lang="en-US" sz="900" spc="24" dirty="0">
                <a:solidFill>
                  <a:srgbClr val="545454"/>
                </a:solidFill>
                <a:latin typeface="Montserrat Classic"/>
              </a:rPr>
              <a:t> </a:t>
            </a:r>
            <a:r>
              <a:rPr lang="en-US" sz="900" spc="24" dirty="0" err="1">
                <a:solidFill>
                  <a:srgbClr val="545454"/>
                </a:solidFill>
                <a:latin typeface="Montserrat Classic"/>
              </a:rPr>
              <a:t>aģentūras</a:t>
            </a:r>
            <a:r>
              <a:rPr lang="en-US" sz="900" spc="24" dirty="0">
                <a:solidFill>
                  <a:srgbClr val="545454"/>
                </a:solidFill>
                <a:latin typeface="Montserrat Classic"/>
              </a:rPr>
              <a:t> </a:t>
            </a:r>
            <a:r>
              <a:rPr lang="en-US" sz="900" spc="24" dirty="0" err="1">
                <a:solidFill>
                  <a:srgbClr val="545454"/>
                </a:solidFill>
                <a:latin typeface="Montserrat Classic"/>
              </a:rPr>
              <a:t>zvanu</a:t>
            </a:r>
            <a:r>
              <a:rPr lang="en-US" sz="900" spc="24" dirty="0">
                <a:solidFill>
                  <a:srgbClr val="545454"/>
                </a:solidFill>
                <a:latin typeface="Montserrat Classic"/>
              </a:rPr>
              <a:t> </a:t>
            </a:r>
            <a:r>
              <a:rPr lang="en-US" sz="900" spc="24" dirty="0" err="1">
                <a:solidFill>
                  <a:srgbClr val="545454"/>
                </a:solidFill>
                <a:latin typeface="Montserrat Classic"/>
              </a:rPr>
              <a:t>centra</a:t>
            </a:r>
            <a:r>
              <a:rPr lang="en-US" sz="900" spc="24" dirty="0">
                <a:solidFill>
                  <a:srgbClr val="545454"/>
                </a:solidFill>
                <a:latin typeface="Montserrat Classic"/>
              </a:rPr>
              <a:t> </a:t>
            </a:r>
            <a:r>
              <a:rPr lang="en-US" sz="900" spc="24" dirty="0" err="1">
                <a:solidFill>
                  <a:srgbClr val="545454"/>
                </a:solidFill>
                <a:latin typeface="Montserrat Classic"/>
              </a:rPr>
              <a:t>apkalpotie</a:t>
            </a:r>
            <a:r>
              <a:rPr lang="en-US" sz="900" spc="24" dirty="0">
                <a:solidFill>
                  <a:srgbClr val="545454"/>
                </a:solidFill>
                <a:latin typeface="Montserrat Classic"/>
              </a:rPr>
              <a:t> </a:t>
            </a:r>
            <a:r>
              <a:rPr lang="en-US" sz="900" spc="24" dirty="0" err="1">
                <a:solidFill>
                  <a:srgbClr val="545454"/>
                </a:solidFill>
                <a:latin typeface="Montserrat Classic"/>
              </a:rPr>
              <a:t>klienti</a:t>
            </a:r>
            <a:r>
              <a:rPr lang="en-US" sz="900" spc="24" dirty="0">
                <a:solidFill>
                  <a:srgbClr val="545454"/>
                </a:solidFill>
                <a:latin typeface="Montserrat Classic"/>
              </a:rPr>
              <a:t> (</a:t>
            </a:r>
            <a:r>
              <a:rPr lang="lv-LV" sz="900" spc="24" dirty="0">
                <a:solidFill>
                  <a:srgbClr val="545454"/>
                </a:solidFill>
                <a:latin typeface="Montserrat Classic"/>
              </a:rPr>
              <a:t>skaits vidēji mēnesī</a:t>
            </a:r>
            <a:r>
              <a:rPr lang="en-US" sz="900" spc="24" dirty="0">
                <a:solidFill>
                  <a:srgbClr val="545454"/>
                </a:solidFill>
                <a:latin typeface="Montserrat Classic"/>
              </a:rPr>
              <a:t>)</a:t>
            </a:r>
            <a:r>
              <a:rPr lang="lv-LV" sz="900" spc="24" dirty="0">
                <a:solidFill>
                  <a:srgbClr val="545454"/>
                </a:solidFill>
                <a:latin typeface="Montserrat Classic"/>
              </a:rPr>
              <a:t> </a:t>
            </a:r>
            <a:endParaRPr lang="en-US" sz="800" spc="24" dirty="0">
              <a:solidFill>
                <a:srgbClr val="545454"/>
              </a:solidFill>
              <a:latin typeface="Montserrat Classic"/>
            </a:endParaRPr>
          </a:p>
        </p:txBody>
      </p:sp>
      <p:sp>
        <p:nvSpPr>
          <p:cNvPr id="51" name="TextBox 51"/>
          <p:cNvSpPr txBox="1"/>
          <p:nvPr/>
        </p:nvSpPr>
        <p:spPr>
          <a:xfrm>
            <a:off x="8819336" y="3680220"/>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4 180</a:t>
            </a:r>
            <a:endParaRPr lang="en-US" sz="900" spc="24" dirty="0">
              <a:solidFill>
                <a:srgbClr val="545454"/>
              </a:solidFill>
              <a:latin typeface="Montserrat Classic"/>
            </a:endParaRPr>
          </a:p>
        </p:txBody>
      </p:sp>
      <p:sp>
        <p:nvSpPr>
          <p:cNvPr id="67" name="TextBox 67"/>
          <p:cNvSpPr txBox="1"/>
          <p:nvPr/>
        </p:nvSpPr>
        <p:spPr>
          <a:xfrm>
            <a:off x="563737" y="4684508"/>
            <a:ext cx="9781410" cy="2154436"/>
          </a:xfrm>
          <a:prstGeom prst="rect">
            <a:avLst/>
          </a:prstGeom>
        </p:spPr>
        <p:txBody>
          <a:bodyPr wrap="square" lIns="0" tIns="0" rIns="0" bIns="0" rtlCol="0" anchor="t">
            <a:spAutoFit/>
          </a:bodyPr>
          <a:lstStyle/>
          <a:p>
            <a:pPr>
              <a:lnSpc>
                <a:spcPts val="840"/>
              </a:lnSpc>
            </a:pPr>
            <a:r>
              <a:rPr lang="lv-LV" sz="800" spc="18" dirty="0">
                <a:solidFill>
                  <a:srgbClr val="545454"/>
                </a:solidFill>
                <a:latin typeface="Montserrat Classic"/>
              </a:rPr>
              <a:t>1 Uzskaita klātienes vizīšu un konsultāciju skaitu NVA klientiem, t.sk. iesaisti NVA pasākumos, kā arī uzskaita sadarbību ar darba devējiem un NVA organizēto atlašu skaitu vakanču aizpildīšanai. </a:t>
            </a:r>
          </a:p>
          <a:p>
            <a:pPr>
              <a:lnSpc>
                <a:spcPts val="840"/>
              </a:lnSpc>
            </a:pPr>
            <a:endParaRPr lang="lv-LV" sz="800" spc="18" dirty="0">
              <a:solidFill>
                <a:srgbClr val="545454"/>
              </a:solidFill>
              <a:latin typeface="Montserrat Classic"/>
            </a:endParaRPr>
          </a:p>
          <a:p>
            <a:pPr>
              <a:lnSpc>
                <a:spcPts val="840"/>
              </a:lnSpc>
            </a:pPr>
            <a:r>
              <a:rPr lang="lv-LV" sz="800" spc="18" dirty="0">
                <a:solidFill>
                  <a:srgbClr val="545454"/>
                </a:solidFill>
                <a:latin typeface="Montserrat Classic"/>
              </a:rPr>
              <a:t>2 Rādītājā līdz 2021. gadam tiek uzskaitīti klātienē apkalpotie klienti uz vienu klientu apkalpošanā nodarbināto. Ņemot vērā izsludināto ārkārtas situāciju valstī, kuras laikā klātienes apkalpošana tika aizstāta ar attālinātu apkalpošanu, 2021.gadā rādītājā tika uzskaitīti arī attālināti apkalpotie klienti.</a:t>
            </a:r>
          </a:p>
          <a:p>
            <a:pPr>
              <a:lnSpc>
                <a:spcPts val="840"/>
              </a:lnSpc>
            </a:pPr>
            <a:endParaRPr lang="lv-LV" sz="800" spc="18" dirty="0">
              <a:solidFill>
                <a:srgbClr val="545454"/>
              </a:solidFill>
              <a:latin typeface="Montserrat Classic"/>
            </a:endParaRPr>
          </a:p>
          <a:p>
            <a:pPr algn="just">
              <a:lnSpc>
                <a:spcPts val="840"/>
              </a:lnSpc>
            </a:pPr>
            <a:r>
              <a:rPr lang="lv-LV" sz="800" spc="18" dirty="0">
                <a:solidFill>
                  <a:srgbClr val="545454"/>
                </a:solidFill>
                <a:latin typeface="Montserrat Classic"/>
              </a:rPr>
              <a:t>3 Sākot ar 2022. gadu, tiek uzskaitīti klātienē un neklātienē apkalpotie klienti uz vienu klientu apkalpošanā nodarbināto (karjeras konsultants, konsultants EURES jautājumos, koordinējošais eksperts, nodarbinātības aģents, nodarbinātības organizators, specializētais konsultants, pārvaldes eksperts sadarbībai ar darba devēju.</a:t>
            </a:r>
          </a:p>
          <a:p>
            <a:pPr algn="just">
              <a:lnSpc>
                <a:spcPts val="840"/>
              </a:lnSpc>
            </a:pPr>
            <a:endParaRPr lang="lv-LV" sz="800" spc="18" dirty="0">
              <a:solidFill>
                <a:srgbClr val="545454"/>
              </a:solidFill>
              <a:latin typeface="Montserrat Classic"/>
            </a:endParaRPr>
          </a:p>
          <a:p>
            <a:pPr algn="just">
              <a:lnSpc>
                <a:spcPts val="840"/>
              </a:lnSpc>
            </a:pPr>
            <a:r>
              <a:rPr lang="lv-LV" sz="800" spc="18" dirty="0">
                <a:solidFill>
                  <a:srgbClr val="545454"/>
                </a:solidFill>
                <a:latin typeface="Montserrat Classic"/>
              </a:rPr>
              <a:t>4 Ar 2022.gadu rādītājam tiek mainīta uzskaites metodika, rādītāju izsakot vērtībā «skaits vidēji mēnesī». Ņemot vērā, ka ārkārtas situācijas laikā klienti tika apkalpoti attālināti, tika pārskatīti un aktualizēti rezultatīvajā rādītājā iekļautie kritēriji, rādītājā uzskaitot arī ienākošos/izejošos zvanus/e-pastus, atlases darba devējiem, dalības u.c.</a:t>
            </a:r>
          </a:p>
          <a:p>
            <a:pPr algn="just">
              <a:lnSpc>
                <a:spcPts val="840"/>
              </a:lnSpc>
            </a:pPr>
            <a:endParaRPr lang="lv-LV" sz="800" spc="18" dirty="0">
              <a:solidFill>
                <a:srgbClr val="545454"/>
              </a:solidFill>
              <a:latin typeface="Montserrat Classic"/>
            </a:endParaRPr>
          </a:p>
          <a:p>
            <a:pPr>
              <a:lnSpc>
                <a:spcPts val="840"/>
              </a:lnSpc>
            </a:pPr>
            <a:r>
              <a:rPr lang="lv-LV" sz="800" spc="18" dirty="0">
                <a:solidFill>
                  <a:srgbClr val="545454"/>
                </a:solidFill>
                <a:latin typeface="Montserrat Classic"/>
              </a:rPr>
              <a:t>5 Rādītāju uzsāk mērīt ar 2022. gadu. Klienti, kas izmanto šādus NVA nodrošinātos e-pakalpojumus vai tiek apkalpoti attālināti: uzskaita CV reģistrēšanu CV un vakanču portālā, apstrādātos e – iesniegumus (statusa piešķiršana/zaudēšana, darba tirgus īstermiņa prognozēšanas rīka izmantošanu, darbinieku apstrādātās CVVP vakances, kuras reģistrējuši darba devēji, klientu e-pieteikumus portālā uz aktīvajiem nodarbinātības pasākumiem, ienākošos un izejošos telefona zvanus un e-pastus, karjeras konsultācijas tiešsaistē un bezdarbnieku kārtējā apmeklējuma konsultācijas tiešsaistē (uzsāktas no 2022. gada septembra)).</a:t>
            </a:r>
          </a:p>
          <a:p>
            <a:pPr>
              <a:lnSpc>
                <a:spcPts val="840"/>
              </a:lnSpc>
            </a:pPr>
            <a:endParaRPr lang="lv-LV" sz="800" spc="18" dirty="0">
              <a:solidFill>
                <a:srgbClr val="545454"/>
              </a:solidFill>
              <a:latin typeface="Montserrat Classic"/>
            </a:endParaRPr>
          </a:p>
          <a:p>
            <a:pPr>
              <a:lnSpc>
                <a:spcPts val="840"/>
              </a:lnSpc>
            </a:pPr>
            <a:r>
              <a:rPr lang="lv-LV" sz="800" spc="18" dirty="0">
                <a:solidFill>
                  <a:srgbClr val="545454"/>
                </a:solidFill>
                <a:latin typeface="Montserrat Classic"/>
              </a:rPr>
              <a:t>6 Rādītāju uzsāk mērīt ar 2022. gadu. NVA zvanu centra atbildētie zvani.</a:t>
            </a:r>
          </a:p>
          <a:p>
            <a:pPr>
              <a:lnSpc>
                <a:spcPts val="840"/>
              </a:lnSpc>
            </a:pPr>
            <a:endParaRPr lang="lv-LV" sz="800" spc="18" dirty="0">
              <a:solidFill>
                <a:srgbClr val="545454"/>
              </a:solidFill>
              <a:latin typeface="Montserrat Classic"/>
            </a:endParaRPr>
          </a:p>
          <a:p>
            <a:pPr>
              <a:lnSpc>
                <a:spcPts val="840"/>
              </a:lnSpc>
            </a:pPr>
            <a:r>
              <a:rPr lang="lv-LV" sz="800" spc="18" dirty="0">
                <a:solidFill>
                  <a:srgbClr val="545454"/>
                </a:solidFill>
                <a:latin typeface="Montserrat Classic"/>
              </a:rPr>
              <a:t>7 Rādītāju uzsāk mērīt ar 2022. gadu. Bezdarbnieku skaits aģenta pārziņā – bezdarbnieku skaits pārskata perioda beigās uz vienu apkalpošanā nodarbināto (nodarbinātības aģents un nodarbinātības organizators - bez slodzēm, kas paredzētas darba devēju apkalpošanai).</a:t>
            </a:r>
          </a:p>
        </p:txBody>
      </p:sp>
      <p:sp>
        <p:nvSpPr>
          <p:cNvPr id="68" name="TextBox 68"/>
          <p:cNvSpPr txBox="1"/>
          <p:nvPr/>
        </p:nvSpPr>
        <p:spPr>
          <a:xfrm>
            <a:off x="7101116" y="3299066"/>
            <a:ext cx="112248" cy="113621"/>
          </a:xfrm>
          <a:prstGeom prst="rect">
            <a:avLst/>
          </a:prstGeom>
        </p:spPr>
        <p:txBody>
          <a:bodyPr wrap="square" lIns="0" tIns="0" rIns="0" bIns="0" rtlCol="0" anchor="t">
            <a:spAutoFit/>
          </a:bodyPr>
          <a:lstStyle/>
          <a:p>
            <a:pPr algn="ctr">
              <a:lnSpc>
                <a:spcPts val="980"/>
              </a:lnSpc>
              <a:spcBef>
                <a:spcPct val="0"/>
              </a:spcBef>
            </a:pPr>
            <a:r>
              <a:rPr lang="lv-LV" sz="700" spc="21" dirty="0">
                <a:solidFill>
                  <a:srgbClr val="000000"/>
                </a:solidFill>
                <a:latin typeface="Montserrat Classic"/>
              </a:rPr>
              <a:t>5</a:t>
            </a:r>
            <a:endParaRPr lang="en-US" sz="700" spc="21" dirty="0">
              <a:solidFill>
                <a:srgbClr val="000000"/>
              </a:solidFill>
              <a:latin typeface="Montserrat Classic"/>
            </a:endParaRPr>
          </a:p>
        </p:txBody>
      </p:sp>
      <p:sp>
        <p:nvSpPr>
          <p:cNvPr id="69" name="TextBox 69"/>
          <p:cNvSpPr txBox="1"/>
          <p:nvPr/>
        </p:nvSpPr>
        <p:spPr>
          <a:xfrm>
            <a:off x="4953481" y="1909164"/>
            <a:ext cx="70644" cy="116205"/>
          </a:xfrm>
          <a:prstGeom prst="rect">
            <a:avLst/>
          </a:prstGeom>
        </p:spPr>
        <p:txBody>
          <a:bodyPr lIns="0" tIns="0" rIns="0" bIns="0" rtlCol="0" anchor="t">
            <a:spAutoFit/>
          </a:bodyPr>
          <a:lstStyle/>
          <a:p>
            <a:pPr algn="ctr">
              <a:lnSpc>
                <a:spcPts val="979"/>
              </a:lnSpc>
              <a:spcBef>
                <a:spcPct val="0"/>
              </a:spcBef>
            </a:pPr>
            <a:r>
              <a:rPr lang="en-US" sz="699" spc="20" dirty="0">
                <a:solidFill>
                  <a:srgbClr val="000000"/>
                </a:solidFill>
                <a:latin typeface="Montserrat Classic"/>
              </a:rPr>
              <a:t>1</a:t>
            </a:r>
          </a:p>
        </p:txBody>
      </p:sp>
      <p:sp>
        <p:nvSpPr>
          <p:cNvPr id="70" name="AutoShape 24">
            <a:extLst>
              <a:ext uri="{FF2B5EF4-FFF2-40B4-BE49-F238E27FC236}">
                <a16:creationId xmlns:a16="http://schemas.microsoft.com/office/drawing/2014/main" id="{3958CB9E-C716-44FB-8DE8-A8C64C1AA57E}"/>
              </a:ext>
            </a:extLst>
          </p:cNvPr>
          <p:cNvSpPr/>
          <p:nvPr/>
        </p:nvSpPr>
        <p:spPr>
          <a:xfrm>
            <a:off x="484446" y="4006850"/>
            <a:ext cx="9578358" cy="0"/>
          </a:xfrm>
          <a:prstGeom prst="line">
            <a:avLst/>
          </a:prstGeom>
          <a:ln w="19050" cap="flat">
            <a:solidFill>
              <a:srgbClr val="FFFFFF"/>
            </a:solidFill>
            <a:prstDash val="solid"/>
            <a:headEnd type="none" w="sm" len="sm"/>
            <a:tailEnd type="none" w="sm" len="sm"/>
          </a:ln>
        </p:spPr>
      </p:sp>
      <p:sp>
        <p:nvSpPr>
          <p:cNvPr id="72" name="TextBox 49">
            <a:extLst>
              <a:ext uri="{FF2B5EF4-FFF2-40B4-BE49-F238E27FC236}">
                <a16:creationId xmlns:a16="http://schemas.microsoft.com/office/drawing/2014/main" id="{4C065B09-F01A-4A0F-8EE2-FF22B630F511}"/>
              </a:ext>
            </a:extLst>
          </p:cNvPr>
          <p:cNvSpPr txBox="1"/>
          <p:nvPr/>
        </p:nvSpPr>
        <p:spPr>
          <a:xfrm>
            <a:off x="720462" y="4175666"/>
            <a:ext cx="2988605"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07.01.00 </a:t>
            </a:r>
            <a:r>
              <a:rPr lang="lv-LV" sz="900" spc="24" dirty="0">
                <a:solidFill>
                  <a:srgbClr val="545454"/>
                </a:solidFill>
                <a:latin typeface="Montserrat Classic"/>
              </a:rPr>
              <a:t>NVA </a:t>
            </a:r>
            <a:r>
              <a:rPr lang="en-US" sz="900" spc="24" dirty="0" err="1">
                <a:solidFill>
                  <a:srgbClr val="545454"/>
                </a:solidFill>
                <a:latin typeface="Montserrat Classic"/>
              </a:rPr>
              <a:t>darbības</a:t>
            </a:r>
            <a:r>
              <a:rPr lang="en-US" sz="900" spc="24" dirty="0">
                <a:solidFill>
                  <a:srgbClr val="545454"/>
                </a:solidFill>
                <a:latin typeface="Montserrat Classic"/>
              </a:rPr>
              <a:t> </a:t>
            </a:r>
            <a:r>
              <a:rPr lang="en-US" sz="900" spc="24" dirty="0" err="1">
                <a:solidFill>
                  <a:srgbClr val="545454"/>
                </a:solidFill>
                <a:latin typeface="Montserrat Classic"/>
              </a:rPr>
              <a:t>nodrošināšana</a:t>
            </a:r>
            <a:endParaRPr lang="en-US" sz="900" spc="24" dirty="0">
              <a:solidFill>
                <a:srgbClr val="545454"/>
              </a:solidFill>
              <a:latin typeface="Montserrat Classic"/>
            </a:endParaRPr>
          </a:p>
        </p:txBody>
      </p:sp>
      <p:sp>
        <p:nvSpPr>
          <p:cNvPr id="73" name="TextBox 50">
            <a:extLst>
              <a:ext uri="{FF2B5EF4-FFF2-40B4-BE49-F238E27FC236}">
                <a16:creationId xmlns:a16="http://schemas.microsoft.com/office/drawing/2014/main" id="{C0EFFB17-5D20-4FA5-BD08-924FA68A4B52}"/>
              </a:ext>
            </a:extLst>
          </p:cNvPr>
          <p:cNvSpPr txBox="1"/>
          <p:nvPr/>
        </p:nvSpPr>
        <p:spPr>
          <a:xfrm>
            <a:off x="4069135" y="4170922"/>
            <a:ext cx="4310344" cy="266740"/>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Bezdarbnieku skaits uz vienu tieši klientu apkalpošanā nodarbināto (mēneša periodā), (skaits)</a:t>
            </a:r>
            <a:endParaRPr lang="en-US" sz="800" spc="24" dirty="0">
              <a:solidFill>
                <a:srgbClr val="545454"/>
              </a:solidFill>
              <a:latin typeface="Montserrat Classic"/>
            </a:endParaRPr>
          </a:p>
        </p:txBody>
      </p:sp>
      <p:sp>
        <p:nvSpPr>
          <p:cNvPr id="74" name="TextBox 51">
            <a:extLst>
              <a:ext uri="{FF2B5EF4-FFF2-40B4-BE49-F238E27FC236}">
                <a16:creationId xmlns:a16="http://schemas.microsoft.com/office/drawing/2014/main" id="{C56BB68B-E85D-4688-AF2E-6672E3245FC9}"/>
              </a:ext>
            </a:extLst>
          </p:cNvPr>
          <p:cNvSpPr txBox="1"/>
          <p:nvPr/>
        </p:nvSpPr>
        <p:spPr>
          <a:xfrm>
            <a:off x="8864026" y="4171248"/>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365</a:t>
            </a:r>
            <a:endParaRPr lang="en-US" sz="900" spc="24" dirty="0">
              <a:solidFill>
                <a:srgbClr val="545454"/>
              </a:solidFill>
              <a:latin typeface="Montserrat Classic"/>
            </a:endParaRPr>
          </a:p>
        </p:txBody>
      </p:sp>
      <p:sp>
        <p:nvSpPr>
          <p:cNvPr id="80" name="TextBox 68">
            <a:extLst>
              <a:ext uri="{FF2B5EF4-FFF2-40B4-BE49-F238E27FC236}">
                <a16:creationId xmlns:a16="http://schemas.microsoft.com/office/drawing/2014/main" id="{853E08B0-9EF9-427F-935F-98A4FE25AA5D}"/>
              </a:ext>
            </a:extLst>
          </p:cNvPr>
          <p:cNvSpPr txBox="1"/>
          <p:nvPr/>
        </p:nvSpPr>
        <p:spPr>
          <a:xfrm flipH="1">
            <a:off x="6998341" y="3305716"/>
            <a:ext cx="116486" cy="113621"/>
          </a:xfrm>
          <a:prstGeom prst="rect">
            <a:avLst/>
          </a:prstGeom>
        </p:spPr>
        <p:txBody>
          <a:bodyPr wrap="square" lIns="0" tIns="0" rIns="0" bIns="0" rtlCol="0" anchor="t">
            <a:spAutoFit/>
          </a:bodyPr>
          <a:lstStyle/>
          <a:p>
            <a:pPr algn="ctr">
              <a:lnSpc>
                <a:spcPts val="980"/>
              </a:lnSpc>
              <a:spcBef>
                <a:spcPct val="0"/>
              </a:spcBef>
            </a:pPr>
            <a:r>
              <a:rPr lang="lv-LV" sz="700" spc="21" dirty="0">
                <a:solidFill>
                  <a:srgbClr val="000000"/>
                </a:solidFill>
                <a:latin typeface="Montserrat Classic"/>
              </a:rPr>
              <a:t>4</a:t>
            </a:r>
            <a:endParaRPr lang="en-US" sz="700" spc="21" dirty="0">
              <a:solidFill>
                <a:srgbClr val="000000"/>
              </a:solidFill>
              <a:latin typeface="Montserrat Classic"/>
            </a:endParaRPr>
          </a:p>
        </p:txBody>
      </p:sp>
      <p:sp>
        <p:nvSpPr>
          <p:cNvPr id="81" name="TextBox 69">
            <a:extLst>
              <a:ext uri="{FF2B5EF4-FFF2-40B4-BE49-F238E27FC236}">
                <a16:creationId xmlns:a16="http://schemas.microsoft.com/office/drawing/2014/main" id="{42FA8CE0-1B73-4C29-9942-3016762EE8A4}"/>
              </a:ext>
            </a:extLst>
          </p:cNvPr>
          <p:cNvSpPr txBox="1"/>
          <p:nvPr/>
        </p:nvSpPr>
        <p:spPr>
          <a:xfrm>
            <a:off x="4519344" y="2353851"/>
            <a:ext cx="215141" cy="113557"/>
          </a:xfrm>
          <a:prstGeom prst="rect">
            <a:avLst/>
          </a:prstGeom>
        </p:spPr>
        <p:txBody>
          <a:bodyPr wrap="square" lIns="0" tIns="0" rIns="0" bIns="0" rtlCol="0" anchor="t">
            <a:spAutoFit/>
          </a:bodyPr>
          <a:lstStyle/>
          <a:p>
            <a:pPr algn="ctr">
              <a:lnSpc>
                <a:spcPts val="979"/>
              </a:lnSpc>
              <a:spcBef>
                <a:spcPct val="0"/>
              </a:spcBef>
            </a:pPr>
            <a:r>
              <a:rPr lang="lv-LV" sz="699" spc="20" dirty="0">
                <a:solidFill>
                  <a:srgbClr val="000000"/>
                </a:solidFill>
                <a:latin typeface="Montserrat Classic"/>
              </a:rPr>
              <a:t>2</a:t>
            </a:r>
            <a:endParaRPr lang="en-US" sz="699" spc="20" dirty="0">
              <a:solidFill>
                <a:srgbClr val="000000"/>
              </a:solidFill>
              <a:latin typeface="Montserrat Classic"/>
            </a:endParaRPr>
          </a:p>
        </p:txBody>
      </p:sp>
      <p:sp>
        <p:nvSpPr>
          <p:cNvPr id="82" name="TextBox 69">
            <a:extLst>
              <a:ext uri="{FF2B5EF4-FFF2-40B4-BE49-F238E27FC236}">
                <a16:creationId xmlns:a16="http://schemas.microsoft.com/office/drawing/2014/main" id="{A4D85597-AD4D-49CE-8E76-C361C2B51832}"/>
              </a:ext>
            </a:extLst>
          </p:cNvPr>
          <p:cNvSpPr txBox="1"/>
          <p:nvPr/>
        </p:nvSpPr>
        <p:spPr>
          <a:xfrm>
            <a:off x="4635521" y="2353674"/>
            <a:ext cx="215141" cy="113557"/>
          </a:xfrm>
          <a:prstGeom prst="rect">
            <a:avLst/>
          </a:prstGeom>
        </p:spPr>
        <p:txBody>
          <a:bodyPr wrap="square" lIns="0" tIns="0" rIns="0" bIns="0" rtlCol="0" anchor="t">
            <a:spAutoFit/>
          </a:bodyPr>
          <a:lstStyle/>
          <a:p>
            <a:pPr algn="ctr">
              <a:lnSpc>
                <a:spcPts val="979"/>
              </a:lnSpc>
              <a:spcBef>
                <a:spcPct val="0"/>
              </a:spcBef>
            </a:pPr>
            <a:r>
              <a:rPr lang="lv-LV" sz="699" spc="20" dirty="0">
                <a:solidFill>
                  <a:srgbClr val="000000"/>
                </a:solidFill>
                <a:latin typeface="Montserrat Classic"/>
              </a:rPr>
              <a:t>3</a:t>
            </a:r>
            <a:endParaRPr lang="en-US" sz="699" spc="20" dirty="0">
              <a:solidFill>
                <a:srgbClr val="000000"/>
              </a:solidFill>
              <a:latin typeface="Montserrat Classic"/>
            </a:endParaRPr>
          </a:p>
        </p:txBody>
      </p:sp>
      <p:sp>
        <p:nvSpPr>
          <p:cNvPr id="83" name="TextBox 69">
            <a:extLst>
              <a:ext uri="{FF2B5EF4-FFF2-40B4-BE49-F238E27FC236}">
                <a16:creationId xmlns:a16="http://schemas.microsoft.com/office/drawing/2014/main" id="{143B6EE5-5D44-4CAE-AF3A-CB4B7E9767B8}"/>
              </a:ext>
            </a:extLst>
          </p:cNvPr>
          <p:cNvSpPr txBox="1"/>
          <p:nvPr/>
        </p:nvSpPr>
        <p:spPr>
          <a:xfrm>
            <a:off x="4881232" y="3796250"/>
            <a:ext cx="215141" cy="113557"/>
          </a:xfrm>
          <a:prstGeom prst="rect">
            <a:avLst/>
          </a:prstGeom>
        </p:spPr>
        <p:txBody>
          <a:bodyPr wrap="square" lIns="0" tIns="0" rIns="0" bIns="0" rtlCol="0" anchor="t">
            <a:spAutoFit/>
          </a:bodyPr>
          <a:lstStyle/>
          <a:p>
            <a:pPr algn="ctr">
              <a:lnSpc>
                <a:spcPts val="979"/>
              </a:lnSpc>
              <a:spcBef>
                <a:spcPct val="0"/>
              </a:spcBef>
            </a:pPr>
            <a:r>
              <a:rPr lang="lv-LV" sz="699" spc="20" dirty="0">
                <a:solidFill>
                  <a:srgbClr val="000000"/>
                </a:solidFill>
                <a:latin typeface="Montserrat Classic"/>
              </a:rPr>
              <a:t>6</a:t>
            </a:r>
            <a:endParaRPr lang="en-US" sz="699" spc="20" dirty="0">
              <a:solidFill>
                <a:srgbClr val="000000"/>
              </a:solidFill>
              <a:latin typeface="Montserrat Classic"/>
            </a:endParaRPr>
          </a:p>
        </p:txBody>
      </p:sp>
      <p:sp>
        <p:nvSpPr>
          <p:cNvPr id="84" name="TextBox 69">
            <a:extLst>
              <a:ext uri="{FF2B5EF4-FFF2-40B4-BE49-F238E27FC236}">
                <a16:creationId xmlns:a16="http://schemas.microsoft.com/office/drawing/2014/main" id="{C766752E-9D17-4807-8558-29F40DD41A9F}"/>
              </a:ext>
            </a:extLst>
          </p:cNvPr>
          <p:cNvSpPr txBox="1"/>
          <p:nvPr/>
        </p:nvSpPr>
        <p:spPr>
          <a:xfrm>
            <a:off x="5581372" y="4288389"/>
            <a:ext cx="215141" cy="113557"/>
          </a:xfrm>
          <a:prstGeom prst="rect">
            <a:avLst/>
          </a:prstGeom>
        </p:spPr>
        <p:txBody>
          <a:bodyPr wrap="square" lIns="0" tIns="0" rIns="0" bIns="0" rtlCol="0" anchor="t">
            <a:spAutoFit/>
          </a:bodyPr>
          <a:lstStyle/>
          <a:p>
            <a:pPr algn="ctr">
              <a:lnSpc>
                <a:spcPts val="979"/>
              </a:lnSpc>
              <a:spcBef>
                <a:spcPct val="0"/>
              </a:spcBef>
            </a:pPr>
            <a:r>
              <a:rPr lang="lv-LV" sz="699" spc="20" dirty="0">
                <a:solidFill>
                  <a:srgbClr val="000000"/>
                </a:solidFill>
                <a:latin typeface="Montserrat Classic"/>
              </a:rPr>
              <a:t>7</a:t>
            </a:r>
            <a:endParaRPr lang="en-US" sz="699" spc="20" dirty="0">
              <a:solidFill>
                <a:srgbClr val="000000"/>
              </a:solidFill>
              <a:latin typeface="Montserrat Class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0590" y="6925752"/>
            <a:ext cx="9781410" cy="748449"/>
            <a:chOff x="0" y="0"/>
            <a:chExt cx="6137714" cy="469643"/>
          </a:xfrm>
        </p:grpSpPr>
        <p:sp>
          <p:nvSpPr>
            <p:cNvPr id="3" name="Freeform 3"/>
            <p:cNvSpPr/>
            <p:nvPr/>
          </p:nvSpPr>
          <p:spPr>
            <a:xfrm>
              <a:off x="0" y="0"/>
              <a:ext cx="6137714" cy="469643"/>
            </a:xfrm>
            <a:custGeom>
              <a:avLst/>
              <a:gdLst/>
              <a:ahLst/>
              <a:cxnLst/>
              <a:rect l="l" t="t" r="r" b="b"/>
              <a:pathLst>
                <a:path w="6137714" h="469643">
                  <a:moveTo>
                    <a:pt x="0" y="0"/>
                  </a:moveTo>
                  <a:lnTo>
                    <a:pt x="6137714" y="0"/>
                  </a:lnTo>
                  <a:lnTo>
                    <a:pt x="6137714" y="469643"/>
                  </a:lnTo>
                  <a:lnTo>
                    <a:pt x="0" y="469643"/>
                  </a:lnTo>
                  <a:close/>
                </a:path>
              </a:pathLst>
            </a:custGeom>
            <a:solidFill>
              <a:srgbClr val="669933"/>
            </a:solidFill>
          </p:spPr>
        </p:sp>
      </p:grpSp>
      <p:pic>
        <p:nvPicPr>
          <p:cNvPr id="4" name="Picture 4"/>
          <p:cNvPicPr>
            <a:picLocks noChangeAspect="1"/>
          </p:cNvPicPr>
          <p:nvPr/>
        </p:nvPicPr>
        <p:blipFill>
          <a:blip r:embed="rId2"/>
          <a:srcRect/>
          <a:stretch>
            <a:fillRect/>
          </a:stretch>
        </p:blipFill>
        <p:spPr>
          <a:xfrm>
            <a:off x="337903" y="6911357"/>
            <a:ext cx="398163" cy="527076"/>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54425" y="7336336"/>
            <a:ext cx="2109732" cy="246982"/>
          </a:xfrm>
          <a:prstGeom prst="rect">
            <a:avLst/>
          </a:prstGeom>
        </p:spPr>
      </p:pic>
      <p:grpSp>
        <p:nvGrpSpPr>
          <p:cNvPr id="6" name="Group 6"/>
          <p:cNvGrpSpPr/>
          <p:nvPr/>
        </p:nvGrpSpPr>
        <p:grpSpPr>
          <a:xfrm>
            <a:off x="484446" y="582557"/>
            <a:ext cx="9906962" cy="173443"/>
            <a:chOff x="0" y="0"/>
            <a:chExt cx="32643792" cy="571500"/>
          </a:xfrm>
        </p:grpSpPr>
        <p:sp>
          <p:nvSpPr>
            <p:cNvPr id="7" name="Freeform 7"/>
            <p:cNvSpPr/>
            <p:nvPr/>
          </p:nvSpPr>
          <p:spPr>
            <a:xfrm>
              <a:off x="0" y="255270"/>
              <a:ext cx="32643790" cy="69850"/>
            </a:xfrm>
            <a:custGeom>
              <a:avLst/>
              <a:gdLst/>
              <a:ahLst/>
              <a:cxnLst/>
              <a:rect l="l" t="t" r="r" b="b"/>
              <a:pathLst>
                <a:path w="32643790" h="69850">
                  <a:moveTo>
                    <a:pt x="32352962" y="0"/>
                  </a:moveTo>
                  <a:lnTo>
                    <a:pt x="0" y="0"/>
                  </a:lnTo>
                  <a:lnTo>
                    <a:pt x="0" y="69850"/>
                  </a:lnTo>
                  <a:lnTo>
                    <a:pt x="32643790" y="69850"/>
                  </a:lnTo>
                  <a:lnTo>
                    <a:pt x="32643790" y="0"/>
                  </a:lnTo>
                  <a:close/>
                </a:path>
              </a:pathLst>
            </a:custGeom>
            <a:solidFill>
              <a:srgbClr val="669933"/>
            </a:solidFill>
          </p:spPr>
        </p:sp>
      </p:grpSp>
      <p:grpSp>
        <p:nvGrpSpPr>
          <p:cNvPr id="8" name="Group 8"/>
          <p:cNvGrpSpPr/>
          <p:nvPr/>
        </p:nvGrpSpPr>
        <p:grpSpPr>
          <a:xfrm>
            <a:off x="358888" y="1264482"/>
            <a:ext cx="9906961" cy="637060"/>
            <a:chOff x="0" y="0"/>
            <a:chExt cx="4723688" cy="1557451"/>
          </a:xfrm>
        </p:grpSpPr>
        <p:sp>
          <p:nvSpPr>
            <p:cNvPr id="9" name="Freeform 9"/>
            <p:cNvSpPr/>
            <p:nvPr/>
          </p:nvSpPr>
          <p:spPr>
            <a:xfrm>
              <a:off x="0" y="0"/>
              <a:ext cx="4723688" cy="1557451"/>
            </a:xfrm>
            <a:custGeom>
              <a:avLst/>
              <a:gdLst/>
              <a:ahLst/>
              <a:cxnLst/>
              <a:rect l="l" t="t" r="r" b="b"/>
              <a:pathLst>
                <a:path w="4723688" h="1557451">
                  <a:moveTo>
                    <a:pt x="0" y="0"/>
                  </a:moveTo>
                  <a:lnTo>
                    <a:pt x="4723688" y="0"/>
                  </a:lnTo>
                  <a:lnTo>
                    <a:pt x="4723688" y="1557451"/>
                  </a:lnTo>
                  <a:lnTo>
                    <a:pt x="0" y="1557451"/>
                  </a:lnTo>
                  <a:close/>
                </a:path>
              </a:pathLst>
            </a:custGeom>
            <a:solidFill>
              <a:srgbClr val="004AAD">
                <a:alpha val="19608"/>
              </a:srgbClr>
            </a:solidFill>
          </p:spPr>
          <p:txBody>
            <a:bodyPr/>
            <a:lstStyle/>
            <a:p>
              <a:endParaRPr lang="lv-LV" dirty="0"/>
            </a:p>
          </p:txBody>
        </p:sp>
      </p:grpSp>
      <p:grpSp>
        <p:nvGrpSpPr>
          <p:cNvPr id="11" name="Group 11"/>
          <p:cNvGrpSpPr/>
          <p:nvPr/>
        </p:nvGrpSpPr>
        <p:grpSpPr>
          <a:xfrm>
            <a:off x="358889" y="831937"/>
            <a:ext cx="9906960" cy="410564"/>
            <a:chOff x="0" y="0"/>
            <a:chExt cx="4720284" cy="272926"/>
          </a:xfrm>
        </p:grpSpPr>
        <p:sp>
          <p:nvSpPr>
            <p:cNvPr id="12" name="Freeform 12"/>
            <p:cNvSpPr/>
            <p:nvPr/>
          </p:nvSpPr>
          <p:spPr>
            <a:xfrm>
              <a:off x="0" y="0"/>
              <a:ext cx="4720284" cy="272926"/>
            </a:xfrm>
            <a:custGeom>
              <a:avLst/>
              <a:gdLst/>
              <a:ahLst/>
              <a:cxnLst/>
              <a:rect l="l" t="t" r="r" b="b"/>
              <a:pathLst>
                <a:path w="4720284" h="272926">
                  <a:moveTo>
                    <a:pt x="0" y="0"/>
                  </a:moveTo>
                  <a:lnTo>
                    <a:pt x="4720284" y="0"/>
                  </a:lnTo>
                  <a:lnTo>
                    <a:pt x="4720284" y="272926"/>
                  </a:lnTo>
                  <a:lnTo>
                    <a:pt x="0" y="272926"/>
                  </a:lnTo>
                  <a:close/>
                </a:path>
              </a:pathLst>
            </a:custGeom>
            <a:solidFill>
              <a:srgbClr val="8C52FF"/>
            </a:solidFill>
          </p:spPr>
        </p:sp>
      </p:grpSp>
      <p:sp>
        <p:nvSpPr>
          <p:cNvPr id="13" name="TextBox 13"/>
          <p:cNvSpPr txBox="1"/>
          <p:nvPr/>
        </p:nvSpPr>
        <p:spPr>
          <a:xfrm>
            <a:off x="714078" y="869111"/>
            <a:ext cx="3420504" cy="201930"/>
          </a:xfrm>
          <a:prstGeom prst="rect">
            <a:avLst/>
          </a:prstGeom>
        </p:spPr>
        <p:txBody>
          <a:bodyPr lIns="0" tIns="0" rIns="0" bIns="0" rtlCol="0" anchor="t">
            <a:spAutoFit/>
          </a:bodyPr>
          <a:lstStyle/>
          <a:p>
            <a:pPr>
              <a:lnSpc>
                <a:spcPts val="1679"/>
              </a:lnSpc>
            </a:pPr>
            <a:r>
              <a:rPr lang="en-US" sz="1199" spc="35" dirty="0">
                <a:solidFill>
                  <a:srgbClr val="FFFFFF"/>
                </a:solidFill>
                <a:latin typeface="Bebas Neue Bold"/>
              </a:rPr>
              <a:t>BUDŽETA PROGRAMMAS/APAKŠPROGRAMMAS NOSAUKUMS</a:t>
            </a:r>
          </a:p>
        </p:txBody>
      </p:sp>
      <p:grpSp>
        <p:nvGrpSpPr>
          <p:cNvPr id="16" name="Group 16"/>
          <p:cNvGrpSpPr/>
          <p:nvPr/>
        </p:nvGrpSpPr>
        <p:grpSpPr>
          <a:xfrm>
            <a:off x="756615" y="1939453"/>
            <a:ext cx="9568085" cy="3168002"/>
            <a:chOff x="38942" y="0"/>
            <a:chExt cx="3023887" cy="653649"/>
          </a:xfrm>
        </p:grpSpPr>
        <p:sp>
          <p:nvSpPr>
            <p:cNvPr id="17" name="Freeform 17"/>
            <p:cNvSpPr/>
            <p:nvPr/>
          </p:nvSpPr>
          <p:spPr>
            <a:xfrm>
              <a:off x="38942" y="0"/>
              <a:ext cx="3023887" cy="653649"/>
            </a:xfrm>
            <a:custGeom>
              <a:avLst/>
              <a:gdLst/>
              <a:ahLst/>
              <a:cxnLst/>
              <a:rect l="l" t="t" r="r" b="b"/>
              <a:pathLst>
                <a:path w="3023887" h="887038">
                  <a:moveTo>
                    <a:pt x="0" y="0"/>
                  </a:moveTo>
                  <a:lnTo>
                    <a:pt x="3023887" y="0"/>
                  </a:lnTo>
                  <a:lnTo>
                    <a:pt x="3023887" y="887038"/>
                  </a:lnTo>
                  <a:lnTo>
                    <a:pt x="0" y="887038"/>
                  </a:lnTo>
                  <a:close/>
                </a:path>
              </a:pathLst>
            </a:custGeom>
            <a:solidFill>
              <a:srgbClr val="004AAD">
                <a:alpha val="11765"/>
              </a:srgbClr>
            </a:solidFill>
          </p:spPr>
          <p:txBody>
            <a:bodyPr/>
            <a:lstStyle/>
            <a:p>
              <a:endParaRPr lang="lv-LV" dirty="0"/>
            </a:p>
          </p:txBody>
        </p:sp>
      </p:grpSp>
      <p:sp>
        <p:nvSpPr>
          <p:cNvPr id="19" name="AutoShape 19"/>
          <p:cNvSpPr/>
          <p:nvPr/>
        </p:nvSpPr>
        <p:spPr>
          <a:xfrm rot="5400000" flipV="1">
            <a:off x="5660047" y="3830302"/>
            <a:ext cx="6069898" cy="54111"/>
          </a:xfrm>
          <a:prstGeom prst="line">
            <a:avLst/>
          </a:prstGeom>
          <a:ln w="19050" cap="flat">
            <a:solidFill>
              <a:srgbClr val="FFFFFF"/>
            </a:solidFill>
            <a:prstDash val="solid"/>
            <a:headEnd type="none" w="sm" len="sm"/>
            <a:tailEnd type="none" w="sm" len="sm"/>
          </a:ln>
        </p:spPr>
      </p:sp>
      <p:sp>
        <p:nvSpPr>
          <p:cNvPr id="29" name="AutoShape 29"/>
          <p:cNvSpPr/>
          <p:nvPr/>
        </p:nvSpPr>
        <p:spPr>
          <a:xfrm flipV="1">
            <a:off x="910590" y="2261462"/>
            <a:ext cx="9340585" cy="16518"/>
          </a:xfrm>
          <a:prstGeom prst="line">
            <a:avLst/>
          </a:prstGeom>
          <a:ln w="19050" cap="flat">
            <a:solidFill>
              <a:srgbClr val="FFFFFF"/>
            </a:solidFill>
            <a:prstDash val="solid"/>
            <a:headEnd type="none" w="sm" len="sm"/>
            <a:tailEnd type="none" w="sm" len="sm"/>
          </a:ln>
        </p:spPr>
      </p:sp>
      <p:sp>
        <p:nvSpPr>
          <p:cNvPr id="30" name="TextBox 30"/>
          <p:cNvSpPr txBox="1"/>
          <p:nvPr/>
        </p:nvSpPr>
        <p:spPr>
          <a:xfrm>
            <a:off x="484446" y="312286"/>
            <a:ext cx="8938070" cy="218008"/>
          </a:xfrm>
          <a:prstGeom prst="rect">
            <a:avLst/>
          </a:prstGeom>
        </p:spPr>
        <p:txBody>
          <a:bodyPr lIns="0" tIns="0" rIns="0" bIns="0" rtlCol="0" anchor="t">
            <a:spAutoFit/>
          </a:bodyPr>
          <a:lstStyle/>
          <a:p>
            <a:pPr>
              <a:lnSpc>
                <a:spcPts val="1691"/>
              </a:lnSpc>
            </a:pPr>
            <a:r>
              <a:rPr lang="en-US" sz="1800" spc="144" dirty="0" err="1">
                <a:solidFill>
                  <a:srgbClr val="545454"/>
                </a:solidFill>
                <a:latin typeface="Bebas Neue"/>
              </a:rPr>
              <a:t>Budžeta</a:t>
            </a:r>
            <a:r>
              <a:rPr lang="en-US" sz="1800" spc="144" dirty="0">
                <a:solidFill>
                  <a:srgbClr val="545454"/>
                </a:solidFill>
                <a:latin typeface="Bebas Neue"/>
              </a:rPr>
              <a:t> </a:t>
            </a:r>
            <a:r>
              <a:rPr lang="en-US" sz="1800" spc="144" dirty="0" err="1">
                <a:solidFill>
                  <a:srgbClr val="545454"/>
                </a:solidFill>
                <a:latin typeface="Bebas Neue"/>
              </a:rPr>
              <a:t>paskaidrojumā</a:t>
            </a:r>
            <a:r>
              <a:rPr lang="en-US" sz="1800" spc="144" dirty="0">
                <a:solidFill>
                  <a:srgbClr val="545454"/>
                </a:solidFill>
                <a:latin typeface="Bebas Neue"/>
              </a:rPr>
              <a:t> </a:t>
            </a:r>
            <a:r>
              <a:rPr lang="en-US" sz="1800" spc="144" dirty="0" err="1">
                <a:solidFill>
                  <a:srgbClr val="545454"/>
                </a:solidFill>
                <a:latin typeface="Bebas Neue"/>
              </a:rPr>
              <a:t>noteiktie</a:t>
            </a:r>
            <a:r>
              <a:rPr lang="en-US" sz="1800" spc="144" dirty="0">
                <a:solidFill>
                  <a:srgbClr val="545454"/>
                </a:solidFill>
                <a:latin typeface="Bebas Neue"/>
              </a:rPr>
              <a:t> </a:t>
            </a:r>
            <a:r>
              <a:rPr lang="en-US" sz="1800" spc="144" dirty="0" err="1">
                <a:solidFill>
                  <a:srgbClr val="545454"/>
                </a:solidFill>
                <a:latin typeface="Bebas Neue"/>
              </a:rPr>
              <a:t>darbības</a:t>
            </a:r>
            <a:r>
              <a:rPr lang="en-US" sz="1800" spc="144" dirty="0">
                <a:solidFill>
                  <a:srgbClr val="545454"/>
                </a:solidFill>
                <a:latin typeface="Bebas Neue"/>
              </a:rPr>
              <a:t> </a:t>
            </a:r>
            <a:r>
              <a:rPr lang="en-US" sz="1800" spc="144" dirty="0" err="1">
                <a:solidFill>
                  <a:srgbClr val="545454"/>
                </a:solidFill>
                <a:latin typeface="Bebas Neue"/>
              </a:rPr>
              <a:t>rezultāti</a:t>
            </a:r>
            <a:r>
              <a:rPr lang="en-US" sz="1800" spc="144" dirty="0">
                <a:solidFill>
                  <a:srgbClr val="545454"/>
                </a:solidFill>
                <a:latin typeface="Bebas Neue"/>
              </a:rPr>
              <a:t> un to  </a:t>
            </a:r>
            <a:r>
              <a:rPr lang="en-US" sz="1800" spc="144" dirty="0" err="1">
                <a:solidFill>
                  <a:srgbClr val="545454"/>
                </a:solidFill>
                <a:latin typeface="Bebas Neue"/>
              </a:rPr>
              <a:t>rezultatīvie</a:t>
            </a:r>
            <a:r>
              <a:rPr lang="en-US" sz="1800" spc="144" dirty="0">
                <a:solidFill>
                  <a:srgbClr val="545454"/>
                </a:solidFill>
                <a:latin typeface="Bebas Neue"/>
              </a:rPr>
              <a:t> </a:t>
            </a:r>
            <a:r>
              <a:rPr lang="en-US" sz="1800" spc="144" dirty="0" err="1">
                <a:solidFill>
                  <a:srgbClr val="545454"/>
                </a:solidFill>
                <a:latin typeface="Bebas Neue"/>
              </a:rPr>
              <a:t>rādītāji</a:t>
            </a:r>
            <a:r>
              <a:rPr lang="en-US" sz="1800" spc="144" dirty="0">
                <a:solidFill>
                  <a:srgbClr val="545454"/>
                </a:solidFill>
                <a:latin typeface="Bebas Neue"/>
              </a:rPr>
              <a:t> 202</a:t>
            </a:r>
            <a:r>
              <a:rPr lang="lv-LV" sz="1800" spc="144" dirty="0">
                <a:solidFill>
                  <a:srgbClr val="545454"/>
                </a:solidFill>
                <a:latin typeface="Bebas Neue"/>
              </a:rPr>
              <a:t>3</a:t>
            </a:r>
            <a:r>
              <a:rPr lang="en-US" sz="1800" spc="144" dirty="0">
                <a:solidFill>
                  <a:srgbClr val="545454"/>
                </a:solidFill>
                <a:latin typeface="Bebas Neue"/>
              </a:rPr>
              <a:t>. </a:t>
            </a:r>
            <a:r>
              <a:rPr lang="en-US" sz="1800" spc="144" dirty="0" err="1">
                <a:solidFill>
                  <a:srgbClr val="545454"/>
                </a:solidFill>
                <a:latin typeface="Bebas Neue"/>
              </a:rPr>
              <a:t>gadā</a:t>
            </a:r>
            <a:endParaRPr lang="en-US" sz="1800" spc="144" dirty="0">
              <a:solidFill>
                <a:srgbClr val="545454"/>
              </a:solidFill>
              <a:latin typeface="Bebas Neue"/>
            </a:endParaRPr>
          </a:p>
        </p:txBody>
      </p:sp>
      <p:sp>
        <p:nvSpPr>
          <p:cNvPr id="31" name="TextBox 31"/>
          <p:cNvSpPr txBox="1"/>
          <p:nvPr/>
        </p:nvSpPr>
        <p:spPr>
          <a:xfrm>
            <a:off x="1026363" y="6892307"/>
            <a:ext cx="6119211" cy="484684"/>
          </a:xfrm>
          <a:prstGeom prst="rect">
            <a:avLst/>
          </a:prstGeom>
        </p:spPr>
        <p:txBody>
          <a:bodyPr lIns="0" tIns="0" rIns="0" bIns="0" rtlCol="0" anchor="t">
            <a:spAutoFit/>
          </a:bodyPr>
          <a:lstStyle/>
          <a:p>
            <a:pPr>
              <a:lnSpc>
                <a:spcPts val="1260"/>
              </a:lnSpc>
            </a:pPr>
            <a:endParaRPr dirty="0"/>
          </a:p>
          <a:p>
            <a:pPr>
              <a:lnSpc>
                <a:spcPts val="1260"/>
              </a:lnSpc>
            </a:pPr>
            <a:r>
              <a:rPr lang="en-US" sz="900" spc="126" dirty="0" err="1">
                <a:solidFill>
                  <a:srgbClr val="FFFFFF"/>
                </a:solidFill>
                <a:latin typeface="Arimo Bold"/>
              </a:rPr>
              <a:t>Nodarbinātības</a:t>
            </a:r>
            <a:r>
              <a:rPr lang="en-US" sz="900" spc="126" dirty="0">
                <a:solidFill>
                  <a:srgbClr val="FFFFFF"/>
                </a:solidFill>
                <a:latin typeface="Arimo Bold"/>
              </a:rPr>
              <a:t> </a:t>
            </a:r>
            <a:r>
              <a:rPr lang="en-US" sz="900" spc="126" dirty="0" err="1">
                <a:solidFill>
                  <a:srgbClr val="FFFFFF"/>
                </a:solidFill>
                <a:latin typeface="Arimo Bold"/>
              </a:rPr>
              <a:t>valsts</a:t>
            </a:r>
            <a:r>
              <a:rPr lang="en-US" sz="900" spc="126" dirty="0">
                <a:solidFill>
                  <a:srgbClr val="FFFFFF"/>
                </a:solidFill>
                <a:latin typeface="Arimo Bold"/>
              </a:rPr>
              <a:t> </a:t>
            </a:r>
            <a:r>
              <a:rPr lang="en-US" sz="900" spc="126" dirty="0" err="1">
                <a:solidFill>
                  <a:srgbClr val="FFFFFF"/>
                </a:solidFill>
                <a:latin typeface="Arimo Bold"/>
              </a:rPr>
              <a:t>aģentūras</a:t>
            </a:r>
            <a:r>
              <a:rPr lang="en-US" sz="900" spc="126" dirty="0">
                <a:solidFill>
                  <a:srgbClr val="FFFFFF"/>
                </a:solidFill>
                <a:latin typeface="Arimo Bold"/>
              </a:rPr>
              <a:t> </a:t>
            </a:r>
            <a:r>
              <a:rPr lang="en-US" sz="900" spc="126" dirty="0" err="1">
                <a:solidFill>
                  <a:srgbClr val="FFFFFF"/>
                </a:solidFill>
                <a:latin typeface="Arimo Bold"/>
              </a:rPr>
              <a:t>budžets</a:t>
            </a:r>
            <a:r>
              <a:rPr lang="en-US" sz="900" spc="126" dirty="0">
                <a:solidFill>
                  <a:srgbClr val="FFFFFF"/>
                </a:solidFill>
                <a:latin typeface="Arimo Bold"/>
              </a:rPr>
              <a:t> 202</a:t>
            </a:r>
            <a:r>
              <a:rPr lang="lv-LV" sz="900" spc="126" dirty="0">
                <a:solidFill>
                  <a:srgbClr val="FFFFFF"/>
                </a:solidFill>
                <a:latin typeface="Arimo Bold"/>
              </a:rPr>
              <a:t>3</a:t>
            </a:r>
            <a:r>
              <a:rPr lang="en-US" sz="900" spc="126" dirty="0">
                <a:solidFill>
                  <a:srgbClr val="FFFFFF"/>
                </a:solidFill>
                <a:latin typeface="Arimo Bold"/>
              </a:rPr>
              <a:t>. </a:t>
            </a:r>
            <a:r>
              <a:rPr lang="en-US" sz="900" spc="126" dirty="0" err="1">
                <a:solidFill>
                  <a:srgbClr val="FFFFFF"/>
                </a:solidFill>
                <a:latin typeface="Arimo Bold"/>
              </a:rPr>
              <a:t>gadam</a:t>
            </a:r>
            <a:endParaRPr lang="en-US" sz="900" spc="126" dirty="0">
              <a:solidFill>
                <a:srgbClr val="FFFFFF"/>
              </a:solidFill>
              <a:latin typeface="Arimo Bold"/>
            </a:endParaRPr>
          </a:p>
          <a:p>
            <a:pPr>
              <a:lnSpc>
                <a:spcPts val="1260"/>
              </a:lnSpc>
            </a:pPr>
            <a:endParaRPr lang="en-US" sz="900" spc="126" dirty="0">
              <a:solidFill>
                <a:srgbClr val="FFFFFF"/>
              </a:solidFill>
              <a:latin typeface="Arimo Bold"/>
            </a:endParaRPr>
          </a:p>
        </p:txBody>
      </p:sp>
      <p:sp>
        <p:nvSpPr>
          <p:cNvPr id="32" name="TextBox 32"/>
          <p:cNvSpPr txBox="1"/>
          <p:nvPr/>
        </p:nvSpPr>
        <p:spPr>
          <a:xfrm>
            <a:off x="1026363" y="7248347"/>
            <a:ext cx="3939444" cy="156210"/>
          </a:xfrm>
          <a:prstGeom prst="rect">
            <a:avLst/>
          </a:prstGeom>
        </p:spPr>
        <p:txBody>
          <a:bodyPr lIns="0" tIns="0" rIns="0" bIns="0" rtlCol="0" anchor="t">
            <a:spAutoFit/>
          </a:bodyPr>
          <a:lstStyle/>
          <a:p>
            <a:pPr>
              <a:lnSpc>
                <a:spcPts val="1260"/>
              </a:lnSpc>
            </a:pPr>
            <a:r>
              <a:rPr lang="en-US" sz="900" spc="126">
                <a:solidFill>
                  <a:srgbClr val="FFFFFF"/>
                </a:solidFill>
                <a:latin typeface="Montserrat Classic"/>
              </a:rPr>
              <a:t>www.nva.gov.lv</a:t>
            </a:r>
          </a:p>
        </p:txBody>
      </p:sp>
      <p:sp>
        <p:nvSpPr>
          <p:cNvPr id="33" name="TextBox 33"/>
          <p:cNvSpPr txBox="1"/>
          <p:nvPr/>
        </p:nvSpPr>
        <p:spPr>
          <a:xfrm>
            <a:off x="10347444" y="7395057"/>
            <a:ext cx="792752" cy="139064"/>
          </a:xfrm>
          <a:prstGeom prst="rect">
            <a:avLst/>
          </a:prstGeom>
        </p:spPr>
        <p:txBody>
          <a:bodyPr lIns="0" tIns="0" rIns="0" bIns="0" rtlCol="0" anchor="t">
            <a:spAutoFit/>
          </a:bodyPr>
          <a:lstStyle/>
          <a:p>
            <a:pPr>
              <a:lnSpc>
                <a:spcPts val="916"/>
              </a:lnSpc>
            </a:pPr>
            <a:r>
              <a:rPr lang="en-US" sz="974" spc="77">
                <a:solidFill>
                  <a:srgbClr val="FFFFFF"/>
                </a:solidFill>
                <a:latin typeface="Bebas Neue Bold"/>
              </a:rPr>
              <a:t>6</a:t>
            </a:r>
          </a:p>
        </p:txBody>
      </p:sp>
      <p:sp>
        <p:nvSpPr>
          <p:cNvPr id="37" name="TextBox 37"/>
          <p:cNvSpPr txBox="1"/>
          <p:nvPr/>
        </p:nvSpPr>
        <p:spPr>
          <a:xfrm>
            <a:off x="4124814" y="906792"/>
            <a:ext cx="2563252" cy="201930"/>
          </a:xfrm>
          <a:prstGeom prst="rect">
            <a:avLst/>
          </a:prstGeom>
        </p:spPr>
        <p:txBody>
          <a:bodyPr lIns="0" tIns="0" rIns="0" bIns="0" rtlCol="0" anchor="t">
            <a:spAutoFit/>
          </a:bodyPr>
          <a:lstStyle/>
          <a:p>
            <a:pPr>
              <a:lnSpc>
                <a:spcPts val="1679"/>
              </a:lnSpc>
            </a:pPr>
            <a:r>
              <a:rPr lang="en-US" sz="1199" spc="35" dirty="0" err="1">
                <a:solidFill>
                  <a:srgbClr val="FFFFFF"/>
                </a:solidFill>
                <a:latin typeface="Bebas Neue Bold"/>
              </a:rPr>
              <a:t>Rezultatīvā</a:t>
            </a:r>
            <a:r>
              <a:rPr lang="en-US" sz="1199" spc="35" dirty="0">
                <a:solidFill>
                  <a:srgbClr val="FFFFFF"/>
                </a:solidFill>
                <a:latin typeface="Bebas Neue Bold"/>
              </a:rPr>
              <a:t> </a:t>
            </a:r>
            <a:r>
              <a:rPr lang="en-US" sz="1199" spc="35" dirty="0" err="1">
                <a:solidFill>
                  <a:srgbClr val="FFFFFF"/>
                </a:solidFill>
                <a:latin typeface="Bebas Neue Bold"/>
              </a:rPr>
              <a:t>rādītāja</a:t>
            </a:r>
            <a:r>
              <a:rPr lang="en-US" sz="1199" spc="35" dirty="0">
                <a:solidFill>
                  <a:srgbClr val="FFFFFF"/>
                </a:solidFill>
                <a:latin typeface="Bebas Neue Bold"/>
              </a:rPr>
              <a:t> </a:t>
            </a:r>
            <a:r>
              <a:rPr lang="en-US" sz="1199" spc="35" dirty="0" err="1">
                <a:solidFill>
                  <a:srgbClr val="FFFFFF"/>
                </a:solidFill>
                <a:latin typeface="Bebas Neue Bold"/>
              </a:rPr>
              <a:t>nosaukums</a:t>
            </a:r>
            <a:endParaRPr lang="en-US" sz="1199" spc="35" dirty="0">
              <a:solidFill>
                <a:srgbClr val="FFFFFF"/>
              </a:solidFill>
              <a:latin typeface="Bebas Neue Bold"/>
            </a:endParaRPr>
          </a:p>
        </p:txBody>
      </p:sp>
      <p:sp>
        <p:nvSpPr>
          <p:cNvPr id="38" name="TextBox 38"/>
          <p:cNvSpPr txBox="1"/>
          <p:nvPr/>
        </p:nvSpPr>
        <p:spPr>
          <a:xfrm>
            <a:off x="8859262" y="867772"/>
            <a:ext cx="1079472" cy="333425"/>
          </a:xfrm>
          <a:prstGeom prst="rect">
            <a:avLst/>
          </a:prstGeom>
        </p:spPr>
        <p:txBody>
          <a:bodyPr lIns="0" tIns="0" rIns="0" bIns="0" rtlCol="0" anchor="t">
            <a:spAutoFit/>
          </a:bodyPr>
          <a:lstStyle/>
          <a:p>
            <a:pPr>
              <a:lnSpc>
                <a:spcPts val="1296"/>
              </a:lnSpc>
            </a:pPr>
            <a:r>
              <a:rPr lang="en-US" sz="1199" spc="35" dirty="0" err="1">
                <a:solidFill>
                  <a:srgbClr val="FFFFFF"/>
                </a:solidFill>
                <a:latin typeface="Bebas Neue Bold"/>
              </a:rPr>
              <a:t>Plānotā</a:t>
            </a:r>
            <a:r>
              <a:rPr lang="en-US" sz="1199" spc="35" dirty="0">
                <a:solidFill>
                  <a:srgbClr val="FFFFFF"/>
                </a:solidFill>
                <a:latin typeface="Bebas Neue Bold"/>
              </a:rPr>
              <a:t> </a:t>
            </a:r>
            <a:r>
              <a:rPr lang="en-US" sz="1199" spc="35" dirty="0" err="1">
                <a:solidFill>
                  <a:srgbClr val="FFFFFF"/>
                </a:solidFill>
                <a:latin typeface="Bebas Neue Bold"/>
              </a:rPr>
              <a:t>vērtība</a:t>
            </a:r>
            <a:r>
              <a:rPr lang="en-US" sz="1199" spc="35" dirty="0">
                <a:solidFill>
                  <a:srgbClr val="FFFFFF"/>
                </a:solidFill>
                <a:latin typeface="Bebas Neue Bold"/>
              </a:rPr>
              <a:t> 202</a:t>
            </a:r>
            <a:r>
              <a:rPr lang="lv-LV" sz="1199" spc="35" dirty="0">
                <a:solidFill>
                  <a:srgbClr val="FFFFFF"/>
                </a:solidFill>
                <a:latin typeface="Bebas Neue Bold"/>
              </a:rPr>
              <a:t>3</a:t>
            </a:r>
            <a:r>
              <a:rPr lang="en-US" sz="1199" spc="35" dirty="0">
                <a:solidFill>
                  <a:srgbClr val="FFFFFF"/>
                </a:solidFill>
                <a:latin typeface="Bebas Neue Bold"/>
              </a:rPr>
              <a:t>. </a:t>
            </a:r>
            <a:r>
              <a:rPr lang="en-US" sz="1199" spc="35" dirty="0" err="1">
                <a:solidFill>
                  <a:srgbClr val="FFFFFF"/>
                </a:solidFill>
                <a:latin typeface="Bebas Neue Bold"/>
              </a:rPr>
              <a:t>gadā</a:t>
            </a:r>
            <a:endParaRPr lang="en-US" sz="1199" spc="35" dirty="0">
              <a:solidFill>
                <a:srgbClr val="FFFFFF"/>
              </a:solidFill>
              <a:latin typeface="Bebas Neue Bold"/>
            </a:endParaRPr>
          </a:p>
        </p:txBody>
      </p:sp>
      <p:sp>
        <p:nvSpPr>
          <p:cNvPr id="52" name="TextBox 52"/>
          <p:cNvSpPr txBox="1"/>
          <p:nvPr/>
        </p:nvSpPr>
        <p:spPr>
          <a:xfrm>
            <a:off x="736066" y="1494611"/>
            <a:ext cx="2988605" cy="128177"/>
          </a:xfrm>
          <a:prstGeom prst="rect">
            <a:avLst/>
          </a:prstGeom>
        </p:spPr>
        <p:txBody>
          <a:bodyPr lIns="0" tIns="0" rIns="0" bIns="0" rtlCol="0" anchor="t">
            <a:spAutoFit/>
          </a:bodyPr>
          <a:lstStyle/>
          <a:p>
            <a:pPr>
              <a:lnSpc>
                <a:spcPts val="1120"/>
              </a:lnSpc>
            </a:pPr>
            <a:r>
              <a:rPr lang="en-US" sz="900" spc="24" dirty="0">
                <a:solidFill>
                  <a:srgbClr val="545454"/>
                </a:solidFill>
                <a:latin typeface="Montserrat Classic"/>
              </a:rPr>
              <a:t>04.02.00 </a:t>
            </a:r>
            <a:r>
              <a:rPr lang="en-US" sz="900" spc="24" dirty="0" err="1">
                <a:solidFill>
                  <a:srgbClr val="545454"/>
                </a:solidFill>
                <a:latin typeface="Montserrat Classic"/>
              </a:rPr>
              <a:t>Nodarbinātības</a:t>
            </a:r>
            <a:r>
              <a:rPr lang="en-US" sz="900" spc="24" dirty="0">
                <a:solidFill>
                  <a:srgbClr val="545454"/>
                </a:solidFill>
                <a:latin typeface="Montserrat Classic"/>
              </a:rPr>
              <a:t> </a:t>
            </a:r>
            <a:r>
              <a:rPr lang="en-US" sz="900" spc="24" dirty="0" err="1">
                <a:solidFill>
                  <a:srgbClr val="545454"/>
                </a:solidFill>
                <a:latin typeface="Montserrat Classic"/>
              </a:rPr>
              <a:t>speciālais</a:t>
            </a:r>
            <a:r>
              <a:rPr lang="en-US" sz="900" spc="24" dirty="0">
                <a:solidFill>
                  <a:srgbClr val="545454"/>
                </a:solidFill>
                <a:latin typeface="Montserrat Classic"/>
              </a:rPr>
              <a:t> </a:t>
            </a:r>
            <a:r>
              <a:rPr lang="en-US" sz="900" spc="24" dirty="0" err="1">
                <a:solidFill>
                  <a:srgbClr val="545454"/>
                </a:solidFill>
                <a:latin typeface="Montserrat Classic"/>
              </a:rPr>
              <a:t>budžets</a:t>
            </a:r>
            <a:endParaRPr lang="en-US" sz="900" spc="24" dirty="0">
              <a:solidFill>
                <a:srgbClr val="545454"/>
              </a:solidFill>
              <a:latin typeface="Montserrat Classic"/>
            </a:endParaRPr>
          </a:p>
        </p:txBody>
      </p:sp>
      <p:sp>
        <p:nvSpPr>
          <p:cNvPr id="53" name="TextBox 53"/>
          <p:cNvSpPr txBox="1"/>
          <p:nvPr/>
        </p:nvSpPr>
        <p:spPr>
          <a:xfrm>
            <a:off x="3918503" y="1360795"/>
            <a:ext cx="4202986" cy="266740"/>
          </a:xfrm>
          <a:prstGeom prst="rect">
            <a:avLst/>
          </a:prstGeom>
        </p:spPr>
        <p:txBody>
          <a:bodyPr lIns="0" tIns="0" rIns="0" bIns="0" rtlCol="0" anchor="t">
            <a:spAutoFit/>
          </a:bodyPr>
          <a:lstStyle/>
          <a:p>
            <a:pPr>
              <a:lnSpc>
                <a:spcPts val="1120"/>
              </a:lnSpc>
            </a:pPr>
            <a:r>
              <a:rPr lang="en-US" sz="900" spc="24" dirty="0" err="1">
                <a:solidFill>
                  <a:srgbClr val="545454"/>
                </a:solidFill>
                <a:latin typeface="Montserrat Classic"/>
              </a:rPr>
              <a:t>Aktīvajos</a:t>
            </a:r>
            <a:r>
              <a:rPr lang="en-US" sz="900" spc="24" dirty="0">
                <a:solidFill>
                  <a:srgbClr val="545454"/>
                </a:solidFill>
                <a:latin typeface="Montserrat Classic"/>
              </a:rPr>
              <a:t> </a:t>
            </a:r>
            <a:r>
              <a:rPr lang="en-US" sz="900" spc="24" dirty="0" err="1">
                <a:solidFill>
                  <a:srgbClr val="545454"/>
                </a:solidFill>
                <a:latin typeface="Montserrat Classic"/>
              </a:rPr>
              <a:t>darba</a:t>
            </a:r>
            <a:r>
              <a:rPr lang="en-US" sz="900" spc="24" dirty="0">
                <a:solidFill>
                  <a:srgbClr val="545454"/>
                </a:solidFill>
                <a:latin typeface="Montserrat Classic"/>
              </a:rPr>
              <a:t> </a:t>
            </a:r>
            <a:r>
              <a:rPr lang="en-US" sz="900" spc="24" dirty="0" err="1">
                <a:solidFill>
                  <a:srgbClr val="545454"/>
                </a:solidFill>
                <a:latin typeface="Montserrat Classic"/>
              </a:rPr>
              <a:t>tirgus</a:t>
            </a:r>
            <a:r>
              <a:rPr lang="en-US" sz="900" spc="24" dirty="0">
                <a:solidFill>
                  <a:srgbClr val="545454"/>
                </a:solidFill>
                <a:latin typeface="Montserrat Classic"/>
              </a:rPr>
              <a:t> </a:t>
            </a:r>
            <a:r>
              <a:rPr lang="en-US" sz="900" spc="24" dirty="0" err="1">
                <a:solidFill>
                  <a:srgbClr val="545454"/>
                </a:solidFill>
                <a:latin typeface="Montserrat Classic"/>
              </a:rPr>
              <a:t>politikas</a:t>
            </a:r>
            <a:r>
              <a:rPr lang="en-US" sz="900" spc="24" dirty="0">
                <a:solidFill>
                  <a:srgbClr val="545454"/>
                </a:solidFill>
                <a:latin typeface="Montserrat Classic"/>
              </a:rPr>
              <a:t> </a:t>
            </a:r>
            <a:r>
              <a:rPr lang="en-US" sz="900" spc="24" dirty="0" err="1">
                <a:solidFill>
                  <a:srgbClr val="545454"/>
                </a:solidFill>
                <a:latin typeface="Montserrat Classic"/>
              </a:rPr>
              <a:t>pasākumos</a:t>
            </a:r>
            <a:r>
              <a:rPr lang="en-US" sz="900" spc="24" dirty="0">
                <a:solidFill>
                  <a:srgbClr val="545454"/>
                </a:solidFill>
                <a:latin typeface="Montserrat Classic"/>
              </a:rPr>
              <a:t> </a:t>
            </a:r>
            <a:r>
              <a:rPr lang="en-US" sz="900" spc="24" dirty="0" err="1">
                <a:solidFill>
                  <a:srgbClr val="545454"/>
                </a:solidFill>
                <a:latin typeface="Montserrat Classic"/>
              </a:rPr>
              <a:t>atbalstīto</a:t>
            </a:r>
            <a:r>
              <a:rPr lang="en-US" sz="900" spc="24" dirty="0">
                <a:solidFill>
                  <a:srgbClr val="545454"/>
                </a:solidFill>
                <a:latin typeface="Montserrat Classic"/>
              </a:rPr>
              <a:t> </a:t>
            </a:r>
            <a:r>
              <a:rPr lang="en-US" sz="900" spc="24" dirty="0" err="1">
                <a:solidFill>
                  <a:srgbClr val="545454"/>
                </a:solidFill>
                <a:latin typeface="Montserrat Classic"/>
              </a:rPr>
              <a:t>bezdarbnieku</a:t>
            </a:r>
            <a:r>
              <a:rPr lang="en-US" sz="900" spc="24" dirty="0">
                <a:solidFill>
                  <a:srgbClr val="545454"/>
                </a:solidFill>
                <a:latin typeface="Montserrat Classic"/>
              </a:rPr>
              <a:t> un </a:t>
            </a:r>
            <a:r>
              <a:rPr lang="en-US" sz="900" spc="24" dirty="0" err="1">
                <a:solidFill>
                  <a:srgbClr val="545454"/>
                </a:solidFill>
                <a:latin typeface="Montserrat Classic"/>
              </a:rPr>
              <a:t>darba</a:t>
            </a:r>
            <a:r>
              <a:rPr lang="en-US" sz="900" spc="24" dirty="0">
                <a:solidFill>
                  <a:srgbClr val="545454"/>
                </a:solidFill>
                <a:latin typeface="Montserrat Classic"/>
              </a:rPr>
              <a:t> </a:t>
            </a:r>
            <a:r>
              <a:rPr lang="en-US" sz="900" spc="24" dirty="0" err="1">
                <a:solidFill>
                  <a:srgbClr val="545454"/>
                </a:solidFill>
                <a:latin typeface="Montserrat Classic"/>
              </a:rPr>
              <a:t>meklētāju</a:t>
            </a:r>
            <a:r>
              <a:rPr lang="en-US" sz="900" spc="24" dirty="0">
                <a:solidFill>
                  <a:srgbClr val="545454"/>
                </a:solidFill>
                <a:latin typeface="Montserrat Classic"/>
              </a:rPr>
              <a:t> </a:t>
            </a:r>
            <a:r>
              <a:rPr lang="en-US" sz="900" spc="24" dirty="0" err="1">
                <a:solidFill>
                  <a:srgbClr val="545454"/>
                </a:solidFill>
                <a:latin typeface="Montserrat Classic"/>
              </a:rPr>
              <a:t>skaits</a:t>
            </a:r>
            <a:r>
              <a:rPr lang="lv-LV" sz="900" spc="24" dirty="0">
                <a:solidFill>
                  <a:srgbClr val="545454"/>
                </a:solidFill>
                <a:latin typeface="Montserrat Classic"/>
              </a:rPr>
              <a:t> </a:t>
            </a:r>
            <a:r>
              <a:rPr lang="en-US" sz="900" spc="24" dirty="0">
                <a:solidFill>
                  <a:srgbClr val="545454"/>
                </a:solidFill>
                <a:latin typeface="Montserrat Classic"/>
              </a:rPr>
              <a:t>,tai </a:t>
            </a:r>
            <a:r>
              <a:rPr lang="en-US" sz="900" spc="24" dirty="0" err="1">
                <a:solidFill>
                  <a:srgbClr val="545454"/>
                </a:solidFill>
                <a:latin typeface="Montserrat Classic"/>
              </a:rPr>
              <a:t>skaitā</a:t>
            </a:r>
            <a:r>
              <a:rPr lang="en-US" sz="900" spc="24" dirty="0">
                <a:solidFill>
                  <a:srgbClr val="545454"/>
                </a:solidFill>
                <a:latin typeface="Montserrat Classic"/>
              </a:rPr>
              <a:t> pa </a:t>
            </a:r>
            <a:r>
              <a:rPr lang="en-US" sz="900" spc="24" dirty="0" err="1">
                <a:solidFill>
                  <a:srgbClr val="545454"/>
                </a:solidFill>
                <a:latin typeface="Montserrat Classic"/>
              </a:rPr>
              <a:t>pasākumiem</a:t>
            </a:r>
            <a:r>
              <a:rPr lang="en-US" sz="900" spc="24" dirty="0">
                <a:solidFill>
                  <a:srgbClr val="545454"/>
                </a:solidFill>
                <a:latin typeface="Montserrat Classic"/>
              </a:rPr>
              <a:t>:</a:t>
            </a:r>
          </a:p>
        </p:txBody>
      </p:sp>
      <p:sp>
        <p:nvSpPr>
          <p:cNvPr id="54" name="TextBox 54"/>
          <p:cNvSpPr txBox="1"/>
          <p:nvPr/>
        </p:nvSpPr>
        <p:spPr>
          <a:xfrm>
            <a:off x="9126399" y="1439562"/>
            <a:ext cx="1018496" cy="128177"/>
          </a:xfrm>
          <a:prstGeom prst="rect">
            <a:avLst/>
          </a:prstGeom>
        </p:spPr>
        <p:txBody>
          <a:bodyPr lIns="0" tIns="0" rIns="0" bIns="0" rtlCol="0" anchor="t">
            <a:spAutoFit/>
          </a:bodyPr>
          <a:lstStyle/>
          <a:p>
            <a:pPr>
              <a:lnSpc>
                <a:spcPts val="1120"/>
              </a:lnSpc>
            </a:pPr>
            <a:r>
              <a:rPr lang="lv-LV" sz="900" spc="24" dirty="0">
                <a:solidFill>
                  <a:srgbClr val="545454"/>
                </a:solidFill>
                <a:latin typeface="Montserrat Classic"/>
              </a:rPr>
              <a:t>15 608</a:t>
            </a:r>
            <a:endParaRPr lang="en-US" sz="900" spc="24" dirty="0">
              <a:solidFill>
                <a:srgbClr val="545454"/>
              </a:solidFill>
              <a:latin typeface="Montserrat Classic"/>
            </a:endParaRPr>
          </a:p>
        </p:txBody>
      </p:sp>
      <p:sp>
        <p:nvSpPr>
          <p:cNvPr id="55" name="TextBox 55"/>
          <p:cNvSpPr txBox="1"/>
          <p:nvPr/>
        </p:nvSpPr>
        <p:spPr>
          <a:xfrm>
            <a:off x="2429012" y="2073545"/>
            <a:ext cx="6227107" cy="128177"/>
          </a:xfrm>
          <a:prstGeom prst="rect">
            <a:avLst/>
          </a:prstGeom>
        </p:spPr>
        <p:txBody>
          <a:bodyPr wrap="square" lIns="0" tIns="0" rIns="0" bIns="0" rtlCol="0" anchor="t">
            <a:spAutoFit/>
          </a:bodyPr>
          <a:lstStyle/>
          <a:p>
            <a:pPr algn="r">
              <a:lnSpc>
                <a:spcPts val="1120"/>
              </a:lnSpc>
            </a:pPr>
            <a:r>
              <a:rPr lang="en-US" sz="900" spc="24" dirty="0" err="1">
                <a:solidFill>
                  <a:srgbClr val="545454"/>
                </a:solidFill>
                <a:latin typeface="Montserrat Classic"/>
              </a:rPr>
              <a:t>Pasākumi</a:t>
            </a:r>
            <a:r>
              <a:rPr lang="en-US" sz="900" spc="24" dirty="0">
                <a:solidFill>
                  <a:srgbClr val="545454"/>
                </a:solidFill>
                <a:latin typeface="Montserrat Classic"/>
              </a:rPr>
              <a:t> </a:t>
            </a:r>
            <a:r>
              <a:rPr lang="en-US" sz="900" spc="24" dirty="0" err="1">
                <a:solidFill>
                  <a:srgbClr val="545454"/>
                </a:solidFill>
                <a:latin typeface="Montserrat Classic"/>
              </a:rPr>
              <a:t>noteiktām</a:t>
            </a:r>
            <a:r>
              <a:rPr lang="en-US" sz="900" spc="24" dirty="0">
                <a:solidFill>
                  <a:srgbClr val="545454"/>
                </a:solidFill>
                <a:latin typeface="Montserrat Classic"/>
              </a:rPr>
              <a:t> </a:t>
            </a:r>
            <a:r>
              <a:rPr lang="en-US" sz="900" spc="24" dirty="0" err="1">
                <a:solidFill>
                  <a:srgbClr val="545454"/>
                </a:solidFill>
                <a:latin typeface="Montserrat Classic"/>
              </a:rPr>
              <a:t>personu</a:t>
            </a:r>
            <a:r>
              <a:rPr lang="en-US" sz="900" spc="24" dirty="0">
                <a:solidFill>
                  <a:srgbClr val="545454"/>
                </a:solidFill>
                <a:latin typeface="Montserrat Classic"/>
              </a:rPr>
              <a:t> </a:t>
            </a:r>
            <a:r>
              <a:rPr lang="en-US" sz="900" spc="24" dirty="0" err="1">
                <a:solidFill>
                  <a:srgbClr val="545454"/>
                </a:solidFill>
                <a:latin typeface="Montserrat Classic"/>
              </a:rPr>
              <a:t>grupām</a:t>
            </a:r>
            <a:r>
              <a:rPr lang="en-US" sz="900" spc="24" dirty="0">
                <a:solidFill>
                  <a:srgbClr val="545454"/>
                </a:solidFill>
                <a:latin typeface="Montserrat Classic"/>
              </a:rPr>
              <a:t> </a:t>
            </a:r>
            <a:r>
              <a:rPr lang="en-US" sz="900" spc="24" dirty="0" err="1">
                <a:solidFill>
                  <a:srgbClr val="545454"/>
                </a:solidFill>
                <a:latin typeface="Montserrat Classic"/>
              </a:rPr>
              <a:t>bezdarbnieku</a:t>
            </a:r>
            <a:r>
              <a:rPr lang="en-US" sz="900" spc="24" dirty="0">
                <a:solidFill>
                  <a:srgbClr val="545454"/>
                </a:solidFill>
                <a:latin typeface="Montserrat Classic"/>
              </a:rPr>
              <a:t> </a:t>
            </a:r>
            <a:r>
              <a:rPr lang="en-US" sz="900" spc="24" dirty="0" err="1">
                <a:solidFill>
                  <a:srgbClr val="545454"/>
                </a:solidFill>
                <a:latin typeface="Montserrat Classic"/>
              </a:rPr>
              <a:t>ar</a:t>
            </a:r>
            <a:r>
              <a:rPr lang="en-US" sz="900" spc="24" dirty="0">
                <a:solidFill>
                  <a:srgbClr val="545454"/>
                </a:solidFill>
                <a:latin typeface="Montserrat Classic"/>
              </a:rPr>
              <a:t> </a:t>
            </a:r>
            <a:r>
              <a:rPr lang="en-US" sz="900" spc="24" dirty="0" err="1">
                <a:solidFill>
                  <a:srgbClr val="545454"/>
                </a:solidFill>
                <a:latin typeface="Montserrat Classic"/>
              </a:rPr>
              <a:t>invaliditāti</a:t>
            </a:r>
            <a:r>
              <a:rPr lang="en-US" sz="900" spc="24" dirty="0">
                <a:solidFill>
                  <a:srgbClr val="545454"/>
                </a:solidFill>
                <a:latin typeface="Montserrat Classic"/>
              </a:rPr>
              <a:t> </a:t>
            </a:r>
            <a:r>
              <a:rPr lang="en-US" sz="900" spc="24" dirty="0" err="1">
                <a:solidFill>
                  <a:srgbClr val="545454"/>
                </a:solidFill>
                <a:latin typeface="Montserrat Classic"/>
              </a:rPr>
              <a:t>nodarbināšanai</a:t>
            </a:r>
            <a:r>
              <a:rPr lang="en-US" sz="900" spc="24" dirty="0">
                <a:solidFill>
                  <a:srgbClr val="545454"/>
                </a:solidFill>
                <a:latin typeface="Montserrat Classic"/>
              </a:rPr>
              <a:t> </a:t>
            </a:r>
            <a:r>
              <a:rPr lang="en-US" sz="900" spc="24" dirty="0" err="1">
                <a:solidFill>
                  <a:srgbClr val="545454"/>
                </a:solidFill>
                <a:latin typeface="Montserrat Classic"/>
              </a:rPr>
              <a:t>uz</a:t>
            </a:r>
            <a:r>
              <a:rPr lang="en-US" sz="900" spc="24" dirty="0">
                <a:solidFill>
                  <a:srgbClr val="545454"/>
                </a:solidFill>
                <a:latin typeface="Montserrat Classic"/>
              </a:rPr>
              <a:t> </a:t>
            </a:r>
            <a:r>
              <a:rPr lang="en-US" sz="900" spc="24" dirty="0" err="1">
                <a:solidFill>
                  <a:srgbClr val="545454"/>
                </a:solidFill>
                <a:latin typeface="Montserrat Classic"/>
              </a:rPr>
              <a:t>nenoteiktu</a:t>
            </a:r>
            <a:r>
              <a:rPr lang="en-US" sz="900" spc="24" dirty="0">
                <a:solidFill>
                  <a:srgbClr val="545454"/>
                </a:solidFill>
                <a:latin typeface="Montserrat Classic"/>
              </a:rPr>
              <a:t> </a:t>
            </a:r>
            <a:r>
              <a:rPr lang="en-US" sz="900" spc="24" dirty="0" err="1">
                <a:solidFill>
                  <a:srgbClr val="545454"/>
                </a:solidFill>
                <a:latin typeface="Montserrat Classic"/>
              </a:rPr>
              <a:t>laiku</a:t>
            </a:r>
            <a:endParaRPr lang="en-US" sz="900" spc="24" dirty="0">
              <a:solidFill>
                <a:srgbClr val="545454"/>
              </a:solidFill>
              <a:latin typeface="Montserrat Classic"/>
            </a:endParaRPr>
          </a:p>
        </p:txBody>
      </p:sp>
      <p:sp>
        <p:nvSpPr>
          <p:cNvPr id="56" name="TextBox 56"/>
          <p:cNvSpPr txBox="1"/>
          <p:nvPr/>
        </p:nvSpPr>
        <p:spPr>
          <a:xfrm>
            <a:off x="4298576" y="2461084"/>
            <a:ext cx="4303431" cy="128177"/>
          </a:xfrm>
          <a:prstGeom prst="rect">
            <a:avLst/>
          </a:prstGeom>
        </p:spPr>
        <p:txBody>
          <a:bodyPr lIns="0" tIns="0" rIns="0" bIns="0" rtlCol="0" anchor="t">
            <a:spAutoFit/>
          </a:bodyPr>
          <a:lstStyle/>
          <a:p>
            <a:pPr algn="r">
              <a:lnSpc>
                <a:spcPts val="1120"/>
              </a:lnSpc>
            </a:pPr>
            <a:r>
              <a:rPr lang="en-US" sz="900" spc="24" dirty="0" err="1">
                <a:solidFill>
                  <a:srgbClr val="545454"/>
                </a:solidFill>
                <a:latin typeface="Montserrat Classic"/>
              </a:rPr>
              <a:t>Pasākumi</a:t>
            </a:r>
            <a:r>
              <a:rPr lang="en-US" sz="900" spc="24" dirty="0">
                <a:solidFill>
                  <a:srgbClr val="545454"/>
                </a:solidFill>
                <a:latin typeface="Montserrat Classic"/>
              </a:rPr>
              <a:t> </a:t>
            </a:r>
            <a:r>
              <a:rPr lang="en-US" sz="900" spc="24" dirty="0" err="1">
                <a:solidFill>
                  <a:srgbClr val="545454"/>
                </a:solidFill>
                <a:latin typeface="Montserrat Classic"/>
              </a:rPr>
              <a:t>komercdarbības</a:t>
            </a:r>
            <a:r>
              <a:rPr lang="en-US" sz="900" spc="24" dirty="0">
                <a:solidFill>
                  <a:srgbClr val="545454"/>
                </a:solidFill>
                <a:latin typeface="Montserrat Classic"/>
              </a:rPr>
              <a:t> </a:t>
            </a:r>
            <a:r>
              <a:rPr lang="en-US" sz="900" spc="24" dirty="0" err="1">
                <a:solidFill>
                  <a:srgbClr val="545454"/>
                </a:solidFill>
                <a:latin typeface="Montserrat Classic"/>
              </a:rPr>
              <a:t>vai</a:t>
            </a:r>
            <a:r>
              <a:rPr lang="en-US" sz="900" spc="24" dirty="0">
                <a:solidFill>
                  <a:srgbClr val="545454"/>
                </a:solidFill>
                <a:latin typeface="Montserrat Classic"/>
              </a:rPr>
              <a:t> </a:t>
            </a:r>
            <a:r>
              <a:rPr lang="en-US" sz="900" spc="24" dirty="0" err="1">
                <a:solidFill>
                  <a:srgbClr val="545454"/>
                </a:solidFill>
                <a:latin typeface="Montserrat Classic"/>
              </a:rPr>
              <a:t>pašnodarbinātības</a:t>
            </a:r>
            <a:r>
              <a:rPr lang="en-US" sz="900" spc="24" dirty="0">
                <a:solidFill>
                  <a:srgbClr val="545454"/>
                </a:solidFill>
                <a:latin typeface="Montserrat Classic"/>
              </a:rPr>
              <a:t> </a:t>
            </a:r>
            <a:r>
              <a:rPr lang="en-US" sz="900" spc="24" dirty="0" err="1">
                <a:solidFill>
                  <a:srgbClr val="545454"/>
                </a:solidFill>
                <a:latin typeface="Montserrat Classic"/>
              </a:rPr>
              <a:t>uzsākšanai</a:t>
            </a:r>
            <a:endParaRPr lang="en-US" sz="900" spc="24" dirty="0">
              <a:solidFill>
                <a:srgbClr val="545454"/>
              </a:solidFill>
              <a:latin typeface="Montserrat Classic"/>
            </a:endParaRPr>
          </a:p>
        </p:txBody>
      </p:sp>
      <p:sp>
        <p:nvSpPr>
          <p:cNvPr id="57" name="TextBox 57"/>
          <p:cNvSpPr txBox="1"/>
          <p:nvPr/>
        </p:nvSpPr>
        <p:spPr>
          <a:xfrm>
            <a:off x="4279535" y="2816113"/>
            <a:ext cx="4303431" cy="128177"/>
          </a:xfrm>
          <a:prstGeom prst="rect">
            <a:avLst/>
          </a:prstGeom>
        </p:spPr>
        <p:txBody>
          <a:bodyPr lIns="0" tIns="0" rIns="0" bIns="0" rtlCol="0" anchor="t">
            <a:spAutoFit/>
          </a:bodyPr>
          <a:lstStyle/>
          <a:p>
            <a:pPr algn="r">
              <a:lnSpc>
                <a:spcPts val="1120"/>
              </a:lnSpc>
            </a:pPr>
            <a:r>
              <a:rPr lang="en-US" sz="900" spc="24" dirty="0" err="1">
                <a:solidFill>
                  <a:srgbClr val="545454"/>
                </a:solidFill>
                <a:latin typeface="Montserrat Classic"/>
              </a:rPr>
              <a:t>Nodarbināto</a:t>
            </a:r>
            <a:r>
              <a:rPr lang="en-US" sz="900" spc="24" dirty="0">
                <a:solidFill>
                  <a:srgbClr val="545454"/>
                </a:solidFill>
                <a:latin typeface="Montserrat Classic"/>
              </a:rPr>
              <a:t> </a:t>
            </a:r>
            <a:r>
              <a:rPr lang="en-US" sz="900" spc="24" dirty="0" err="1">
                <a:solidFill>
                  <a:srgbClr val="545454"/>
                </a:solidFill>
                <a:latin typeface="Montserrat Classic"/>
              </a:rPr>
              <a:t>personu</a:t>
            </a:r>
            <a:r>
              <a:rPr lang="en-US" sz="900" spc="24" dirty="0">
                <a:solidFill>
                  <a:srgbClr val="545454"/>
                </a:solidFill>
                <a:latin typeface="Montserrat Classic"/>
              </a:rPr>
              <a:t> </a:t>
            </a:r>
            <a:r>
              <a:rPr lang="en-US" sz="900" spc="24" dirty="0" err="1">
                <a:solidFill>
                  <a:srgbClr val="545454"/>
                </a:solidFill>
                <a:latin typeface="Montserrat Classic"/>
              </a:rPr>
              <a:t>reģionālās</a:t>
            </a:r>
            <a:r>
              <a:rPr lang="en-US" sz="900" spc="24" dirty="0">
                <a:solidFill>
                  <a:srgbClr val="545454"/>
                </a:solidFill>
                <a:latin typeface="Montserrat Classic"/>
              </a:rPr>
              <a:t> </a:t>
            </a:r>
            <a:r>
              <a:rPr lang="en-US" sz="900" spc="24" dirty="0" err="1">
                <a:solidFill>
                  <a:srgbClr val="545454"/>
                </a:solidFill>
                <a:latin typeface="Montserrat Classic"/>
              </a:rPr>
              <a:t>mobilitātes</a:t>
            </a:r>
            <a:r>
              <a:rPr lang="en-US" sz="900" spc="24" dirty="0">
                <a:solidFill>
                  <a:srgbClr val="545454"/>
                </a:solidFill>
                <a:latin typeface="Montserrat Classic"/>
              </a:rPr>
              <a:t> </a:t>
            </a:r>
            <a:r>
              <a:rPr lang="en-US" sz="900" spc="24" dirty="0" err="1">
                <a:solidFill>
                  <a:srgbClr val="545454"/>
                </a:solidFill>
                <a:latin typeface="Montserrat Classic"/>
              </a:rPr>
              <a:t>veicināšana</a:t>
            </a:r>
            <a:endParaRPr lang="en-US" sz="900" spc="24" dirty="0">
              <a:solidFill>
                <a:srgbClr val="545454"/>
              </a:solidFill>
              <a:latin typeface="Montserrat Classic"/>
            </a:endParaRPr>
          </a:p>
        </p:txBody>
      </p:sp>
      <p:sp>
        <p:nvSpPr>
          <p:cNvPr id="58" name="TextBox 58"/>
          <p:cNvSpPr txBox="1"/>
          <p:nvPr/>
        </p:nvSpPr>
        <p:spPr>
          <a:xfrm>
            <a:off x="2429012" y="3186885"/>
            <a:ext cx="6196441" cy="269241"/>
          </a:xfrm>
          <a:prstGeom prst="rect">
            <a:avLst/>
          </a:prstGeom>
        </p:spPr>
        <p:txBody>
          <a:bodyPr wrap="square" lIns="0" tIns="0" rIns="0" bIns="0" rtlCol="0" anchor="t">
            <a:spAutoFit/>
          </a:bodyPr>
          <a:lstStyle/>
          <a:p>
            <a:pPr algn="r">
              <a:lnSpc>
                <a:spcPts val="1120"/>
              </a:lnSpc>
            </a:pPr>
            <a:r>
              <a:rPr lang="en-US" sz="900" spc="24" dirty="0" err="1">
                <a:solidFill>
                  <a:srgbClr val="545454"/>
                </a:solidFill>
                <a:latin typeface="Montserrat Classic"/>
              </a:rPr>
              <a:t>Nodarbinātības</a:t>
            </a:r>
            <a:r>
              <a:rPr lang="en-US" sz="900" spc="24" dirty="0">
                <a:solidFill>
                  <a:srgbClr val="545454"/>
                </a:solidFill>
                <a:latin typeface="Montserrat Classic"/>
              </a:rPr>
              <a:t> </a:t>
            </a:r>
            <a:r>
              <a:rPr lang="en-US" sz="900" spc="24" dirty="0" err="1">
                <a:solidFill>
                  <a:srgbClr val="545454"/>
                </a:solidFill>
                <a:latin typeface="Montserrat Classic"/>
              </a:rPr>
              <a:t>pasākumi</a:t>
            </a:r>
            <a:r>
              <a:rPr lang="en-US" sz="900" spc="24" dirty="0">
                <a:solidFill>
                  <a:srgbClr val="545454"/>
                </a:solidFill>
                <a:latin typeface="Montserrat Classic"/>
              </a:rPr>
              <a:t> </a:t>
            </a:r>
            <a:r>
              <a:rPr lang="en-US" sz="900" spc="24" dirty="0" err="1">
                <a:solidFill>
                  <a:srgbClr val="545454"/>
                </a:solidFill>
                <a:latin typeface="Montserrat Classic"/>
              </a:rPr>
              <a:t>vasaras</a:t>
            </a:r>
            <a:r>
              <a:rPr lang="en-US" sz="900" spc="24" dirty="0">
                <a:solidFill>
                  <a:srgbClr val="545454"/>
                </a:solidFill>
                <a:latin typeface="Montserrat Classic"/>
              </a:rPr>
              <a:t> </a:t>
            </a:r>
            <a:r>
              <a:rPr lang="en-US" sz="900" spc="24" dirty="0" err="1">
                <a:solidFill>
                  <a:srgbClr val="545454"/>
                </a:solidFill>
                <a:latin typeface="Montserrat Classic"/>
              </a:rPr>
              <a:t>brīvlaikā</a:t>
            </a:r>
            <a:r>
              <a:rPr lang="en-US" sz="900" spc="24" dirty="0">
                <a:solidFill>
                  <a:srgbClr val="545454"/>
                </a:solidFill>
                <a:latin typeface="Montserrat Classic"/>
              </a:rPr>
              <a:t> </a:t>
            </a:r>
            <a:r>
              <a:rPr lang="en-US" sz="900" spc="24" dirty="0" err="1">
                <a:solidFill>
                  <a:srgbClr val="545454"/>
                </a:solidFill>
                <a:latin typeface="Montserrat Classic"/>
              </a:rPr>
              <a:t>personām</a:t>
            </a:r>
            <a:r>
              <a:rPr lang="en-US" sz="900" spc="24" dirty="0">
                <a:solidFill>
                  <a:srgbClr val="545454"/>
                </a:solidFill>
                <a:latin typeface="Montserrat Classic"/>
              </a:rPr>
              <a:t>, </a:t>
            </a:r>
            <a:r>
              <a:rPr lang="en-US" sz="900" spc="24" dirty="0" err="1">
                <a:solidFill>
                  <a:srgbClr val="545454"/>
                </a:solidFill>
                <a:latin typeface="Montserrat Classic"/>
              </a:rPr>
              <a:t>kuras</a:t>
            </a:r>
            <a:r>
              <a:rPr lang="en-US" sz="900" spc="24" dirty="0">
                <a:solidFill>
                  <a:srgbClr val="545454"/>
                </a:solidFill>
                <a:latin typeface="Montserrat Classic"/>
              </a:rPr>
              <a:t> </a:t>
            </a:r>
            <a:r>
              <a:rPr lang="en-US" sz="900" spc="24" dirty="0" err="1">
                <a:solidFill>
                  <a:srgbClr val="545454"/>
                </a:solidFill>
                <a:latin typeface="Montserrat Classic"/>
              </a:rPr>
              <a:t>iegūst</a:t>
            </a:r>
            <a:r>
              <a:rPr lang="en-US" sz="900" spc="24" dirty="0">
                <a:solidFill>
                  <a:srgbClr val="545454"/>
                </a:solidFill>
                <a:latin typeface="Montserrat Classic"/>
              </a:rPr>
              <a:t> </a:t>
            </a:r>
            <a:r>
              <a:rPr lang="en-US" sz="900" spc="24" dirty="0" err="1">
                <a:solidFill>
                  <a:srgbClr val="545454"/>
                </a:solidFill>
                <a:latin typeface="Montserrat Classic"/>
              </a:rPr>
              <a:t>izglītību</a:t>
            </a:r>
            <a:r>
              <a:rPr lang="en-US" sz="900" spc="24" dirty="0">
                <a:solidFill>
                  <a:srgbClr val="545454"/>
                </a:solidFill>
                <a:latin typeface="Montserrat Classic"/>
              </a:rPr>
              <a:t> </a:t>
            </a:r>
            <a:r>
              <a:rPr lang="en-US" sz="900" spc="24" dirty="0" err="1">
                <a:solidFill>
                  <a:srgbClr val="545454"/>
                </a:solidFill>
                <a:latin typeface="Montserrat Classic"/>
              </a:rPr>
              <a:t>vispārējās</a:t>
            </a:r>
            <a:r>
              <a:rPr lang="en-US" sz="900" spc="24" dirty="0">
                <a:solidFill>
                  <a:srgbClr val="545454"/>
                </a:solidFill>
                <a:latin typeface="Montserrat Classic"/>
              </a:rPr>
              <a:t>, </a:t>
            </a:r>
            <a:r>
              <a:rPr lang="en-US" sz="900" spc="24" dirty="0" err="1">
                <a:solidFill>
                  <a:srgbClr val="545454"/>
                </a:solidFill>
                <a:latin typeface="Montserrat Classic"/>
              </a:rPr>
              <a:t>speciālās</a:t>
            </a:r>
            <a:r>
              <a:rPr lang="en-US" sz="900" spc="24" dirty="0">
                <a:solidFill>
                  <a:srgbClr val="545454"/>
                </a:solidFill>
                <a:latin typeface="Montserrat Classic"/>
              </a:rPr>
              <a:t> </a:t>
            </a:r>
            <a:r>
              <a:rPr lang="en-US" sz="900" spc="24" dirty="0" err="1">
                <a:solidFill>
                  <a:srgbClr val="545454"/>
                </a:solidFill>
                <a:latin typeface="Montserrat Classic"/>
              </a:rPr>
              <a:t>vai</a:t>
            </a:r>
            <a:r>
              <a:rPr lang="en-US" sz="900" spc="24" dirty="0">
                <a:solidFill>
                  <a:srgbClr val="545454"/>
                </a:solidFill>
                <a:latin typeface="Montserrat Classic"/>
              </a:rPr>
              <a:t> </a:t>
            </a:r>
            <a:r>
              <a:rPr lang="en-US" sz="900" spc="24" dirty="0" err="1">
                <a:solidFill>
                  <a:srgbClr val="545454"/>
                </a:solidFill>
                <a:latin typeface="Montserrat Classic"/>
              </a:rPr>
              <a:t>profesionālās</a:t>
            </a:r>
            <a:r>
              <a:rPr lang="en-US" sz="900" spc="24" dirty="0">
                <a:solidFill>
                  <a:srgbClr val="545454"/>
                </a:solidFill>
                <a:latin typeface="Montserrat Classic"/>
              </a:rPr>
              <a:t> </a:t>
            </a:r>
            <a:r>
              <a:rPr lang="en-US" sz="900" spc="24" dirty="0" err="1">
                <a:solidFill>
                  <a:srgbClr val="545454"/>
                </a:solidFill>
                <a:latin typeface="Montserrat Classic"/>
              </a:rPr>
              <a:t>izglītības</a:t>
            </a:r>
            <a:r>
              <a:rPr lang="en-US" sz="900" spc="24" dirty="0">
                <a:solidFill>
                  <a:srgbClr val="545454"/>
                </a:solidFill>
                <a:latin typeface="Montserrat Classic"/>
              </a:rPr>
              <a:t> </a:t>
            </a:r>
            <a:r>
              <a:rPr lang="en-US" sz="900" spc="24" dirty="0" err="1">
                <a:solidFill>
                  <a:srgbClr val="545454"/>
                </a:solidFill>
                <a:latin typeface="Montserrat Classic"/>
              </a:rPr>
              <a:t>iestādēs</a:t>
            </a:r>
            <a:endParaRPr lang="en-US" sz="900" spc="24" dirty="0">
              <a:solidFill>
                <a:srgbClr val="545454"/>
              </a:solidFill>
              <a:latin typeface="Montserrat Classic"/>
            </a:endParaRPr>
          </a:p>
        </p:txBody>
      </p:sp>
      <p:sp>
        <p:nvSpPr>
          <p:cNvPr id="59" name="TextBox 59"/>
          <p:cNvSpPr txBox="1"/>
          <p:nvPr/>
        </p:nvSpPr>
        <p:spPr>
          <a:xfrm>
            <a:off x="4289597" y="3666253"/>
            <a:ext cx="4303431" cy="131318"/>
          </a:xfrm>
          <a:prstGeom prst="rect">
            <a:avLst/>
          </a:prstGeom>
        </p:spPr>
        <p:txBody>
          <a:bodyPr lIns="0" tIns="0" rIns="0" bIns="0" rtlCol="0" anchor="t">
            <a:spAutoFit/>
          </a:bodyPr>
          <a:lstStyle/>
          <a:p>
            <a:pPr algn="r">
              <a:lnSpc>
                <a:spcPts val="1120"/>
              </a:lnSpc>
            </a:pPr>
            <a:r>
              <a:rPr lang="en-US" sz="900" spc="24" dirty="0" err="1">
                <a:solidFill>
                  <a:srgbClr val="545454"/>
                </a:solidFill>
                <a:latin typeface="Montserrat Classic"/>
              </a:rPr>
              <a:t>Algoti</a:t>
            </a:r>
            <a:r>
              <a:rPr lang="en-US" sz="900" spc="24" dirty="0">
                <a:solidFill>
                  <a:srgbClr val="545454"/>
                </a:solidFill>
                <a:latin typeface="Montserrat Classic"/>
              </a:rPr>
              <a:t> </a:t>
            </a:r>
            <a:r>
              <a:rPr lang="en-US" sz="900" spc="24" dirty="0" err="1">
                <a:solidFill>
                  <a:srgbClr val="545454"/>
                </a:solidFill>
                <a:latin typeface="Montserrat Classic"/>
              </a:rPr>
              <a:t>pagaidu</a:t>
            </a:r>
            <a:r>
              <a:rPr lang="en-US" sz="900" spc="24" dirty="0">
                <a:solidFill>
                  <a:srgbClr val="545454"/>
                </a:solidFill>
                <a:latin typeface="Montserrat Classic"/>
              </a:rPr>
              <a:t> </a:t>
            </a:r>
            <a:r>
              <a:rPr lang="en-US" sz="900" spc="24" dirty="0" err="1">
                <a:solidFill>
                  <a:srgbClr val="545454"/>
                </a:solidFill>
                <a:latin typeface="Montserrat Classic"/>
              </a:rPr>
              <a:t>sabiedriskie</a:t>
            </a:r>
            <a:r>
              <a:rPr lang="en-US" sz="900" spc="24" dirty="0">
                <a:solidFill>
                  <a:srgbClr val="545454"/>
                </a:solidFill>
                <a:latin typeface="Montserrat Classic"/>
              </a:rPr>
              <a:t> </a:t>
            </a:r>
            <a:r>
              <a:rPr lang="en-US" sz="900" spc="24" dirty="0" err="1">
                <a:solidFill>
                  <a:srgbClr val="545454"/>
                </a:solidFill>
                <a:latin typeface="Montserrat Classic"/>
              </a:rPr>
              <a:t>darbi</a:t>
            </a:r>
            <a:r>
              <a:rPr lang="en-US" sz="900" spc="32" dirty="0">
                <a:solidFill>
                  <a:srgbClr val="545454"/>
                </a:solidFill>
                <a:latin typeface="Arimo"/>
              </a:rPr>
              <a:t> </a:t>
            </a:r>
          </a:p>
        </p:txBody>
      </p:sp>
      <p:sp>
        <p:nvSpPr>
          <p:cNvPr id="60" name="TextBox 60"/>
          <p:cNvSpPr txBox="1"/>
          <p:nvPr/>
        </p:nvSpPr>
        <p:spPr>
          <a:xfrm>
            <a:off x="4322022" y="3994952"/>
            <a:ext cx="4303431" cy="128177"/>
          </a:xfrm>
          <a:prstGeom prst="rect">
            <a:avLst/>
          </a:prstGeom>
        </p:spPr>
        <p:txBody>
          <a:bodyPr lIns="0" tIns="0" rIns="0" bIns="0" rtlCol="0" anchor="t">
            <a:spAutoFit/>
          </a:bodyPr>
          <a:lstStyle/>
          <a:p>
            <a:pPr algn="r">
              <a:lnSpc>
                <a:spcPts val="1120"/>
              </a:lnSpc>
            </a:pPr>
            <a:r>
              <a:rPr lang="en-US" sz="900" spc="24" dirty="0" err="1">
                <a:solidFill>
                  <a:srgbClr val="545454"/>
                </a:solidFill>
                <a:latin typeface="Montserrat Classic"/>
              </a:rPr>
              <a:t>Neformālā</a:t>
            </a:r>
            <a:r>
              <a:rPr lang="en-US" sz="900" spc="24" dirty="0">
                <a:solidFill>
                  <a:srgbClr val="545454"/>
                </a:solidFill>
                <a:latin typeface="Montserrat Classic"/>
              </a:rPr>
              <a:t> </a:t>
            </a:r>
            <a:r>
              <a:rPr lang="en-US" sz="900" spc="24" dirty="0" err="1">
                <a:solidFill>
                  <a:srgbClr val="545454"/>
                </a:solidFill>
                <a:latin typeface="Montserrat Classic"/>
              </a:rPr>
              <a:t>izglītības</a:t>
            </a:r>
            <a:r>
              <a:rPr lang="en-US" sz="900" spc="24" dirty="0">
                <a:solidFill>
                  <a:srgbClr val="545454"/>
                </a:solidFill>
                <a:latin typeface="Montserrat Classic"/>
              </a:rPr>
              <a:t> </a:t>
            </a:r>
            <a:r>
              <a:rPr lang="en-US" sz="900" spc="24" dirty="0" err="1">
                <a:solidFill>
                  <a:srgbClr val="545454"/>
                </a:solidFill>
                <a:latin typeface="Montserrat Classic"/>
              </a:rPr>
              <a:t>programma</a:t>
            </a:r>
            <a:r>
              <a:rPr lang="en-US" sz="900" spc="24" dirty="0">
                <a:solidFill>
                  <a:srgbClr val="545454"/>
                </a:solidFill>
                <a:latin typeface="Montserrat Classic"/>
              </a:rPr>
              <a:t> "</a:t>
            </a:r>
            <a:r>
              <a:rPr lang="en-US" sz="900" spc="24" dirty="0" err="1">
                <a:solidFill>
                  <a:srgbClr val="545454"/>
                </a:solidFill>
                <a:latin typeface="Montserrat Classic"/>
              </a:rPr>
              <a:t>Valsts</a:t>
            </a:r>
            <a:r>
              <a:rPr lang="en-US" sz="900" spc="24" dirty="0">
                <a:solidFill>
                  <a:srgbClr val="545454"/>
                </a:solidFill>
                <a:latin typeface="Montserrat Classic"/>
              </a:rPr>
              <a:t> </a:t>
            </a:r>
            <a:r>
              <a:rPr lang="en-US" sz="900" spc="24" dirty="0" err="1">
                <a:solidFill>
                  <a:srgbClr val="545454"/>
                </a:solidFill>
                <a:latin typeface="Montserrat Classic"/>
              </a:rPr>
              <a:t>valoda</a:t>
            </a:r>
            <a:r>
              <a:rPr lang="en-US" sz="900" spc="24" dirty="0">
                <a:solidFill>
                  <a:srgbClr val="545454"/>
                </a:solidFill>
                <a:latin typeface="Montserrat Classic"/>
              </a:rPr>
              <a:t> bez </a:t>
            </a:r>
            <a:r>
              <a:rPr lang="en-US" sz="900" spc="24" dirty="0" err="1">
                <a:solidFill>
                  <a:srgbClr val="545454"/>
                </a:solidFill>
                <a:latin typeface="Montserrat Classic"/>
              </a:rPr>
              <a:t>starpniekvalodas</a:t>
            </a:r>
            <a:r>
              <a:rPr lang="en-US" sz="800" spc="24" dirty="0">
                <a:solidFill>
                  <a:srgbClr val="545454"/>
                </a:solidFill>
                <a:latin typeface="Montserrat Classic"/>
              </a:rPr>
              <a:t>"</a:t>
            </a:r>
          </a:p>
        </p:txBody>
      </p:sp>
      <p:sp>
        <p:nvSpPr>
          <p:cNvPr id="61" name="TextBox 61"/>
          <p:cNvSpPr txBox="1"/>
          <p:nvPr/>
        </p:nvSpPr>
        <p:spPr>
          <a:xfrm>
            <a:off x="9004598" y="2095375"/>
            <a:ext cx="468292" cy="128177"/>
          </a:xfrm>
          <a:prstGeom prst="rect">
            <a:avLst/>
          </a:prstGeom>
        </p:spPr>
        <p:txBody>
          <a:bodyPr lIns="0" tIns="0" rIns="0" bIns="0" rtlCol="0" anchor="t">
            <a:spAutoFit/>
          </a:bodyPr>
          <a:lstStyle/>
          <a:p>
            <a:pPr algn="r">
              <a:lnSpc>
                <a:spcPts val="1120"/>
              </a:lnSpc>
            </a:pPr>
            <a:r>
              <a:rPr lang="en-US" sz="900" spc="24" dirty="0">
                <a:solidFill>
                  <a:srgbClr val="545454"/>
                </a:solidFill>
                <a:latin typeface="Montserrat Classic"/>
              </a:rPr>
              <a:t>10</a:t>
            </a:r>
          </a:p>
        </p:txBody>
      </p:sp>
      <p:sp>
        <p:nvSpPr>
          <p:cNvPr id="62" name="TextBox 62"/>
          <p:cNvSpPr txBox="1"/>
          <p:nvPr/>
        </p:nvSpPr>
        <p:spPr>
          <a:xfrm>
            <a:off x="9019946" y="2477582"/>
            <a:ext cx="468292"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300</a:t>
            </a:r>
            <a:endParaRPr lang="en-US" sz="900" spc="24" dirty="0">
              <a:solidFill>
                <a:srgbClr val="545454"/>
              </a:solidFill>
              <a:latin typeface="Montserrat Classic"/>
            </a:endParaRPr>
          </a:p>
        </p:txBody>
      </p:sp>
      <p:sp>
        <p:nvSpPr>
          <p:cNvPr id="63" name="TextBox 63"/>
          <p:cNvSpPr txBox="1"/>
          <p:nvPr/>
        </p:nvSpPr>
        <p:spPr>
          <a:xfrm>
            <a:off x="9033853" y="2833544"/>
            <a:ext cx="468292"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1 000</a:t>
            </a:r>
            <a:endParaRPr lang="en-US" sz="900" spc="24" dirty="0">
              <a:solidFill>
                <a:srgbClr val="545454"/>
              </a:solidFill>
              <a:latin typeface="Montserrat Classic"/>
            </a:endParaRPr>
          </a:p>
        </p:txBody>
      </p:sp>
      <p:sp>
        <p:nvSpPr>
          <p:cNvPr id="64" name="TextBox 64"/>
          <p:cNvSpPr txBox="1"/>
          <p:nvPr/>
        </p:nvSpPr>
        <p:spPr>
          <a:xfrm>
            <a:off x="9100912" y="3265651"/>
            <a:ext cx="401233"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10 302</a:t>
            </a:r>
            <a:endParaRPr lang="en-US" sz="900" spc="24" dirty="0">
              <a:solidFill>
                <a:srgbClr val="545454"/>
              </a:solidFill>
              <a:latin typeface="Montserrat Classic"/>
            </a:endParaRPr>
          </a:p>
        </p:txBody>
      </p:sp>
      <p:sp>
        <p:nvSpPr>
          <p:cNvPr id="65" name="TextBox 65"/>
          <p:cNvSpPr txBox="1"/>
          <p:nvPr/>
        </p:nvSpPr>
        <p:spPr>
          <a:xfrm>
            <a:off x="9033853" y="3695307"/>
            <a:ext cx="468292"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3 911</a:t>
            </a:r>
            <a:endParaRPr lang="en-US" sz="900" spc="24" dirty="0">
              <a:solidFill>
                <a:srgbClr val="545454"/>
              </a:solidFill>
              <a:latin typeface="Montserrat Classic"/>
            </a:endParaRPr>
          </a:p>
        </p:txBody>
      </p:sp>
      <p:sp>
        <p:nvSpPr>
          <p:cNvPr id="66" name="TextBox 66"/>
          <p:cNvSpPr txBox="1"/>
          <p:nvPr/>
        </p:nvSpPr>
        <p:spPr>
          <a:xfrm>
            <a:off x="9028972" y="4010247"/>
            <a:ext cx="468292" cy="128177"/>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3</a:t>
            </a:r>
            <a:r>
              <a:rPr lang="en-US" sz="900" spc="24" dirty="0">
                <a:solidFill>
                  <a:srgbClr val="545454"/>
                </a:solidFill>
                <a:latin typeface="Montserrat Classic"/>
              </a:rPr>
              <a:t>0</a:t>
            </a:r>
          </a:p>
        </p:txBody>
      </p:sp>
      <p:sp>
        <p:nvSpPr>
          <p:cNvPr id="75" name="AutoShape 29">
            <a:extLst>
              <a:ext uri="{FF2B5EF4-FFF2-40B4-BE49-F238E27FC236}">
                <a16:creationId xmlns:a16="http://schemas.microsoft.com/office/drawing/2014/main" id="{02650CAD-E4EC-46A3-BBEB-3B2D78E9E4D6}"/>
              </a:ext>
            </a:extLst>
          </p:cNvPr>
          <p:cNvSpPr/>
          <p:nvPr/>
        </p:nvSpPr>
        <p:spPr>
          <a:xfrm>
            <a:off x="910590" y="2570624"/>
            <a:ext cx="9355259" cy="35135"/>
          </a:xfrm>
          <a:prstGeom prst="line">
            <a:avLst/>
          </a:prstGeom>
          <a:ln w="19050" cap="flat">
            <a:solidFill>
              <a:srgbClr val="FFFFFF"/>
            </a:solidFill>
            <a:prstDash val="solid"/>
            <a:headEnd type="none" w="sm" len="sm"/>
            <a:tailEnd type="none" w="sm" len="sm"/>
          </a:ln>
        </p:spPr>
      </p:sp>
      <p:sp>
        <p:nvSpPr>
          <p:cNvPr id="77" name="TextBox 55">
            <a:extLst>
              <a:ext uri="{FF2B5EF4-FFF2-40B4-BE49-F238E27FC236}">
                <a16:creationId xmlns:a16="http://schemas.microsoft.com/office/drawing/2014/main" id="{A590823F-F8F6-408E-AB8B-800EC292AD69}"/>
              </a:ext>
            </a:extLst>
          </p:cNvPr>
          <p:cNvSpPr txBox="1"/>
          <p:nvPr/>
        </p:nvSpPr>
        <p:spPr>
          <a:xfrm>
            <a:off x="5298516" y="4338923"/>
            <a:ext cx="3302302" cy="266740"/>
          </a:xfrm>
          <a:prstGeom prst="rect">
            <a:avLst/>
          </a:prstGeom>
        </p:spPr>
        <p:txBody>
          <a:bodyPr lIns="0" tIns="0" rIns="0" bIns="0" rtlCol="0" anchor="t">
            <a:spAutoFit/>
          </a:bodyPr>
          <a:lstStyle/>
          <a:p>
            <a:pPr algn="r">
              <a:lnSpc>
                <a:spcPts val="1120"/>
              </a:lnSpc>
            </a:pPr>
            <a:r>
              <a:rPr lang="lv-LV" sz="900" spc="24" dirty="0">
                <a:solidFill>
                  <a:srgbClr val="545454"/>
                </a:solidFill>
                <a:latin typeface="Montserrat Classic"/>
              </a:rPr>
              <a:t>Atbalsts reģionālajai mobilitātei darba devējam</a:t>
            </a:r>
          </a:p>
          <a:p>
            <a:pPr algn="r">
              <a:lnSpc>
                <a:spcPts val="1120"/>
              </a:lnSpc>
            </a:pPr>
            <a:endParaRPr lang="lv-LV" sz="900" spc="24" dirty="0">
              <a:solidFill>
                <a:srgbClr val="545454"/>
              </a:solidFill>
              <a:latin typeface="Montserrat Classic"/>
            </a:endParaRPr>
          </a:p>
        </p:txBody>
      </p:sp>
      <p:sp>
        <p:nvSpPr>
          <p:cNvPr id="78" name="TextBox 55">
            <a:extLst>
              <a:ext uri="{FF2B5EF4-FFF2-40B4-BE49-F238E27FC236}">
                <a16:creationId xmlns:a16="http://schemas.microsoft.com/office/drawing/2014/main" id="{A8B6EFB3-918D-446B-A089-A437F852ACC1}"/>
              </a:ext>
            </a:extLst>
          </p:cNvPr>
          <p:cNvSpPr txBox="1"/>
          <p:nvPr/>
        </p:nvSpPr>
        <p:spPr>
          <a:xfrm>
            <a:off x="9290519" y="4350809"/>
            <a:ext cx="215127"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50</a:t>
            </a:r>
            <a:endParaRPr lang="en-US" sz="900" spc="24" dirty="0">
              <a:solidFill>
                <a:srgbClr val="545454"/>
              </a:solidFill>
              <a:latin typeface="Montserrat Classic"/>
            </a:endParaRPr>
          </a:p>
        </p:txBody>
      </p:sp>
      <p:sp>
        <p:nvSpPr>
          <p:cNvPr id="79" name="TextBox 55">
            <a:extLst>
              <a:ext uri="{FF2B5EF4-FFF2-40B4-BE49-F238E27FC236}">
                <a16:creationId xmlns:a16="http://schemas.microsoft.com/office/drawing/2014/main" id="{1EB65316-5170-4261-A595-E8E766A2BC4F}"/>
              </a:ext>
            </a:extLst>
          </p:cNvPr>
          <p:cNvSpPr txBox="1"/>
          <p:nvPr/>
        </p:nvSpPr>
        <p:spPr>
          <a:xfrm>
            <a:off x="9240865" y="4747891"/>
            <a:ext cx="247373"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5</a:t>
            </a:r>
            <a:endParaRPr lang="en-US" sz="900" spc="24" dirty="0">
              <a:solidFill>
                <a:srgbClr val="545454"/>
              </a:solidFill>
              <a:latin typeface="Montserrat Classic"/>
            </a:endParaRPr>
          </a:p>
        </p:txBody>
      </p:sp>
      <p:sp>
        <p:nvSpPr>
          <p:cNvPr id="80" name="TextBox 55">
            <a:extLst>
              <a:ext uri="{FF2B5EF4-FFF2-40B4-BE49-F238E27FC236}">
                <a16:creationId xmlns:a16="http://schemas.microsoft.com/office/drawing/2014/main" id="{E47FD0BC-2F70-4E29-B0FA-3A1C99B0C1D2}"/>
              </a:ext>
            </a:extLst>
          </p:cNvPr>
          <p:cNvSpPr txBox="1"/>
          <p:nvPr/>
        </p:nvSpPr>
        <p:spPr>
          <a:xfrm>
            <a:off x="2483124" y="4673343"/>
            <a:ext cx="6104482" cy="128177"/>
          </a:xfrm>
          <a:prstGeom prst="rect">
            <a:avLst/>
          </a:prstGeom>
        </p:spPr>
        <p:txBody>
          <a:bodyPr wrap="square" lIns="0" tIns="0" rIns="0" bIns="0" rtlCol="0" anchor="t">
            <a:spAutoFit/>
          </a:bodyPr>
          <a:lstStyle/>
          <a:p>
            <a:pPr algn="r">
              <a:lnSpc>
                <a:spcPts val="1120"/>
              </a:lnSpc>
            </a:pPr>
            <a:r>
              <a:rPr lang="lv-LV" sz="900" spc="24" dirty="0">
                <a:solidFill>
                  <a:srgbClr val="545454"/>
                </a:solidFill>
                <a:latin typeface="Montserrat Classic"/>
              </a:rPr>
              <a:t>Latviešu valodas </a:t>
            </a:r>
            <a:r>
              <a:rPr lang="lv-LV" sz="900" spc="24" dirty="0" err="1">
                <a:solidFill>
                  <a:srgbClr val="545454"/>
                </a:solidFill>
                <a:latin typeface="Montserrat Classic"/>
              </a:rPr>
              <a:t>mentora</a:t>
            </a:r>
            <a:r>
              <a:rPr lang="lv-LV" sz="900" spc="24" dirty="0">
                <a:solidFill>
                  <a:srgbClr val="545454"/>
                </a:solidFill>
                <a:latin typeface="Montserrat Classic"/>
              </a:rPr>
              <a:t> pakalpojums nodarbinātajiem bēgļiem un personām ar alternatīvo statusu</a:t>
            </a:r>
          </a:p>
        </p:txBody>
      </p:sp>
      <p:sp>
        <p:nvSpPr>
          <p:cNvPr id="81" name="AutoShape 29">
            <a:extLst>
              <a:ext uri="{FF2B5EF4-FFF2-40B4-BE49-F238E27FC236}">
                <a16:creationId xmlns:a16="http://schemas.microsoft.com/office/drawing/2014/main" id="{76A72311-CC10-47EC-A17B-E21671D0DB12}"/>
              </a:ext>
            </a:extLst>
          </p:cNvPr>
          <p:cNvSpPr/>
          <p:nvPr/>
        </p:nvSpPr>
        <p:spPr>
          <a:xfrm>
            <a:off x="895916" y="3499864"/>
            <a:ext cx="9355259" cy="7626"/>
          </a:xfrm>
          <a:prstGeom prst="line">
            <a:avLst/>
          </a:prstGeom>
          <a:ln w="19050" cap="flat">
            <a:solidFill>
              <a:srgbClr val="FFFFFF"/>
            </a:solidFill>
            <a:prstDash val="solid"/>
            <a:headEnd type="none" w="sm" len="sm"/>
            <a:tailEnd type="none" w="sm" len="sm"/>
          </a:ln>
        </p:spPr>
      </p:sp>
      <p:sp>
        <p:nvSpPr>
          <p:cNvPr id="82" name="AutoShape 29">
            <a:extLst>
              <a:ext uri="{FF2B5EF4-FFF2-40B4-BE49-F238E27FC236}">
                <a16:creationId xmlns:a16="http://schemas.microsoft.com/office/drawing/2014/main" id="{C9842B28-BBA9-4788-A2FB-14CF54CED042}"/>
              </a:ext>
            </a:extLst>
          </p:cNvPr>
          <p:cNvSpPr/>
          <p:nvPr/>
        </p:nvSpPr>
        <p:spPr>
          <a:xfrm>
            <a:off x="910591" y="2944290"/>
            <a:ext cx="9313138" cy="30371"/>
          </a:xfrm>
          <a:prstGeom prst="line">
            <a:avLst/>
          </a:prstGeom>
          <a:ln w="19050" cap="flat">
            <a:solidFill>
              <a:srgbClr val="FFFFFF"/>
            </a:solidFill>
            <a:prstDash val="solid"/>
            <a:headEnd type="none" w="sm" len="sm"/>
            <a:tailEnd type="none" w="sm" len="sm"/>
          </a:ln>
        </p:spPr>
      </p:sp>
      <p:sp>
        <p:nvSpPr>
          <p:cNvPr id="83" name="AutoShape 29">
            <a:extLst>
              <a:ext uri="{FF2B5EF4-FFF2-40B4-BE49-F238E27FC236}">
                <a16:creationId xmlns:a16="http://schemas.microsoft.com/office/drawing/2014/main" id="{A45E9E66-37C4-4A64-BE4B-8915F73092FF}"/>
              </a:ext>
            </a:extLst>
          </p:cNvPr>
          <p:cNvSpPr/>
          <p:nvPr/>
        </p:nvSpPr>
        <p:spPr>
          <a:xfrm flipV="1">
            <a:off x="940257" y="3845553"/>
            <a:ext cx="9333762" cy="17972"/>
          </a:xfrm>
          <a:prstGeom prst="line">
            <a:avLst/>
          </a:prstGeom>
          <a:ln w="19050" cap="flat">
            <a:solidFill>
              <a:srgbClr val="FFFFFF"/>
            </a:solidFill>
            <a:prstDash val="solid"/>
            <a:headEnd type="none" w="sm" len="sm"/>
            <a:tailEnd type="none" w="sm" len="sm"/>
          </a:ln>
        </p:spPr>
      </p:sp>
      <p:sp>
        <p:nvSpPr>
          <p:cNvPr id="84" name="AutoShape 29">
            <a:extLst>
              <a:ext uri="{FF2B5EF4-FFF2-40B4-BE49-F238E27FC236}">
                <a16:creationId xmlns:a16="http://schemas.microsoft.com/office/drawing/2014/main" id="{34C0E96B-7225-4E81-AA1A-1613D934F8EC}"/>
              </a:ext>
            </a:extLst>
          </p:cNvPr>
          <p:cNvSpPr/>
          <p:nvPr/>
        </p:nvSpPr>
        <p:spPr>
          <a:xfrm flipV="1">
            <a:off x="895917" y="4195984"/>
            <a:ext cx="9327812" cy="36903"/>
          </a:xfrm>
          <a:prstGeom prst="line">
            <a:avLst/>
          </a:prstGeom>
          <a:ln w="19050" cap="flat">
            <a:solidFill>
              <a:srgbClr val="FFFFFF"/>
            </a:solidFill>
            <a:prstDash val="solid"/>
            <a:headEnd type="none" w="sm" len="sm"/>
            <a:tailEnd type="none" w="sm" len="sm"/>
          </a:ln>
        </p:spPr>
      </p:sp>
      <p:sp>
        <p:nvSpPr>
          <p:cNvPr id="85" name="AutoShape 29">
            <a:extLst>
              <a:ext uri="{FF2B5EF4-FFF2-40B4-BE49-F238E27FC236}">
                <a16:creationId xmlns:a16="http://schemas.microsoft.com/office/drawing/2014/main" id="{1EF65E8D-07FD-4FAA-8E24-CDE7FD53F930}"/>
              </a:ext>
            </a:extLst>
          </p:cNvPr>
          <p:cNvSpPr/>
          <p:nvPr/>
        </p:nvSpPr>
        <p:spPr>
          <a:xfrm>
            <a:off x="910590" y="4470424"/>
            <a:ext cx="9313140" cy="31368"/>
          </a:xfrm>
          <a:prstGeom prst="line">
            <a:avLst/>
          </a:prstGeom>
          <a:ln w="19050" cap="flat">
            <a:solidFill>
              <a:srgbClr val="FFFFFF"/>
            </a:solidFill>
            <a:prstDash val="solid"/>
            <a:headEnd type="none" w="sm" len="sm"/>
            <a:tailEnd type="none" w="sm" len="sm"/>
          </a:ln>
        </p:spPr>
      </p:sp>
    </p:spTree>
    <p:extLst>
      <p:ext uri="{BB962C8B-B14F-4D97-AF65-F5344CB8AC3E}">
        <p14:creationId xmlns:p14="http://schemas.microsoft.com/office/powerpoint/2010/main" val="3008149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2813</TotalTime>
  <Words>2060</Words>
  <Application>Microsoft Office PowerPoint</Application>
  <PresentationFormat>Custom</PresentationFormat>
  <Paragraphs>333</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Arimo</vt:lpstr>
      <vt:lpstr>Bebas Neue</vt:lpstr>
      <vt:lpstr>Arial</vt:lpstr>
      <vt:lpstr>Bebas Neue Bold</vt:lpstr>
      <vt:lpstr>Arimo Bold</vt:lpstr>
      <vt:lpstr>Montserrat Classic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NVA darbības nodrošināšana</dc:title>
  <dc:creator>Kristīne Lore</dc:creator>
  <cp:lastModifiedBy>Inga Liepina</cp:lastModifiedBy>
  <cp:revision>135</cp:revision>
  <dcterms:created xsi:type="dcterms:W3CDTF">2006-08-16T00:00:00Z</dcterms:created>
  <dcterms:modified xsi:type="dcterms:W3CDTF">2023-03-22T14:14:46Z</dcterms:modified>
  <dc:identifier>DAEYdgvU3Ig</dc:identifier>
</cp:coreProperties>
</file>