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1218" r:id="rId3"/>
    <p:sldId id="258" r:id="rId4"/>
    <p:sldId id="487" r:id="rId5"/>
    <p:sldId id="1220" r:id="rId6"/>
    <p:sldId id="1226" r:id="rId7"/>
    <p:sldId id="1227" r:id="rId8"/>
    <p:sldId id="486" r:id="rId9"/>
    <p:sldId id="263" r:id="rId10"/>
    <p:sldId id="354" r:id="rId11"/>
    <p:sldId id="1228" r:id="rId12"/>
    <p:sldId id="484" r:id="rId13"/>
    <p:sldId id="279" r:id="rId14"/>
    <p:sldId id="482" r:id="rId15"/>
    <p:sldId id="469" r:id="rId16"/>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83" autoAdjust="0"/>
  </p:normalViewPr>
  <p:slideViewPr>
    <p:cSldViewPr snapToGrid="0">
      <p:cViewPr varScale="1">
        <p:scale>
          <a:sx n="91" d="100"/>
          <a:sy n="91" d="100"/>
        </p:scale>
        <p:origin x="13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elina.jurjane\Desktop\El&#299;na\Uzdevumi\datu%20aktualiz&#257;cija\grafik_kart_10.05.20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elina.jurjane\Desktop\El&#299;na\Prezent&#257;cijas\datu%20aktualiz&#257;cija\01_09_2021\grafik_kart_31.12.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lina.jurjane\Desktop\El&#299;na\Prezent&#257;cijas\datu%20aktualiz&#257;cija\01_09_2021\grafik_kart_31.12.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lina.jurjane\Desktop\El&#299;na\Prezent&#257;cijas\datu%20aktualiz&#257;cija\01_09_2021\grafik_kart_31.12.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lina.jurjane\Desktop\El&#299;na\Prezent&#257;cijas\datu%20aktualiz&#257;cija\01_09_2021\grafik_kart_31.12.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ina.jurjane\Desktop\El&#299;na\Prezent&#257;cijas\datu%20aktualiz&#257;cija\01_09_2021\grafik_kart_31.12.202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a:glow>
                <a:srgbClr val="4F81BD">
                  <a:alpha val="40000"/>
                </a:srgbClr>
              </a:glow>
              <a:outerShdw dir="5400000" algn="ctr" rotWithShape="0">
                <a:sysClr val="window" lastClr="FFFFFF">
                  <a:lumMod val="85000"/>
                </a:sysClr>
              </a:outerShdw>
            </a:effectLst>
            <a:scene3d>
              <a:camera prst="orthographicFront"/>
              <a:lightRig rig="threePt" dir="t"/>
            </a:scene3d>
            <a:sp3d>
              <a:bevelB w="31750" h="107950"/>
            </a:sp3d>
          </c:spPr>
          <c:invertIfNegative val="0"/>
          <c:dPt>
            <c:idx val="0"/>
            <c:invertIfNegative val="0"/>
            <c:bubble3D val="0"/>
            <c:spPr>
              <a:solidFill>
                <a:srgbClr val="00B050"/>
              </a:solidFill>
              <a:ln>
                <a:noFill/>
              </a:ln>
              <a:effectLst>
                <a:glow>
                  <a:srgbClr val="4F81BD">
                    <a:alpha val="40000"/>
                  </a:srgbClr>
                </a:glow>
                <a:outerShdw dir="5400000" algn="ctr" rotWithShape="0">
                  <a:sysClr val="window" lastClr="FFFFFF">
                    <a:lumMod val="85000"/>
                  </a:sysClr>
                </a:outerShdw>
              </a:effectLst>
              <a:scene3d>
                <a:camera prst="orthographicFront"/>
                <a:lightRig rig="threePt" dir="t"/>
              </a:scene3d>
              <a:sp3d>
                <a:bevelB w="31750" h="107950"/>
              </a:sp3d>
            </c:spPr>
            <c:extLst>
              <c:ext xmlns:c16="http://schemas.microsoft.com/office/drawing/2014/chart" uri="{C3380CC4-5D6E-409C-BE32-E72D297353CC}">
                <c16:uniqueId val="{00000001-5AB7-4C69-8D1B-B38C5B153B8D}"/>
              </c:ext>
            </c:extLst>
          </c:dPt>
          <c:dPt>
            <c:idx val="1"/>
            <c:invertIfNegative val="0"/>
            <c:bubble3D val="0"/>
            <c:spPr>
              <a:solidFill>
                <a:srgbClr val="7030A0"/>
              </a:solidFill>
              <a:ln>
                <a:solidFill>
                  <a:srgbClr val="7030A0"/>
                </a:solidFill>
              </a:ln>
              <a:effectLst>
                <a:glow>
                  <a:srgbClr val="4F81BD">
                    <a:alpha val="40000"/>
                  </a:srgbClr>
                </a:glow>
                <a:outerShdw dir="5400000" algn="ctr" rotWithShape="0">
                  <a:sysClr val="window" lastClr="FFFFFF">
                    <a:lumMod val="85000"/>
                  </a:sysClr>
                </a:outerShdw>
              </a:effectLst>
              <a:scene3d>
                <a:camera prst="orthographicFront"/>
                <a:lightRig rig="threePt" dir="t"/>
              </a:scene3d>
              <a:sp3d>
                <a:bevelB w="31750" h="107950"/>
              </a:sp3d>
            </c:spPr>
            <c:extLst>
              <c:ext xmlns:c16="http://schemas.microsoft.com/office/drawing/2014/chart" uri="{C3380CC4-5D6E-409C-BE32-E72D297353CC}">
                <c16:uniqueId val="{00000003-5AB7-4C69-8D1B-B38C5B153B8D}"/>
              </c:ext>
            </c:extLst>
          </c:dPt>
          <c:dPt>
            <c:idx val="2"/>
            <c:invertIfNegative val="0"/>
            <c:bubble3D val="0"/>
            <c:spPr>
              <a:solidFill>
                <a:srgbClr val="00DAD5"/>
              </a:solidFill>
              <a:ln>
                <a:noFill/>
              </a:ln>
              <a:effectLst>
                <a:glow>
                  <a:srgbClr val="4F81BD">
                    <a:alpha val="40000"/>
                  </a:srgbClr>
                </a:glow>
                <a:outerShdw dir="5400000" algn="ctr" rotWithShape="0">
                  <a:sysClr val="window" lastClr="FFFFFF">
                    <a:lumMod val="85000"/>
                  </a:sysClr>
                </a:outerShdw>
              </a:effectLst>
              <a:scene3d>
                <a:camera prst="orthographicFront"/>
                <a:lightRig rig="threePt" dir="t"/>
              </a:scene3d>
              <a:sp3d>
                <a:bevelB w="31750" h="107950"/>
              </a:sp3d>
            </c:spPr>
            <c:extLst>
              <c:ext xmlns:c16="http://schemas.microsoft.com/office/drawing/2014/chart" uri="{C3380CC4-5D6E-409C-BE32-E72D297353CC}">
                <c16:uniqueId val="{00000005-5AB7-4C69-8D1B-B38C5B153B8D}"/>
              </c:ext>
            </c:extLst>
          </c:dPt>
          <c:dPt>
            <c:idx val="3"/>
            <c:invertIfNegative val="0"/>
            <c:bubble3D val="0"/>
            <c:spPr>
              <a:solidFill>
                <a:schemeClr val="accent2"/>
              </a:solidFill>
              <a:ln>
                <a:noFill/>
              </a:ln>
              <a:effectLst>
                <a:glow>
                  <a:srgbClr val="4F81BD">
                    <a:alpha val="40000"/>
                  </a:srgbClr>
                </a:glow>
                <a:outerShdw dir="5400000" algn="ctr" rotWithShape="0">
                  <a:sysClr val="window" lastClr="FFFFFF">
                    <a:lumMod val="85000"/>
                  </a:sysClr>
                </a:outerShdw>
              </a:effectLst>
              <a:scene3d>
                <a:camera prst="orthographicFront"/>
                <a:lightRig rig="threePt" dir="t"/>
              </a:scene3d>
              <a:sp3d>
                <a:bevelB w="31750" h="107950"/>
              </a:sp3d>
            </c:spPr>
            <c:extLst>
              <c:ext xmlns:c16="http://schemas.microsoft.com/office/drawing/2014/chart" uri="{C3380CC4-5D6E-409C-BE32-E72D297353CC}">
                <c16:uniqueId val="{00000007-5AB7-4C69-8D1B-B38C5B153B8D}"/>
              </c:ext>
            </c:extLst>
          </c:dPt>
          <c:dPt>
            <c:idx val="4"/>
            <c:invertIfNegative val="0"/>
            <c:bubble3D val="0"/>
            <c:spPr>
              <a:solidFill>
                <a:srgbClr val="0070C0"/>
              </a:solidFill>
              <a:ln>
                <a:noFill/>
              </a:ln>
              <a:effectLst>
                <a:glow>
                  <a:srgbClr val="4F81BD">
                    <a:alpha val="40000"/>
                  </a:srgbClr>
                </a:glow>
                <a:outerShdw dir="5400000" algn="ctr" rotWithShape="0">
                  <a:sysClr val="window" lastClr="FFFFFF">
                    <a:lumMod val="85000"/>
                  </a:sysClr>
                </a:outerShdw>
              </a:effectLst>
              <a:scene3d>
                <a:camera prst="orthographicFront"/>
                <a:lightRig rig="threePt" dir="t"/>
              </a:scene3d>
              <a:sp3d>
                <a:bevelB w="31750" h="107950"/>
              </a:sp3d>
            </c:spPr>
            <c:extLst>
              <c:ext xmlns:c16="http://schemas.microsoft.com/office/drawing/2014/chart" uri="{C3380CC4-5D6E-409C-BE32-E72D297353CC}">
                <c16:uniqueId val="{00000009-5AB7-4C69-8D1B-B38C5B153B8D}"/>
              </c:ext>
            </c:extLst>
          </c:dPt>
          <c:dLbls>
            <c:dLbl>
              <c:idx val="0"/>
              <c:layout>
                <c:manualLayout>
                  <c:x val="-0.28431574476605642"/>
                  <c:y val="0"/>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r>
                      <a:rPr lang="en-US" dirty="0">
                        <a:solidFill>
                          <a:schemeClr val="bg1"/>
                        </a:solidFill>
                        <a:latin typeface="Verdana" panose="020B0604030504040204" pitchFamily="34" charset="0"/>
                        <a:ea typeface="Verdana" panose="020B0604030504040204" pitchFamily="34" charset="0"/>
                      </a:rPr>
                      <a:t>1 158 585</a:t>
                    </a:r>
                    <a:endParaRPr lang="en-US" dirty="0"/>
                  </a:p>
                </c:rich>
              </c:tx>
              <c:numFmt formatCode="#\ ##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67801677424176898"/>
                      <c:h val="0.27483264069879954"/>
                    </c:manualLayout>
                  </c15:layout>
                </c:ext>
                <c:ext xmlns:c16="http://schemas.microsoft.com/office/drawing/2014/chart" uri="{C3380CC4-5D6E-409C-BE32-E72D297353CC}">
                  <c16:uniqueId val="{00000001-5AB7-4C69-8D1B-B38C5B153B8D}"/>
                </c:ext>
              </c:extLst>
            </c:dLbl>
            <c:dLbl>
              <c:idx val="1"/>
              <c:layout>
                <c:manualLayout>
                  <c:x val="-0.37104893612141676"/>
                  <c:y val="-9.9585939982879644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r>
                      <a:rPr lang="en-US" dirty="0"/>
                      <a:t>863 900</a:t>
                    </a:r>
                  </a:p>
                </c:rich>
              </c:tx>
              <c:numFmt formatCode="#\ ##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54994698689756039"/>
                      <c:h val="0.3548558195527588"/>
                    </c:manualLayout>
                  </c15:layout>
                </c:ext>
                <c:ext xmlns:c16="http://schemas.microsoft.com/office/drawing/2014/chart" uri="{C3380CC4-5D6E-409C-BE32-E72D297353CC}">
                  <c16:uniqueId val="{00000003-5AB7-4C69-8D1B-B38C5B153B8D}"/>
                </c:ext>
              </c:extLst>
            </c:dLbl>
            <c:dLbl>
              <c:idx val="2"/>
              <c:layout>
                <c:manualLayout>
                  <c:x val="-9.4131032228634615E-2"/>
                  <c:y val="-9.977307340920587E-17"/>
                </c:manualLayout>
              </c:layout>
              <c:numFmt formatCode="#\ ##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51340936849529517"/>
                      <c:h val="0.18754569116755984"/>
                    </c:manualLayout>
                  </c15:layout>
                </c:ext>
                <c:ext xmlns:c16="http://schemas.microsoft.com/office/drawing/2014/chart" uri="{C3380CC4-5D6E-409C-BE32-E72D297353CC}">
                  <c16:uniqueId val="{00000005-5AB7-4C69-8D1B-B38C5B153B8D}"/>
                </c:ext>
              </c:extLst>
            </c:dLbl>
            <c:dLbl>
              <c:idx val="3"/>
              <c:layout>
                <c:manualLayout>
                  <c:x val="-9.4130735633370294E-2"/>
                  <c:y val="-3.4238914776384317E-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r>
                      <a:rPr lang="en-US" dirty="0">
                        <a:solidFill>
                          <a:schemeClr val="bg1"/>
                        </a:solidFill>
                      </a:rPr>
                      <a:t>52 766</a:t>
                    </a:r>
                  </a:p>
                </c:rich>
              </c:tx>
              <c:numFmt formatCode="#\ ##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54633559516881902"/>
                      <c:h val="0.18754569116755984"/>
                    </c:manualLayout>
                  </c15:layout>
                </c:ext>
                <c:ext xmlns:c16="http://schemas.microsoft.com/office/drawing/2014/chart" uri="{C3380CC4-5D6E-409C-BE32-E72D297353CC}">
                  <c16:uniqueId val="{00000007-5AB7-4C69-8D1B-B38C5B153B8D}"/>
                </c:ext>
              </c:extLst>
            </c:dLbl>
            <c:dLbl>
              <c:idx val="4"/>
              <c:layout>
                <c:manualLayout>
                  <c:x val="-0.10546897939789975"/>
                  <c:y val="2.1426104365541425E-7"/>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r>
                      <a:rPr lang="en-US" dirty="0">
                        <a:solidFill>
                          <a:schemeClr val="bg1"/>
                        </a:solidFill>
                      </a:rPr>
                      <a:t>30 020</a:t>
                    </a:r>
                  </a:p>
                </c:rich>
              </c:tx>
              <c:numFmt formatCode="#\ ##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55748045882101005"/>
                      <c:h val="0.27918642510590919"/>
                    </c:manualLayout>
                  </c15:layout>
                </c:ext>
                <c:ext xmlns:c16="http://schemas.microsoft.com/office/drawing/2014/chart" uri="{C3380CC4-5D6E-409C-BE32-E72D297353CC}">
                  <c16:uniqueId val="{00000009-5AB7-4C69-8D1B-B38C5B153B8D}"/>
                </c:ext>
              </c:extLst>
            </c:dLbl>
            <c:numFmt formatCode="#\ ##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7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'01_09_2021'!$D$11:$H$11</c:f>
              <c:numCache>
                <c:formatCode>#,##0</c:formatCode>
                <c:ptCount val="5"/>
                <c:pt idx="0">
                  <c:v>1171880</c:v>
                </c:pt>
                <c:pt idx="1">
                  <c:v>892900</c:v>
                </c:pt>
                <c:pt idx="2">
                  <c:v>83803</c:v>
                </c:pt>
                <c:pt idx="3">
                  <c:v>59483</c:v>
                </c:pt>
                <c:pt idx="4">
                  <c:v>22393</c:v>
                </c:pt>
              </c:numCache>
            </c:numRef>
          </c:val>
          <c:extLst>
            <c:ext xmlns:c16="http://schemas.microsoft.com/office/drawing/2014/chart" uri="{C3380CC4-5D6E-409C-BE32-E72D297353CC}">
              <c16:uniqueId val="{0000000A-5AB7-4C69-8D1B-B38C5B153B8D}"/>
            </c:ext>
          </c:extLst>
        </c:ser>
        <c:dLbls>
          <c:dLblPos val="outEnd"/>
          <c:showLegendKey val="0"/>
          <c:showVal val="1"/>
          <c:showCatName val="0"/>
          <c:showSerName val="0"/>
          <c:showPercent val="0"/>
          <c:showBubbleSize val="0"/>
        </c:dLbls>
        <c:gapWidth val="66"/>
        <c:overlap val="72"/>
        <c:axId val="624519472"/>
        <c:axId val="624509632"/>
      </c:barChart>
      <c:catAx>
        <c:axId val="624519472"/>
        <c:scaling>
          <c:orientation val="minMax"/>
        </c:scaling>
        <c:delete val="1"/>
        <c:axPos val="l"/>
        <c:majorTickMark val="none"/>
        <c:minorTickMark val="none"/>
        <c:tickLblPos val="nextTo"/>
        <c:crossAx val="624509632"/>
        <c:crosses val="autoZero"/>
        <c:auto val="1"/>
        <c:lblAlgn val="ctr"/>
        <c:lblOffset val="100"/>
        <c:noMultiLvlLbl val="0"/>
      </c:catAx>
      <c:valAx>
        <c:axId val="624509632"/>
        <c:scaling>
          <c:orientation val="minMax"/>
        </c:scaling>
        <c:delete val="1"/>
        <c:axPos val="b"/>
        <c:numFmt formatCode="#,##0" sourceLinked="1"/>
        <c:majorTickMark val="none"/>
        <c:minorTickMark val="none"/>
        <c:tickLblPos val="nextTo"/>
        <c:crossAx val="62451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12344469984378E-2"/>
          <c:y val="6.7691073100414603E-3"/>
          <c:w val="0.62369211767081156"/>
          <c:h val="0.73424980950841623"/>
        </c:manualLayout>
      </c:layout>
      <c:barChart>
        <c:barDir val="bar"/>
        <c:grouping val="clustered"/>
        <c:varyColors val="0"/>
        <c:ser>
          <c:idx val="0"/>
          <c:order val="0"/>
          <c:spPr>
            <a:noFill/>
            <a:ln w="25400" cap="flat" cmpd="sng" algn="ctr">
              <a:noFill/>
              <a:miter lim="800000"/>
            </a:ln>
            <a:effectLst/>
          </c:spPr>
          <c:invertIfNegative val="0"/>
          <c:dPt>
            <c:idx val="0"/>
            <c:invertIfNegative val="0"/>
            <c:bubble3D val="0"/>
            <c:spPr>
              <a:solidFill>
                <a:srgbClr val="00B050"/>
              </a:solidFill>
              <a:ln w="25400" cap="flat" cmpd="sng" algn="ctr">
                <a:noFill/>
                <a:miter lim="800000"/>
              </a:ln>
              <a:effectLst/>
            </c:spPr>
            <c:extLst>
              <c:ext xmlns:c16="http://schemas.microsoft.com/office/drawing/2014/chart" uri="{C3380CC4-5D6E-409C-BE32-E72D297353CC}">
                <c16:uniqueId val="{00000001-99FE-4EF0-B5AA-D8A152421D1C}"/>
              </c:ext>
            </c:extLst>
          </c:dPt>
          <c:dPt>
            <c:idx val="1"/>
            <c:invertIfNegative val="0"/>
            <c:bubble3D val="0"/>
            <c:spPr>
              <a:solidFill>
                <a:srgbClr val="7030A0"/>
              </a:solidFill>
              <a:ln w="25400" cap="flat" cmpd="sng" algn="ctr">
                <a:solidFill>
                  <a:srgbClr val="7030A0"/>
                </a:solidFill>
                <a:miter lim="800000"/>
              </a:ln>
              <a:effectLst/>
            </c:spPr>
            <c:extLst>
              <c:ext xmlns:c16="http://schemas.microsoft.com/office/drawing/2014/chart" uri="{C3380CC4-5D6E-409C-BE32-E72D297353CC}">
                <c16:uniqueId val="{00000003-99FE-4EF0-B5AA-D8A152421D1C}"/>
              </c:ext>
            </c:extLst>
          </c:dPt>
          <c:dPt>
            <c:idx val="2"/>
            <c:invertIfNegative val="0"/>
            <c:bubble3D val="0"/>
            <c:spPr>
              <a:solidFill>
                <a:srgbClr val="00DAD5"/>
              </a:solidFill>
              <a:ln w="25400" cap="flat" cmpd="sng" algn="ctr">
                <a:noFill/>
                <a:miter lim="800000"/>
              </a:ln>
              <a:effectLst/>
            </c:spPr>
            <c:extLst>
              <c:ext xmlns:c16="http://schemas.microsoft.com/office/drawing/2014/chart" uri="{C3380CC4-5D6E-409C-BE32-E72D297353CC}">
                <c16:uniqueId val="{00000005-99FE-4EF0-B5AA-D8A152421D1C}"/>
              </c:ext>
            </c:extLst>
          </c:dPt>
          <c:dPt>
            <c:idx val="3"/>
            <c:invertIfNegative val="0"/>
            <c:bubble3D val="0"/>
            <c:spPr>
              <a:solidFill>
                <a:schemeClr val="accent2"/>
              </a:solidFill>
              <a:ln w="25400" cap="flat" cmpd="sng" algn="ctr">
                <a:noFill/>
                <a:miter lim="800000"/>
              </a:ln>
              <a:effectLst/>
            </c:spPr>
            <c:extLst>
              <c:ext xmlns:c16="http://schemas.microsoft.com/office/drawing/2014/chart" uri="{C3380CC4-5D6E-409C-BE32-E72D297353CC}">
                <c16:uniqueId val="{00000007-99FE-4EF0-B5AA-D8A152421D1C}"/>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99FE-4EF0-B5AA-D8A152421D1C}"/>
              </c:ext>
            </c:extLst>
          </c:dPt>
          <c:dLbls>
            <c:dLbl>
              <c:idx val="0"/>
              <c:layout>
                <c:manualLayout>
                  <c:x val="-0.17834343372838485"/>
                  <c:y val="-9.6112673006407345E-17"/>
                </c:manualLayout>
              </c:layout>
              <c:tx>
                <c:rich>
                  <a:bodyPr/>
                  <a:lstStyle/>
                  <a:p>
                    <a:r>
                      <a:rPr lang="en-US" dirty="0"/>
                      <a:t>142 153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FE-4EF0-B5AA-D8A152421D1C}"/>
                </c:ext>
              </c:extLst>
            </c:dLbl>
            <c:dLbl>
              <c:idx val="1"/>
              <c:layout>
                <c:manualLayout>
                  <c:x val="-0.16816664439674739"/>
                  <c:y val="-4.441736471279798E-4"/>
                </c:manualLayout>
              </c:layout>
              <c:tx>
                <c:rich>
                  <a:bodyPr/>
                  <a:lstStyle/>
                  <a:p>
                    <a:r>
                      <a:rPr lang="en-US" dirty="0"/>
                      <a:t>98 400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FE-4EF0-B5AA-D8A152421D1C}"/>
                </c:ext>
              </c:extLst>
            </c:dLbl>
            <c:dLbl>
              <c:idx val="2"/>
              <c:tx>
                <c:rich>
                  <a:bodyPr/>
                  <a:lstStyle/>
                  <a:p>
                    <a:r>
                      <a:rPr lang="en-US"/>
                      <a:t>7 656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FE-4EF0-B5AA-D8A152421D1C}"/>
                </c:ext>
              </c:extLst>
            </c:dLbl>
            <c:dLbl>
              <c:idx val="3"/>
              <c:tx>
                <c:rich>
                  <a:bodyPr/>
                  <a:lstStyle/>
                  <a:p>
                    <a:r>
                      <a:rPr lang="en-US"/>
                      <a:t>6 086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FE-4EF0-B5AA-D8A152421D1C}"/>
                </c:ext>
              </c:extLst>
            </c:dLbl>
            <c:dLbl>
              <c:idx val="4"/>
              <c:tx>
                <c:rich>
                  <a:bodyPr/>
                  <a:lstStyle/>
                  <a:p>
                    <a:r>
                      <a:rPr lang="en-US"/>
                      <a:t>1 657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FE-4EF0-B5AA-D8A152421D1C}"/>
                </c:ext>
              </c:extLst>
            </c:dLbl>
            <c:spPr>
              <a:noFill/>
              <a:ln>
                <a:noFill/>
              </a:ln>
              <a:effectLst/>
            </c:spPr>
            <c:txPr>
              <a:bodyPr rot="0" spcFirstLastPara="1" vertOverflow="ellipsis" vert="horz" wrap="square" anchor="ctr" anchorCtr="1"/>
              <a:lstStyle/>
              <a:p>
                <a:pPr>
                  <a:defRPr lang="lv-LV" sz="8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'31_01_2022'!$D$7:$H$7</c:f>
              <c:numCache>
                <c:formatCode>#,##0</c:formatCode>
                <c:ptCount val="5"/>
                <c:pt idx="0">
                  <c:v>144310</c:v>
                </c:pt>
                <c:pt idx="1">
                  <c:v>108500</c:v>
                </c:pt>
                <c:pt idx="2">
                  <c:v>7656</c:v>
                </c:pt>
                <c:pt idx="3">
                  <c:v>8120</c:v>
                </c:pt>
                <c:pt idx="4">
                  <c:v>1374</c:v>
                </c:pt>
              </c:numCache>
            </c:numRef>
          </c:val>
          <c:extLst>
            <c:ext xmlns:c16="http://schemas.microsoft.com/office/drawing/2014/chart" uri="{C3380CC4-5D6E-409C-BE32-E72D297353CC}">
              <c16:uniqueId val="{0000000A-99FE-4EF0-B5AA-D8A152421D1C}"/>
            </c:ext>
          </c:extLst>
        </c:ser>
        <c:dLbls>
          <c:showLegendKey val="0"/>
          <c:showVal val="0"/>
          <c:showCatName val="0"/>
          <c:showSerName val="0"/>
          <c:showPercent val="0"/>
          <c:showBubbleSize val="0"/>
        </c:dLbls>
        <c:gapWidth val="41"/>
        <c:overlap val="-20"/>
        <c:axId val="196523008"/>
        <c:axId val="196523392"/>
      </c:barChart>
      <c:catAx>
        <c:axId val="196523008"/>
        <c:scaling>
          <c:orientation val="minMax"/>
        </c:scaling>
        <c:delete val="1"/>
        <c:axPos val="l"/>
        <c:majorTickMark val="out"/>
        <c:minorTickMark val="none"/>
        <c:tickLblPos val="nextTo"/>
        <c:crossAx val="196523392"/>
        <c:crosses val="autoZero"/>
        <c:auto val="1"/>
        <c:lblAlgn val="ctr"/>
        <c:lblOffset val="100"/>
        <c:noMultiLvlLbl val="0"/>
      </c:catAx>
      <c:valAx>
        <c:axId val="196523392"/>
        <c:scaling>
          <c:orientation val="minMax"/>
        </c:scaling>
        <c:delete val="1"/>
        <c:axPos val="b"/>
        <c:numFmt formatCode="#,##0" sourceLinked="1"/>
        <c:majorTickMark val="none"/>
        <c:minorTickMark val="none"/>
        <c:tickLblPos val="nextTo"/>
        <c:crossAx val="1965230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lv-LV" sz="900" kern="1200">
          <a:solidFill>
            <a:prstClr val="black"/>
          </a:solidFill>
          <a:latin typeface="Verdana" panose="020B0604030504040204" pitchFamily="34" charset="0"/>
          <a:ea typeface="Verdana" panose="020B0604030504040204" pitchFamily="34" charset="0"/>
          <a:cs typeface="Times New Roman" panose="02020603050405020304"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20827215739148E-2"/>
          <c:y val="9.1619354047483351E-2"/>
          <c:w val="0.60754681197417193"/>
          <c:h val="0.89735449735449735"/>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B507-423C-9775-874B38C94F58}"/>
              </c:ext>
            </c:extLst>
          </c:dPt>
          <c:dPt>
            <c:idx val="1"/>
            <c:invertIfNegative val="0"/>
            <c:bubble3D val="0"/>
            <c:spPr>
              <a:solidFill>
                <a:srgbClr val="7030A0"/>
              </a:solidFill>
              <a:ln w="25400" cap="flat" cmpd="sng" algn="ctr">
                <a:solidFill>
                  <a:srgbClr val="7030A0"/>
                </a:solidFill>
                <a:miter lim="800000"/>
              </a:ln>
              <a:effectLst/>
            </c:spPr>
            <c:extLst>
              <c:ext xmlns:c16="http://schemas.microsoft.com/office/drawing/2014/chart" uri="{C3380CC4-5D6E-409C-BE32-E72D297353CC}">
                <c16:uniqueId val="{00000003-B507-423C-9775-874B38C94F58}"/>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B507-423C-9775-874B38C94F58}"/>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B507-423C-9775-874B38C94F58}"/>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B507-423C-9775-874B38C94F58}"/>
              </c:ext>
            </c:extLst>
          </c:dPt>
          <c:dLbls>
            <c:dLbl>
              <c:idx val="0"/>
              <c:layout>
                <c:manualLayout>
                  <c:x val="-0.18478691429685268"/>
                  <c:y val="0"/>
                </c:manualLayout>
              </c:layout>
              <c:tx>
                <c:rich>
                  <a:bodyPr/>
                  <a:lstStyle/>
                  <a:p>
                    <a:r>
                      <a:rPr lang="en-US" dirty="0"/>
                      <a:t>612 655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07-423C-9775-874B38C94F58}"/>
                </c:ext>
              </c:extLst>
            </c:dLbl>
            <c:dLbl>
              <c:idx val="1"/>
              <c:layout>
                <c:manualLayout>
                  <c:x val="-0.17841495173489222"/>
                  <c:y val="0"/>
                </c:manualLayout>
              </c:layout>
              <c:tx>
                <c:rich>
                  <a:bodyPr/>
                  <a:lstStyle/>
                  <a:p>
                    <a:r>
                      <a:rPr lang="en-US" dirty="0"/>
                      <a:t>482 900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07-423C-9775-874B38C94F58}"/>
                </c:ext>
              </c:extLst>
            </c:dLbl>
            <c:dLbl>
              <c:idx val="3"/>
              <c:tx>
                <c:rich>
                  <a:bodyPr/>
                  <a:lstStyle/>
                  <a:p>
                    <a:r>
                      <a:rPr lang="en-US"/>
                      <a:t>21 725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07-423C-9775-874B38C94F58}"/>
                </c:ext>
              </c:extLst>
            </c:dLbl>
            <c:dLbl>
              <c:idx val="4"/>
              <c:tx>
                <c:rich>
                  <a:bodyPr/>
                  <a:lstStyle/>
                  <a:p>
                    <a:r>
                      <a:rPr lang="en-US"/>
                      <a:t>23 001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07-423C-9775-874B38C94F58}"/>
                </c:ext>
              </c:extLst>
            </c:dLbl>
            <c:spPr>
              <a:noFill/>
              <a:ln>
                <a:noFill/>
              </a:ln>
              <a:effectLst/>
            </c:spPr>
            <c:txPr>
              <a:bodyPr rot="0" spcFirstLastPara="1" vertOverflow="ellipsis" vert="horz" wrap="square" anchor="ctr" anchorCtr="1"/>
              <a:lstStyle/>
              <a:p>
                <a:pPr>
                  <a:defRPr kumimoji="0" lang="lv-LV" sz="800" b="1" i="0" u="none" strike="noStrike" kern="1200" cap="none" spc="0" normalizeH="0" baseline="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'31_01_2022'!$D$6:$H$6</c:f>
              <c:numCache>
                <c:formatCode>#,##0</c:formatCode>
                <c:ptCount val="5"/>
                <c:pt idx="0">
                  <c:v>615632</c:v>
                </c:pt>
                <c:pt idx="1">
                  <c:v>489600</c:v>
                </c:pt>
                <c:pt idx="2">
                  <c:v>56410</c:v>
                </c:pt>
                <c:pt idx="3">
                  <c:v>23650</c:v>
                </c:pt>
                <c:pt idx="4">
                  <c:v>14991</c:v>
                </c:pt>
              </c:numCache>
            </c:numRef>
          </c:val>
          <c:extLst>
            <c:ext xmlns:c16="http://schemas.microsoft.com/office/drawing/2014/chart" uri="{C3380CC4-5D6E-409C-BE32-E72D297353CC}">
              <c16:uniqueId val="{0000000A-B507-423C-9775-874B38C94F58}"/>
            </c:ext>
          </c:extLst>
        </c:ser>
        <c:dLbls>
          <c:showLegendKey val="0"/>
          <c:showVal val="0"/>
          <c:showCatName val="0"/>
          <c:showSerName val="0"/>
          <c:showPercent val="0"/>
          <c:showBubbleSize val="0"/>
        </c:dLbls>
        <c:gapWidth val="47"/>
        <c:overlap val="-75"/>
        <c:axId val="118938592"/>
        <c:axId val="196294640"/>
      </c:barChart>
      <c:catAx>
        <c:axId val="118938592"/>
        <c:scaling>
          <c:orientation val="minMax"/>
        </c:scaling>
        <c:delete val="1"/>
        <c:axPos val="l"/>
        <c:majorTickMark val="out"/>
        <c:minorTickMark val="none"/>
        <c:tickLblPos val="nextTo"/>
        <c:crossAx val="196294640"/>
        <c:crosses val="autoZero"/>
        <c:auto val="1"/>
        <c:lblAlgn val="ctr"/>
        <c:lblOffset val="100"/>
        <c:noMultiLvlLbl val="0"/>
      </c:catAx>
      <c:valAx>
        <c:axId val="196294640"/>
        <c:scaling>
          <c:orientation val="minMax"/>
        </c:scaling>
        <c:delete val="1"/>
        <c:axPos val="b"/>
        <c:numFmt formatCode="#,##0" sourceLinked="1"/>
        <c:majorTickMark val="none"/>
        <c:minorTickMark val="none"/>
        <c:tickLblPos val="nextTo"/>
        <c:crossAx val="118938592"/>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kumimoji="0" lang="lv-LV" sz="800" b="1" i="0" u="none" strike="noStrike" kern="1200" cap="none" spc="0" normalizeH="0" baseline="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95188101487311E-2"/>
          <c:y val="2.3809523809523808E-2"/>
          <c:w val="0.71303587051618544"/>
          <c:h val="0.84523809523809523"/>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D2EB-41D7-B0B5-8A229AC8B7F6}"/>
              </c:ext>
            </c:extLst>
          </c:dPt>
          <c:dPt>
            <c:idx val="1"/>
            <c:invertIfNegative val="0"/>
            <c:bubble3D val="0"/>
            <c:spPr>
              <a:solidFill>
                <a:srgbClr val="7030A0"/>
              </a:solidFill>
              <a:ln w="25400" cap="flat" cmpd="sng" algn="ctr">
                <a:solidFill>
                  <a:srgbClr val="7030A0"/>
                </a:solidFill>
                <a:miter lim="800000"/>
              </a:ln>
              <a:effectLst/>
            </c:spPr>
            <c:extLst>
              <c:ext xmlns:c16="http://schemas.microsoft.com/office/drawing/2014/chart" uri="{C3380CC4-5D6E-409C-BE32-E72D297353CC}">
                <c16:uniqueId val="{00000003-D2EB-41D7-B0B5-8A229AC8B7F6}"/>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D2EB-41D7-B0B5-8A229AC8B7F6}"/>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D2EB-41D7-B0B5-8A229AC8B7F6}"/>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D2EB-41D7-B0B5-8A229AC8B7F6}"/>
              </c:ext>
            </c:extLst>
          </c:dPt>
          <c:dLbls>
            <c:dLbl>
              <c:idx val="0"/>
              <c:layout>
                <c:manualLayout>
                  <c:x val="-0.19247594050743658"/>
                  <c:y val="0"/>
                </c:manualLayout>
              </c:layout>
              <c:tx>
                <c:rich>
                  <a:bodyPr/>
                  <a:lstStyle/>
                  <a:p>
                    <a:r>
                      <a:rPr lang="en-US" dirty="0"/>
                      <a:t>110 812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EB-41D7-B0B5-8A229AC8B7F6}"/>
                </c:ext>
              </c:extLst>
            </c:dLbl>
            <c:dLbl>
              <c:idx val="1"/>
              <c:layout>
                <c:manualLayout>
                  <c:x val="-0.16447944006999132"/>
                  <c:y val="0"/>
                </c:manualLayout>
              </c:layout>
              <c:tx>
                <c:rich>
                  <a:bodyPr/>
                  <a:lstStyle/>
                  <a:p>
                    <a:r>
                      <a:rPr lang="en-US" dirty="0"/>
                      <a:t>76 300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EB-41D7-B0B5-8A229AC8B7F6}"/>
                </c:ext>
              </c:extLst>
            </c:dLbl>
            <c:dLbl>
              <c:idx val="2"/>
              <c:tx>
                <c:rich>
                  <a:bodyPr/>
                  <a:lstStyle/>
                  <a:p>
                    <a:r>
                      <a:rPr lang="en-US"/>
                      <a:t>5 900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EB-41D7-B0B5-8A229AC8B7F6}"/>
                </c:ext>
              </c:extLst>
            </c:dLbl>
            <c:dLbl>
              <c:idx val="3"/>
              <c:tx>
                <c:rich>
                  <a:bodyPr/>
                  <a:lstStyle/>
                  <a:p>
                    <a:r>
                      <a:rPr lang="en-US"/>
                      <a:t>4 827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EB-41D7-B0B5-8A229AC8B7F6}"/>
                </c:ext>
              </c:extLst>
            </c:dLbl>
            <c:dLbl>
              <c:idx val="4"/>
              <c:tx>
                <c:rich>
                  <a:bodyPr/>
                  <a:lstStyle/>
                  <a:p>
                    <a:r>
                      <a:rPr lang="en-US"/>
                      <a:t>2 291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EB-41D7-B0B5-8A229AC8B7F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'31_01_2022'!$D$9:$H$9</c:f>
              <c:numCache>
                <c:formatCode>#,##0</c:formatCode>
                <c:ptCount val="5"/>
                <c:pt idx="0">
                  <c:v>112913</c:v>
                </c:pt>
                <c:pt idx="1">
                  <c:v>82300</c:v>
                </c:pt>
                <c:pt idx="2">
                  <c:v>5900</c:v>
                </c:pt>
                <c:pt idx="3">
                  <c:v>6266</c:v>
                </c:pt>
                <c:pt idx="4">
                  <c:v>1821</c:v>
                </c:pt>
              </c:numCache>
            </c:numRef>
          </c:val>
          <c:extLst>
            <c:ext xmlns:c16="http://schemas.microsoft.com/office/drawing/2014/chart" uri="{C3380CC4-5D6E-409C-BE32-E72D297353CC}">
              <c16:uniqueId val="{0000000A-D2EB-41D7-B0B5-8A229AC8B7F6}"/>
            </c:ext>
          </c:extLst>
        </c:ser>
        <c:dLbls>
          <c:showLegendKey val="0"/>
          <c:showVal val="0"/>
          <c:showCatName val="0"/>
          <c:showSerName val="0"/>
          <c:showPercent val="0"/>
          <c:showBubbleSize val="0"/>
        </c:dLbls>
        <c:gapWidth val="52"/>
        <c:overlap val="-48"/>
        <c:axId val="139342424"/>
        <c:axId val="139342816"/>
      </c:barChart>
      <c:catAx>
        <c:axId val="139342424"/>
        <c:scaling>
          <c:orientation val="minMax"/>
        </c:scaling>
        <c:delete val="1"/>
        <c:axPos val="l"/>
        <c:majorTickMark val="out"/>
        <c:minorTickMark val="none"/>
        <c:tickLblPos val="nextTo"/>
        <c:crossAx val="139342816"/>
        <c:crosses val="autoZero"/>
        <c:auto val="1"/>
        <c:lblAlgn val="ctr"/>
        <c:lblOffset val="100"/>
        <c:noMultiLvlLbl val="0"/>
      </c:catAx>
      <c:valAx>
        <c:axId val="139342816"/>
        <c:scaling>
          <c:orientation val="minMax"/>
        </c:scaling>
        <c:delete val="1"/>
        <c:axPos val="b"/>
        <c:numFmt formatCode="#,##0" sourceLinked="1"/>
        <c:majorTickMark val="none"/>
        <c:minorTickMark val="none"/>
        <c:tickLblPos val="nextTo"/>
        <c:crossAx val="1393424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95903228578313E-2"/>
          <c:y val="0.10573575908180655"/>
          <c:w val="0.46689510377765436"/>
          <c:h val="0.74032449215036011"/>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B08B-41EB-B8B7-ECBFF8BB633B}"/>
              </c:ext>
            </c:extLst>
          </c:dPt>
          <c:dPt>
            <c:idx val="1"/>
            <c:invertIfNegative val="0"/>
            <c:bubble3D val="0"/>
            <c:spPr>
              <a:solidFill>
                <a:srgbClr val="7030A0"/>
              </a:solidFill>
              <a:ln w="25400" cap="flat" cmpd="sng" algn="ctr">
                <a:solidFill>
                  <a:srgbClr val="7030A0"/>
                </a:solidFill>
                <a:miter lim="800000"/>
              </a:ln>
              <a:effectLst/>
            </c:spPr>
            <c:extLst>
              <c:ext xmlns:c16="http://schemas.microsoft.com/office/drawing/2014/chart" uri="{C3380CC4-5D6E-409C-BE32-E72D297353CC}">
                <c16:uniqueId val="{00000003-B08B-41EB-B8B7-ECBFF8BB633B}"/>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B08B-41EB-B8B7-ECBFF8BB633B}"/>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B08B-41EB-B8B7-ECBFF8BB633B}"/>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B08B-41EB-B8B7-ECBFF8BB633B}"/>
              </c:ext>
            </c:extLst>
          </c:dPt>
          <c:dLbls>
            <c:dLbl>
              <c:idx val="0"/>
              <c:layout>
                <c:manualLayout>
                  <c:x val="-0.14769232359564693"/>
                  <c:y val="0"/>
                </c:manualLayout>
              </c:layout>
              <c:tx>
                <c:rich>
                  <a:bodyPr/>
                  <a:lstStyle/>
                  <a:p>
                    <a:r>
                      <a:rPr lang="en-US" dirty="0"/>
                      <a:t>139 549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8B-41EB-B8B7-ECBFF8BB633B}"/>
                </c:ext>
              </c:extLst>
            </c:dLbl>
            <c:dLbl>
              <c:idx val="1"/>
              <c:layout>
                <c:manualLayout>
                  <c:x val="-0.14222223753654889"/>
                  <c:y val="-1.0100902178777606E-16"/>
                </c:manualLayout>
              </c:layout>
              <c:tx>
                <c:rich>
                  <a:bodyPr/>
                  <a:lstStyle/>
                  <a:p>
                    <a:r>
                      <a:rPr lang="en-US" dirty="0"/>
                      <a:t>100 100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8B-41EB-B8B7-ECBFF8BB633B}"/>
                </c:ext>
              </c:extLst>
            </c:dLbl>
            <c:dLbl>
              <c:idx val="2"/>
              <c:tx>
                <c:rich>
                  <a:bodyPr/>
                  <a:lstStyle/>
                  <a:p>
                    <a:r>
                      <a:rPr lang="en-US"/>
                      <a:t>6 916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8B-41EB-B8B7-ECBFF8BB633B}"/>
                </c:ext>
              </c:extLst>
            </c:dLbl>
            <c:dLbl>
              <c:idx val="3"/>
              <c:tx>
                <c:rich>
                  <a:bodyPr/>
                  <a:lstStyle/>
                  <a:p>
                    <a:r>
                      <a:rPr lang="en-US"/>
                      <a:t>5 738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8B-41EB-B8B7-ECBFF8BB633B}"/>
                </c:ext>
              </c:extLst>
            </c:dLbl>
            <c:dLbl>
              <c:idx val="4"/>
              <c:tx>
                <c:rich>
                  <a:bodyPr/>
                  <a:lstStyle/>
                  <a:p>
                    <a:r>
                      <a:rPr lang="en-US"/>
                      <a:t>1 530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8B-41EB-B8B7-ECBFF8BB633B}"/>
                </c:ext>
              </c:extLst>
            </c:dLbl>
            <c:spPr>
              <a:noFill/>
              <a:ln>
                <a:noFill/>
              </a:ln>
              <a:effectLst/>
            </c:spPr>
            <c:txPr>
              <a:bodyPr rot="0" spcFirstLastPara="1" vertOverflow="ellipsis" vert="horz" wrap="square" anchor="ctr" anchorCtr="1"/>
              <a:lstStyle/>
              <a:p>
                <a:pPr>
                  <a:defRPr lang="lv-LV" sz="8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'31_01_2022'!$D$10:$H$10</c:f>
              <c:numCache>
                <c:formatCode>#,##0</c:formatCode>
                <c:ptCount val="5"/>
                <c:pt idx="0">
                  <c:v>141741</c:v>
                </c:pt>
                <c:pt idx="1">
                  <c:v>105300</c:v>
                </c:pt>
                <c:pt idx="2">
                  <c:v>6916</c:v>
                </c:pt>
                <c:pt idx="3">
                  <c:v>7256</c:v>
                </c:pt>
                <c:pt idx="4">
                  <c:v>1266</c:v>
                </c:pt>
              </c:numCache>
            </c:numRef>
          </c:val>
          <c:extLst>
            <c:ext xmlns:c16="http://schemas.microsoft.com/office/drawing/2014/chart" uri="{C3380CC4-5D6E-409C-BE32-E72D297353CC}">
              <c16:uniqueId val="{0000000A-B08B-41EB-B8B7-ECBFF8BB633B}"/>
            </c:ext>
          </c:extLst>
        </c:ser>
        <c:dLbls>
          <c:showLegendKey val="0"/>
          <c:showVal val="0"/>
          <c:showCatName val="0"/>
          <c:showSerName val="0"/>
          <c:showPercent val="0"/>
          <c:showBubbleSize val="0"/>
        </c:dLbls>
        <c:gapWidth val="35"/>
        <c:overlap val="-48"/>
        <c:axId val="139340464"/>
        <c:axId val="139341248"/>
      </c:barChart>
      <c:catAx>
        <c:axId val="139340464"/>
        <c:scaling>
          <c:orientation val="minMax"/>
        </c:scaling>
        <c:delete val="1"/>
        <c:axPos val="l"/>
        <c:majorTickMark val="out"/>
        <c:minorTickMark val="none"/>
        <c:tickLblPos val="nextTo"/>
        <c:crossAx val="139341248"/>
        <c:crosses val="autoZero"/>
        <c:auto val="1"/>
        <c:lblAlgn val="ctr"/>
        <c:lblOffset val="100"/>
        <c:noMultiLvlLbl val="0"/>
      </c:catAx>
      <c:valAx>
        <c:axId val="139341248"/>
        <c:scaling>
          <c:orientation val="minMax"/>
        </c:scaling>
        <c:delete val="1"/>
        <c:axPos val="b"/>
        <c:numFmt formatCode="#,##0" sourceLinked="1"/>
        <c:majorTickMark val="none"/>
        <c:minorTickMark val="none"/>
        <c:tickLblPos val="nextTo"/>
        <c:crossAx val="139340464"/>
        <c:crosses val="autoZero"/>
        <c:crossBetween val="between"/>
      </c:valAx>
      <c:spPr>
        <a:noFill/>
        <a:ln>
          <a:noFill/>
        </a:ln>
        <a:effectLst/>
      </c:spPr>
    </c:plotArea>
    <c:plotVisOnly val="1"/>
    <c:dispBlanksAs val="gap"/>
    <c:showDLblsOverMax val="0"/>
  </c:chart>
  <c:spPr>
    <a:noFill/>
    <a:ln w="9525" cap="flat" cmpd="sng" algn="ctr">
      <a:noFill/>
      <a:round/>
    </a:ln>
    <a:effectLst>
      <a:softEdge rad="0"/>
    </a:effectLst>
  </c:spPr>
  <c:txPr>
    <a:bodyPr/>
    <a:lstStyle/>
    <a:p>
      <a:pPr>
        <a:defRPr lang="lv-LV" sz="800" b="1" kern="120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12736696357E-2"/>
          <c:y val="6.4439686819653147E-2"/>
          <c:w val="0.53229930286955263"/>
          <c:h val="0.8352953859692448"/>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2FD6-4F16-8FC7-FA0E1AE6CB6E}"/>
              </c:ext>
            </c:extLst>
          </c:dPt>
          <c:dPt>
            <c:idx val="1"/>
            <c:invertIfNegative val="0"/>
            <c:bubble3D val="0"/>
            <c:spPr>
              <a:solidFill>
                <a:srgbClr val="7030A0"/>
              </a:solidFill>
              <a:ln w="25400" cap="flat" cmpd="sng" algn="ctr">
                <a:solidFill>
                  <a:srgbClr val="7030A0"/>
                </a:solidFill>
                <a:miter lim="800000"/>
              </a:ln>
              <a:effectLst/>
            </c:spPr>
            <c:extLst>
              <c:ext xmlns:c16="http://schemas.microsoft.com/office/drawing/2014/chart" uri="{C3380CC4-5D6E-409C-BE32-E72D297353CC}">
                <c16:uniqueId val="{00000003-2FD6-4F16-8FC7-FA0E1AE6CB6E}"/>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2FD6-4F16-8FC7-FA0E1AE6CB6E}"/>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2FD6-4F16-8FC7-FA0E1AE6CB6E}"/>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2FD6-4F16-8FC7-FA0E1AE6CB6E}"/>
              </c:ext>
            </c:extLst>
          </c:dPt>
          <c:dLbls>
            <c:dLbl>
              <c:idx val="0"/>
              <c:layout>
                <c:manualLayout>
                  <c:x val="-0.15141954164346505"/>
                  <c:y val="1.1904761904761904E-2"/>
                </c:manualLayout>
              </c:layout>
              <c:tx>
                <c:rich>
                  <a:bodyPr/>
                  <a:lstStyle/>
                  <a:p>
                    <a:r>
                      <a:rPr lang="en-US" dirty="0"/>
                      <a:t>153 416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D6-4F16-8FC7-FA0E1AE6CB6E}"/>
                </c:ext>
              </c:extLst>
            </c:dLbl>
            <c:dLbl>
              <c:idx val="1"/>
              <c:layout>
                <c:manualLayout>
                  <c:x val="-0.14581141047148485"/>
                  <c:y val="0"/>
                </c:manualLayout>
              </c:layout>
              <c:tx>
                <c:rich>
                  <a:bodyPr/>
                  <a:lstStyle/>
                  <a:p>
                    <a:r>
                      <a:rPr lang="en-US" dirty="0"/>
                      <a:t>106 200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D6-4F16-8FC7-FA0E1AE6CB6E}"/>
                </c:ext>
              </c:extLst>
            </c:dLbl>
            <c:dLbl>
              <c:idx val="2"/>
              <c:tx>
                <c:rich>
                  <a:bodyPr/>
                  <a:lstStyle/>
                  <a:p>
                    <a:r>
                      <a:rPr lang="en-US"/>
                      <a:t>6 921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D6-4F16-8FC7-FA0E1AE6CB6E}"/>
                </c:ext>
              </c:extLst>
            </c:dLbl>
            <c:dLbl>
              <c:idx val="3"/>
              <c:tx>
                <c:rich>
                  <a:bodyPr/>
                  <a:lstStyle/>
                  <a:p>
                    <a:r>
                      <a:rPr lang="en-US"/>
                      <a:t>14 335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D6-4F16-8FC7-FA0E1AE6CB6E}"/>
                </c:ext>
              </c:extLst>
            </c:dLbl>
            <c:dLbl>
              <c:idx val="4"/>
              <c:tx>
                <c:rich>
                  <a:bodyPr/>
                  <a:lstStyle/>
                  <a:p>
                    <a:r>
                      <a:rPr lang="en-US"/>
                      <a:t>1 541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D6-4F16-8FC7-FA0E1AE6CB6E}"/>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'31_01_2022'!$D$8:$H$8</c:f>
              <c:numCache>
                <c:formatCode>#,##0</c:formatCode>
                <c:ptCount val="5"/>
                <c:pt idx="0">
                  <c:v>157284</c:v>
                </c:pt>
                <c:pt idx="1">
                  <c:v>107200</c:v>
                </c:pt>
                <c:pt idx="2">
                  <c:v>6921</c:v>
                </c:pt>
                <c:pt idx="3">
                  <c:v>16931</c:v>
                </c:pt>
                <c:pt idx="4">
                  <c:v>1386</c:v>
                </c:pt>
              </c:numCache>
            </c:numRef>
          </c:val>
          <c:extLst>
            <c:ext xmlns:c16="http://schemas.microsoft.com/office/drawing/2014/chart" uri="{C3380CC4-5D6E-409C-BE32-E72D297353CC}">
              <c16:uniqueId val="{0000000A-2FD6-4F16-8FC7-FA0E1AE6CB6E}"/>
            </c:ext>
          </c:extLst>
        </c:ser>
        <c:dLbls>
          <c:showLegendKey val="0"/>
          <c:showVal val="0"/>
          <c:showCatName val="0"/>
          <c:showSerName val="0"/>
          <c:showPercent val="0"/>
          <c:showBubbleSize val="0"/>
        </c:dLbls>
        <c:gapWidth val="37"/>
        <c:overlap val="-48"/>
        <c:axId val="196356800"/>
        <c:axId val="139343600"/>
      </c:barChart>
      <c:catAx>
        <c:axId val="196356800"/>
        <c:scaling>
          <c:orientation val="minMax"/>
        </c:scaling>
        <c:delete val="1"/>
        <c:axPos val="l"/>
        <c:majorTickMark val="out"/>
        <c:minorTickMark val="none"/>
        <c:tickLblPos val="nextTo"/>
        <c:crossAx val="139343600"/>
        <c:crosses val="autoZero"/>
        <c:auto val="1"/>
        <c:lblAlgn val="ctr"/>
        <c:lblOffset val="100"/>
        <c:noMultiLvlLbl val="0"/>
      </c:catAx>
      <c:valAx>
        <c:axId val="139343600"/>
        <c:scaling>
          <c:orientation val="minMax"/>
        </c:scaling>
        <c:delete val="1"/>
        <c:axPos val="b"/>
        <c:numFmt formatCode="#,##0" sourceLinked="1"/>
        <c:majorTickMark val="none"/>
        <c:minorTickMark val="none"/>
        <c:tickLblPos val="nextTo"/>
        <c:crossAx val="1963568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b="1">
          <a:solidFill>
            <a:schemeClr val="bg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DF1D7-B089-417E-B140-572C855B3AD0}" type="doc">
      <dgm:prSet loTypeId="urn:microsoft.com/office/officeart/2005/8/layout/chart3" loCatId="relationship" qsTypeId="urn:microsoft.com/office/officeart/2005/8/quickstyle/simple1" qsCatId="simple" csTypeId="urn:microsoft.com/office/officeart/2005/8/colors/accent1_2" csCatId="accent1" phldr="1"/>
      <dgm:spPr/>
    </dgm:pt>
    <dgm:pt modelId="{46F40315-251D-4F10-9218-132DA796F85C}" type="pres">
      <dgm:prSet presAssocID="{18BDF1D7-B089-417E-B140-572C855B3AD0}" presName="compositeShape" presStyleCnt="0">
        <dgm:presLayoutVars>
          <dgm:chMax val="7"/>
          <dgm:dir/>
          <dgm:resizeHandles val="exact"/>
        </dgm:presLayoutVars>
      </dgm:prSet>
      <dgm:spPr/>
    </dgm:pt>
  </dgm:ptLst>
  <dgm:cxnLst>
    <dgm:cxn modelId="{B9C1C8A8-09F1-432C-B5E1-6029D8C6F340}" type="presOf" srcId="{18BDF1D7-B089-417E-B140-572C855B3AD0}" destId="{46F40315-251D-4F10-9218-132DA796F85C}"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DF1D7-B089-417E-B140-572C855B3AD0}" type="doc">
      <dgm:prSet loTypeId="urn:microsoft.com/office/officeart/2005/8/layout/chart3" loCatId="relationship" qsTypeId="urn:microsoft.com/office/officeart/2005/8/quickstyle/simple1" qsCatId="simple" csTypeId="urn:microsoft.com/office/officeart/2005/8/colors/accent1_2" csCatId="accent1" phldr="1"/>
      <dgm:spPr/>
    </dgm:pt>
    <dgm:pt modelId="{F69E091D-41C9-4626-9F44-757EBD4A49A2}">
      <dgm:prSet phldrT="[Text]" custT="1"/>
      <dgm:spPr>
        <a:solidFill>
          <a:srgbClr val="FE9801">
            <a:alpha val="70000"/>
          </a:srgbClr>
        </a:solidFill>
        <a:ln>
          <a:noFill/>
        </a:ln>
      </dgm:spPr>
      <dgm:t>
        <a:bodyPr/>
        <a:lstStyle/>
        <a:p>
          <a:pPr algn="ctr"/>
          <a:endParaRPr lang="lv-LV" sz="1400" b="1" dirty="0">
            <a:solidFill>
              <a:schemeClr val="bg1"/>
            </a:solidFill>
            <a:highlight>
              <a:srgbClr val="000080"/>
            </a:highlight>
          </a:endParaRPr>
        </a:p>
      </dgm:t>
    </dgm:pt>
    <dgm:pt modelId="{98328BEE-FEF1-4123-96BB-2D3B3FB13A45}" type="parTrans" cxnId="{E0C51FAB-7168-490F-A9B7-C0AD90B8A447}">
      <dgm:prSet/>
      <dgm:spPr/>
      <dgm:t>
        <a:bodyPr/>
        <a:lstStyle/>
        <a:p>
          <a:endParaRPr lang="lv-LV">
            <a:highlight>
              <a:srgbClr val="000080"/>
            </a:highlight>
          </a:endParaRPr>
        </a:p>
      </dgm:t>
    </dgm:pt>
    <dgm:pt modelId="{D36B1265-830C-4D1A-AEE4-94A6049681EB}" type="sibTrans" cxnId="{E0C51FAB-7168-490F-A9B7-C0AD90B8A447}">
      <dgm:prSet/>
      <dgm:spPr/>
      <dgm:t>
        <a:bodyPr/>
        <a:lstStyle/>
        <a:p>
          <a:endParaRPr lang="lv-LV">
            <a:highlight>
              <a:srgbClr val="000080"/>
            </a:highlight>
          </a:endParaRPr>
        </a:p>
      </dgm:t>
    </dgm:pt>
    <dgm:pt modelId="{EE9364DE-386F-4F1D-A140-D270BD6B5376}">
      <dgm:prSet phldrT="[Text]" custT="1"/>
      <dgm:spPr>
        <a:solidFill>
          <a:srgbClr val="669933">
            <a:alpha val="70000"/>
          </a:srgbClr>
        </a:solidFill>
        <a:ln>
          <a:noFill/>
        </a:ln>
      </dgm:spPr>
      <dgm:t>
        <a:bodyPr/>
        <a:lstStyle/>
        <a:p>
          <a:pPr algn="ctr"/>
          <a:endParaRPr lang="lv-LV" sz="1400" b="1" dirty="0">
            <a:solidFill>
              <a:schemeClr val="bg1"/>
            </a:solidFill>
            <a:highlight>
              <a:srgbClr val="000080"/>
            </a:highlight>
          </a:endParaRPr>
        </a:p>
      </dgm:t>
    </dgm:pt>
    <dgm:pt modelId="{1AD7946F-0764-49FE-B306-CBB67A58C494}" type="parTrans" cxnId="{B346D1ED-57A6-47BE-9600-D5BA42A0CC51}">
      <dgm:prSet/>
      <dgm:spPr/>
      <dgm:t>
        <a:bodyPr/>
        <a:lstStyle/>
        <a:p>
          <a:endParaRPr lang="lv-LV">
            <a:highlight>
              <a:srgbClr val="000080"/>
            </a:highlight>
          </a:endParaRPr>
        </a:p>
      </dgm:t>
    </dgm:pt>
    <dgm:pt modelId="{609BB075-D007-448C-9BBD-671A4A4E3955}" type="sibTrans" cxnId="{B346D1ED-57A6-47BE-9600-D5BA42A0CC51}">
      <dgm:prSet/>
      <dgm:spPr/>
      <dgm:t>
        <a:bodyPr/>
        <a:lstStyle/>
        <a:p>
          <a:endParaRPr lang="lv-LV">
            <a:highlight>
              <a:srgbClr val="000080"/>
            </a:highlight>
          </a:endParaRPr>
        </a:p>
      </dgm:t>
    </dgm:pt>
    <dgm:pt modelId="{88ED8F91-4FFF-4F37-AABD-369FCA3F68BF}">
      <dgm:prSet phldrT="[Text]" custT="1"/>
      <dgm:spPr>
        <a:solidFill>
          <a:srgbClr val="38793A">
            <a:alpha val="70000"/>
          </a:srgbClr>
        </a:solidFill>
        <a:ln>
          <a:noFill/>
        </a:ln>
      </dgm:spPr>
      <dgm:t>
        <a:bodyPr/>
        <a:lstStyle/>
        <a:p>
          <a:endParaRPr lang="lv-LV" sz="1400" dirty="0">
            <a:highlight>
              <a:srgbClr val="000080"/>
            </a:highlight>
          </a:endParaRPr>
        </a:p>
      </dgm:t>
    </dgm:pt>
    <dgm:pt modelId="{F58B0D73-9EB7-4D7D-99CB-7ACC2A8E043B}" type="sibTrans" cxnId="{EB4B80F5-157D-4FF1-99AF-EBB0E7ACBD59}">
      <dgm:prSet/>
      <dgm:spPr/>
      <dgm:t>
        <a:bodyPr/>
        <a:lstStyle/>
        <a:p>
          <a:endParaRPr lang="lv-LV">
            <a:highlight>
              <a:srgbClr val="000080"/>
            </a:highlight>
          </a:endParaRPr>
        </a:p>
      </dgm:t>
    </dgm:pt>
    <dgm:pt modelId="{CFFF9D26-A7D4-4283-A29D-674DAF598B76}" type="parTrans" cxnId="{EB4B80F5-157D-4FF1-99AF-EBB0E7ACBD59}">
      <dgm:prSet/>
      <dgm:spPr/>
      <dgm:t>
        <a:bodyPr/>
        <a:lstStyle/>
        <a:p>
          <a:endParaRPr lang="lv-LV">
            <a:highlight>
              <a:srgbClr val="000080"/>
            </a:highlight>
          </a:endParaRPr>
        </a:p>
      </dgm:t>
    </dgm:pt>
    <dgm:pt modelId="{46F40315-251D-4F10-9218-132DA796F85C}" type="pres">
      <dgm:prSet presAssocID="{18BDF1D7-B089-417E-B140-572C855B3AD0}" presName="compositeShape" presStyleCnt="0">
        <dgm:presLayoutVars>
          <dgm:chMax val="7"/>
          <dgm:dir/>
          <dgm:resizeHandles val="exact"/>
        </dgm:presLayoutVars>
      </dgm:prSet>
      <dgm:spPr/>
    </dgm:pt>
    <dgm:pt modelId="{C09127C0-A8C0-4012-AEAB-29C1EBAD762E}" type="pres">
      <dgm:prSet presAssocID="{18BDF1D7-B089-417E-B140-572C855B3AD0}" presName="wedge1" presStyleLbl="node1" presStyleIdx="0" presStyleCnt="3" custLinFactNeighborX="-5172" custLinFactNeighborY="2948"/>
      <dgm:spPr/>
    </dgm:pt>
    <dgm:pt modelId="{FD866E55-5FA3-4FDE-898F-830D900D0BE2}" type="pres">
      <dgm:prSet presAssocID="{18BDF1D7-B089-417E-B140-572C855B3AD0}" presName="wedge1Tx" presStyleLbl="node1" presStyleIdx="0" presStyleCnt="3">
        <dgm:presLayoutVars>
          <dgm:chMax val="0"/>
          <dgm:chPref val="0"/>
          <dgm:bulletEnabled val="1"/>
        </dgm:presLayoutVars>
      </dgm:prSet>
      <dgm:spPr/>
    </dgm:pt>
    <dgm:pt modelId="{E845C56A-2F56-43D3-93AD-5061CE65FED0}" type="pres">
      <dgm:prSet presAssocID="{18BDF1D7-B089-417E-B140-572C855B3AD0}" presName="wedge2" presStyleLbl="node1" presStyleIdx="1" presStyleCnt="3"/>
      <dgm:spPr/>
    </dgm:pt>
    <dgm:pt modelId="{52A2D159-8FA9-468C-8A59-A3B836264BBD}" type="pres">
      <dgm:prSet presAssocID="{18BDF1D7-B089-417E-B140-572C855B3AD0}" presName="wedge2Tx" presStyleLbl="node1" presStyleIdx="1" presStyleCnt="3">
        <dgm:presLayoutVars>
          <dgm:chMax val="0"/>
          <dgm:chPref val="0"/>
          <dgm:bulletEnabled val="1"/>
        </dgm:presLayoutVars>
      </dgm:prSet>
      <dgm:spPr/>
    </dgm:pt>
    <dgm:pt modelId="{FE5ACA2F-4A09-4F24-A57F-F85619A499C8}" type="pres">
      <dgm:prSet presAssocID="{18BDF1D7-B089-417E-B140-572C855B3AD0}" presName="wedge3" presStyleLbl="node1" presStyleIdx="2" presStyleCnt="3" custLinFactNeighborX="84" custLinFactNeighborY="-3"/>
      <dgm:spPr/>
    </dgm:pt>
    <dgm:pt modelId="{259D6F7C-D2A9-4DDB-B184-41C1D83CAFF1}" type="pres">
      <dgm:prSet presAssocID="{18BDF1D7-B089-417E-B140-572C855B3AD0}" presName="wedge3Tx" presStyleLbl="node1" presStyleIdx="2" presStyleCnt="3">
        <dgm:presLayoutVars>
          <dgm:chMax val="0"/>
          <dgm:chPref val="0"/>
          <dgm:bulletEnabled val="1"/>
        </dgm:presLayoutVars>
      </dgm:prSet>
      <dgm:spPr/>
    </dgm:pt>
  </dgm:ptLst>
  <dgm:cxnLst>
    <dgm:cxn modelId="{75CC5630-8D48-42CE-BCD5-89024AEEA7E7}" type="presOf" srcId="{EE9364DE-386F-4F1D-A140-D270BD6B5376}" destId="{FE5ACA2F-4A09-4F24-A57F-F85619A499C8}" srcOrd="0" destOrd="0" presId="urn:microsoft.com/office/officeart/2005/8/layout/chart3"/>
    <dgm:cxn modelId="{551C434E-1805-4201-AED2-A739E7996FC7}" type="presOf" srcId="{F69E091D-41C9-4626-9F44-757EBD4A49A2}" destId="{C09127C0-A8C0-4012-AEAB-29C1EBAD762E}" srcOrd="0" destOrd="0" presId="urn:microsoft.com/office/officeart/2005/8/layout/chart3"/>
    <dgm:cxn modelId="{90059D51-E180-4A43-B843-F026B836EEB2}" type="presOf" srcId="{88ED8F91-4FFF-4F37-AABD-369FCA3F68BF}" destId="{52A2D159-8FA9-468C-8A59-A3B836264BBD}" srcOrd="1" destOrd="0" presId="urn:microsoft.com/office/officeart/2005/8/layout/chart3"/>
    <dgm:cxn modelId="{7F1BB49A-96CF-4842-BA1D-1EF827F12424}" type="presOf" srcId="{88ED8F91-4FFF-4F37-AABD-369FCA3F68BF}" destId="{E845C56A-2F56-43D3-93AD-5061CE65FED0}" srcOrd="0" destOrd="0" presId="urn:microsoft.com/office/officeart/2005/8/layout/chart3"/>
    <dgm:cxn modelId="{895B31A5-E7EB-4539-8AD8-9693A638F324}" type="presOf" srcId="{EE9364DE-386F-4F1D-A140-D270BD6B5376}" destId="{259D6F7C-D2A9-4DDB-B184-41C1D83CAFF1}" srcOrd="1" destOrd="0" presId="urn:microsoft.com/office/officeart/2005/8/layout/chart3"/>
    <dgm:cxn modelId="{B9C1C8A8-09F1-432C-B5E1-6029D8C6F340}" type="presOf" srcId="{18BDF1D7-B089-417E-B140-572C855B3AD0}" destId="{46F40315-251D-4F10-9218-132DA796F85C}" srcOrd="0" destOrd="0" presId="urn:microsoft.com/office/officeart/2005/8/layout/chart3"/>
    <dgm:cxn modelId="{E0C51FAB-7168-490F-A9B7-C0AD90B8A447}" srcId="{18BDF1D7-B089-417E-B140-572C855B3AD0}" destId="{F69E091D-41C9-4626-9F44-757EBD4A49A2}" srcOrd="0" destOrd="0" parTransId="{98328BEE-FEF1-4123-96BB-2D3B3FB13A45}" sibTransId="{D36B1265-830C-4D1A-AEE4-94A6049681EB}"/>
    <dgm:cxn modelId="{5EA66BD1-9EFD-43DC-8723-77DBA96B7AF5}" type="presOf" srcId="{F69E091D-41C9-4626-9F44-757EBD4A49A2}" destId="{FD866E55-5FA3-4FDE-898F-830D900D0BE2}" srcOrd="1" destOrd="0" presId="urn:microsoft.com/office/officeart/2005/8/layout/chart3"/>
    <dgm:cxn modelId="{B346D1ED-57A6-47BE-9600-D5BA42A0CC51}" srcId="{18BDF1D7-B089-417E-B140-572C855B3AD0}" destId="{EE9364DE-386F-4F1D-A140-D270BD6B5376}" srcOrd="2" destOrd="0" parTransId="{1AD7946F-0764-49FE-B306-CBB67A58C494}" sibTransId="{609BB075-D007-448C-9BBD-671A4A4E3955}"/>
    <dgm:cxn modelId="{EB4B80F5-157D-4FF1-99AF-EBB0E7ACBD59}" srcId="{18BDF1D7-B089-417E-B140-572C855B3AD0}" destId="{88ED8F91-4FFF-4F37-AABD-369FCA3F68BF}" srcOrd="1" destOrd="0" parTransId="{CFFF9D26-A7D4-4283-A29D-674DAF598B76}" sibTransId="{F58B0D73-9EB7-4D7D-99CB-7ACC2A8E043B}"/>
    <dgm:cxn modelId="{5F71CA71-2FB8-4E2C-8A1D-29D665E3BB3B}" type="presParOf" srcId="{46F40315-251D-4F10-9218-132DA796F85C}" destId="{C09127C0-A8C0-4012-AEAB-29C1EBAD762E}" srcOrd="0" destOrd="0" presId="urn:microsoft.com/office/officeart/2005/8/layout/chart3"/>
    <dgm:cxn modelId="{B8122BCE-C253-4F97-9DA7-E0498F6112CC}" type="presParOf" srcId="{46F40315-251D-4F10-9218-132DA796F85C}" destId="{FD866E55-5FA3-4FDE-898F-830D900D0BE2}" srcOrd="1" destOrd="0" presId="urn:microsoft.com/office/officeart/2005/8/layout/chart3"/>
    <dgm:cxn modelId="{225435C7-B42C-49FE-A407-AE6352B04301}" type="presParOf" srcId="{46F40315-251D-4F10-9218-132DA796F85C}" destId="{E845C56A-2F56-43D3-93AD-5061CE65FED0}" srcOrd="2" destOrd="0" presId="urn:microsoft.com/office/officeart/2005/8/layout/chart3"/>
    <dgm:cxn modelId="{50D5A2BA-2E06-417C-8905-FBC1E57B9C6E}" type="presParOf" srcId="{46F40315-251D-4F10-9218-132DA796F85C}" destId="{52A2D159-8FA9-468C-8A59-A3B836264BBD}" srcOrd="3" destOrd="0" presId="urn:microsoft.com/office/officeart/2005/8/layout/chart3"/>
    <dgm:cxn modelId="{9BDE3B63-A22F-473A-A22A-E54673105529}" type="presParOf" srcId="{46F40315-251D-4F10-9218-132DA796F85C}" destId="{FE5ACA2F-4A09-4F24-A57F-F85619A499C8}" srcOrd="4" destOrd="0" presId="urn:microsoft.com/office/officeart/2005/8/layout/chart3"/>
    <dgm:cxn modelId="{DFC3AE70-F340-4E98-8853-6EEB8FA8E813}" type="presParOf" srcId="{46F40315-251D-4F10-9218-132DA796F85C}" destId="{259D6F7C-D2A9-4DDB-B184-41C1D83CAFF1}"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127C0-A8C0-4012-AEAB-29C1EBAD762E}">
      <dsp:nvSpPr>
        <dsp:cNvPr id="0" name=""/>
        <dsp:cNvSpPr/>
      </dsp:nvSpPr>
      <dsp:spPr>
        <a:xfrm>
          <a:off x="2728450" y="741639"/>
          <a:ext cx="6752177" cy="6752177"/>
        </a:xfrm>
        <a:prstGeom prst="pie">
          <a:avLst>
            <a:gd name="adj1" fmla="val 16200000"/>
            <a:gd name="adj2" fmla="val 1800000"/>
          </a:avLst>
        </a:prstGeom>
        <a:solidFill>
          <a:srgbClr val="FE9801">
            <a:alpha val="7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lv-LV" sz="1400" b="1" kern="1200" dirty="0">
            <a:solidFill>
              <a:schemeClr val="bg1"/>
            </a:solidFill>
            <a:highlight>
              <a:srgbClr val="000080"/>
            </a:highlight>
          </a:endParaRPr>
        </a:p>
      </dsp:txBody>
      <dsp:txXfrm>
        <a:off x="6399545" y="1987577"/>
        <a:ext cx="2290917" cy="2250725"/>
      </dsp:txXfrm>
    </dsp:sp>
    <dsp:sp modelId="{E845C56A-2F56-43D3-93AD-5061CE65FED0}">
      <dsp:nvSpPr>
        <dsp:cNvPr id="0" name=""/>
        <dsp:cNvSpPr/>
      </dsp:nvSpPr>
      <dsp:spPr>
        <a:xfrm>
          <a:off x="2729614" y="743543"/>
          <a:ext cx="6752177" cy="6752177"/>
        </a:xfrm>
        <a:prstGeom prst="pie">
          <a:avLst>
            <a:gd name="adj1" fmla="val 1800000"/>
            <a:gd name="adj2" fmla="val 9000000"/>
          </a:avLst>
        </a:prstGeom>
        <a:solidFill>
          <a:srgbClr val="38793A">
            <a:alpha val="7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lv-LV" sz="1400" kern="1200" dirty="0">
            <a:highlight>
              <a:srgbClr val="000080"/>
            </a:highlight>
          </a:endParaRPr>
        </a:p>
      </dsp:txBody>
      <dsp:txXfrm>
        <a:off x="4578424" y="5003846"/>
        <a:ext cx="3054556" cy="2089959"/>
      </dsp:txXfrm>
    </dsp:sp>
    <dsp:sp modelId="{FE5ACA2F-4A09-4F24-A57F-F85619A499C8}">
      <dsp:nvSpPr>
        <dsp:cNvPr id="0" name=""/>
        <dsp:cNvSpPr/>
      </dsp:nvSpPr>
      <dsp:spPr>
        <a:xfrm>
          <a:off x="2735286" y="743340"/>
          <a:ext cx="6752177" cy="6752177"/>
        </a:xfrm>
        <a:prstGeom prst="pie">
          <a:avLst>
            <a:gd name="adj1" fmla="val 9000000"/>
            <a:gd name="adj2" fmla="val 16200000"/>
          </a:avLst>
        </a:prstGeom>
        <a:solidFill>
          <a:srgbClr val="669933">
            <a:alpha val="7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lv-LV" sz="1400" b="1" kern="1200" dirty="0">
            <a:solidFill>
              <a:schemeClr val="bg1"/>
            </a:solidFill>
            <a:highlight>
              <a:srgbClr val="000080"/>
            </a:highlight>
          </a:endParaRPr>
        </a:p>
      </dsp:txBody>
      <dsp:txXfrm>
        <a:off x="3458733" y="2069661"/>
        <a:ext cx="2290917" cy="225072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lv-LV"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Verdana" panose="020B0604030504040204" pitchFamily="34" charset="0"/>
              </a:defRPr>
            </a:lvl1pPr>
          </a:lstStyle>
          <a:p>
            <a:fld id="{61594712-748E-4957-B427-7D8039C2A009}" type="datetimeFigureOut">
              <a:rPr lang="lv-LV" smtClean="0"/>
              <a:pPr/>
              <a:t>13.09.2022</a:t>
            </a:fld>
            <a:endParaRPr lang="lv-LV"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lv-LV"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04765DEC-DBF2-436D-83EC-EBC8B9AF36CD}" type="slidenum">
              <a:rPr lang="lv-LV" smtClean="0"/>
              <a:pPr/>
              <a:t>‹#›</a:t>
            </a:fld>
            <a:endParaRPr lang="lv-LV" dirty="0"/>
          </a:p>
        </p:txBody>
      </p:sp>
    </p:spTree>
    <p:extLst>
      <p:ext uri="{BB962C8B-B14F-4D97-AF65-F5344CB8AC3E}">
        <p14:creationId xmlns:p14="http://schemas.microsoft.com/office/powerpoint/2010/main" val="414794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3EB0E22-7AF9-4C5E-A420-C9DE53BCE6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73AE3F3-1A05-4CCD-87D9-AB997C7FBA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ide Number Placeholder 3">
            <a:extLst>
              <a:ext uri="{FF2B5EF4-FFF2-40B4-BE49-F238E27FC236}">
                <a16:creationId xmlns:a16="http://schemas.microsoft.com/office/drawing/2014/main" id="{85DF1554-ECA6-477E-B3F7-C68164E99686}"/>
              </a:ext>
            </a:extLst>
          </p:cNvPr>
          <p:cNvSpPr>
            <a:spLocks noGrp="1"/>
          </p:cNvSpPr>
          <p:nvPr>
            <p:ph type="sldNum" sz="quarter" idx="5"/>
          </p:nvPr>
        </p:nvSpPr>
        <p:spPr/>
        <p:txBody>
          <a:bodyPr/>
          <a:lstStyle/>
          <a:p>
            <a:pPr>
              <a:defRPr/>
            </a:pPr>
            <a:fld id="{03E6C252-8D87-4FEA-B84F-1E3F8A58552F}" type="slidenum">
              <a:rPr lang="lv-LV" smtClean="0"/>
              <a:pPr>
                <a:defRPr/>
              </a:pPr>
              <a:t>2</a:t>
            </a:fld>
            <a:endParaRPr lang="lv-LV" dirty="0"/>
          </a:p>
        </p:txBody>
      </p:sp>
    </p:spTree>
    <p:extLst>
      <p:ext uri="{BB962C8B-B14F-4D97-AF65-F5344CB8AC3E}">
        <p14:creationId xmlns:p14="http://schemas.microsoft.com/office/powerpoint/2010/main" val="15645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3EB0E22-7AF9-4C5E-A420-C9DE53BCE6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73AE3F3-1A05-4CCD-87D9-AB997C7FBA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 name="Slide Number Placeholder 3">
            <a:extLst>
              <a:ext uri="{FF2B5EF4-FFF2-40B4-BE49-F238E27FC236}">
                <a16:creationId xmlns:a16="http://schemas.microsoft.com/office/drawing/2014/main" id="{85DF1554-ECA6-477E-B3F7-C68164E99686}"/>
              </a:ext>
            </a:extLst>
          </p:cNvPr>
          <p:cNvSpPr>
            <a:spLocks noGrp="1"/>
          </p:cNvSpPr>
          <p:nvPr>
            <p:ph type="sldNum" sz="quarter" idx="5"/>
          </p:nvPr>
        </p:nvSpPr>
        <p:spPr/>
        <p:txBody>
          <a:bodyPr/>
          <a:lstStyle/>
          <a:p>
            <a:pPr>
              <a:defRPr/>
            </a:pPr>
            <a:fld id="{03E6C252-8D87-4FEA-B84F-1E3F8A58552F}" type="slidenum">
              <a:rPr lang="lv-LV" smtClean="0"/>
              <a:pPr>
                <a:defRPr/>
              </a:pPr>
              <a:t>6</a:t>
            </a:fld>
            <a:endParaRPr lang="lv-LV" dirty="0"/>
          </a:p>
        </p:txBody>
      </p:sp>
    </p:spTree>
    <p:extLst>
      <p:ext uri="{BB962C8B-B14F-4D97-AF65-F5344CB8AC3E}">
        <p14:creationId xmlns:p14="http://schemas.microsoft.com/office/powerpoint/2010/main" val="199855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65DEC-DBF2-436D-83EC-EBC8B9AF36CD}" type="slidenum">
              <a:rPr lang="lv-LV" smtClean="0"/>
              <a:pPr/>
              <a:t>7</a:t>
            </a:fld>
            <a:endParaRPr lang="lv-LV" dirty="0"/>
          </a:p>
        </p:txBody>
      </p:sp>
    </p:spTree>
    <p:extLst>
      <p:ext uri="{BB962C8B-B14F-4D97-AF65-F5344CB8AC3E}">
        <p14:creationId xmlns:p14="http://schemas.microsoft.com/office/powerpoint/2010/main" val="133179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65DEC-DBF2-436D-83EC-EBC8B9AF36CD}" type="slidenum">
              <a:rPr lang="lv-LV" smtClean="0"/>
              <a:pPr/>
              <a:t>8</a:t>
            </a:fld>
            <a:endParaRPr lang="lv-LV" dirty="0"/>
          </a:p>
        </p:txBody>
      </p:sp>
    </p:spTree>
    <p:extLst>
      <p:ext uri="{BB962C8B-B14F-4D97-AF65-F5344CB8AC3E}">
        <p14:creationId xmlns:p14="http://schemas.microsoft.com/office/powerpoint/2010/main" val="210804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t>9</a:t>
            </a:fld>
            <a:endParaRPr lang="lv-LV"/>
          </a:p>
        </p:txBody>
      </p:sp>
    </p:spTree>
    <p:extLst>
      <p:ext uri="{BB962C8B-B14F-4D97-AF65-F5344CB8AC3E}">
        <p14:creationId xmlns:p14="http://schemas.microsoft.com/office/powerpoint/2010/main" val="255927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4" name="Google Shape;5018;p99: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238595" name="Google Shape;5019;p99:notes"/>
          <p:cNvSpPr>
            <a:spLocks noGrp="1" noRot="1" noChangeAspect="1" noTextEdit="1"/>
          </p:cNvSpPr>
          <p:nvPr>
            <p:ph type="sldImg" idx="2"/>
          </p:nvPr>
        </p:nvSpPr>
        <p:spPr>
          <a:xfrm>
            <a:off x="90488" y="744538"/>
            <a:ext cx="6616700" cy="3722687"/>
          </a:xfrm>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4" name="Google Shape;5018;p99: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238595" name="Google Shape;5019;p99:notes"/>
          <p:cNvSpPr>
            <a:spLocks noGrp="1" noRot="1" noChangeAspect="1" noTextEdit="1"/>
          </p:cNvSpPr>
          <p:nvPr>
            <p:ph type="sldImg" idx="2"/>
          </p:nvPr>
        </p:nvSpPr>
        <p:spPr>
          <a:xfrm>
            <a:off x="90488" y="744538"/>
            <a:ext cx="6616700" cy="3722687"/>
          </a:xfrm>
          <a:noFill/>
          <a:ln>
            <a:headEnd/>
            <a:tailEnd/>
          </a:ln>
        </p:spPr>
      </p:sp>
    </p:spTree>
    <p:extLst>
      <p:ext uri="{BB962C8B-B14F-4D97-AF65-F5344CB8AC3E}">
        <p14:creationId xmlns:p14="http://schemas.microsoft.com/office/powerpoint/2010/main" val="210377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E6E51CF-8C87-41B9-83EE-B64976F1AE06}" type="slidenum">
              <a:rPr lang="lv-LV" smtClean="0"/>
              <a:t>14</a:t>
            </a:fld>
            <a:endParaRPr lang="lv-LV" dirty="0"/>
          </a:p>
        </p:txBody>
      </p:sp>
    </p:spTree>
    <p:extLst>
      <p:ext uri="{BB962C8B-B14F-4D97-AF65-F5344CB8AC3E}">
        <p14:creationId xmlns:p14="http://schemas.microsoft.com/office/powerpoint/2010/main" val="271721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02ED-E5F6-48C2-80EE-635A3B8D2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0F54E614-9E9F-4532-9C3A-914E01D13189}"/>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v-LV" dirty="0"/>
          </a:p>
        </p:txBody>
      </p:sp>
      <p:sp>
        <p:nvSpPr>
          <p:cNvPr id="4" name="Date Placeholder 3">
            <a:extLst>
              <a:ext uri="{FF2B5EF4-FFF2-40B4-BE49-F238E27FC236}">
                <a16:creationId xmlns:a16="http://schemas.microsoft.com/office/drawing/2014/main" id="{7C2DB3D5-1523-46F1-9841-E19CC5EB6D5D}"/>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5" name="Footer Placeholder 4">
            <a:extLst>
              <a:ext uri="{FF2B5EF4-FFF2-40B4-BE49-F238E27FC236}">
                <a16:creationId xmlns:a16="http://schemas.microsoft.com/office/drawing/2014/main" id="{F93980E1-0778-41FD-A552-3F1743A921D9}"/>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6" name="Slide Number Placeholder 5">
            <a:extLst>
              <a:ext uri="{FF2B5EF4-FFF2-40B4-BE49-F238E27FC236}">
                <a16:creationId xmlns:a16="http://schemas.microsoft.com/office/drawing/2014/main" id="{CEBA2A3D-401A-4D68-9710-C3FEB2027021}"/>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401923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549D-6F25-4952-8AE9-76D6CAD6C5C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CF3A329-E845-4979-A75C-E0B938B1FDC2}"/>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E4F9F50A-D06A-4829-96B6-02E8B8296EBF}"/>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5" name="Footer Placeholder 4">
            <a:extLst>
              <a:ext uri="{FF2B5EF4-FFF2-40B4-BE49-F238E27FC236}">
                <a16:creationId xmlns:a16="http://schemas.microsoft.com/office/drawing/2014/main" id="{E87A72FD-F636-49A3-8B6A-D6379F0A294C}"/>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6" name="Slide Number Placeholder 5">
            <a:extLst>
              <a:ext uri="{FF2B5EF4-FFF2-40B4-BE49-F238E27FC236}">
                <a16:creationId xmlns:a16="http://schemas.microsoft.com/office/drawing/2014/main" id="{4B435F00-D5FF-4AE4-AB9A-50C3BDE9C969}"/>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383225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437E95-CBD2-451F-8A04-5202EDFE44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4B5DB58-9C88-41EF-A0A7-29A82C9114CD}"/>
              </a:ext>
            </a:extLst>
          </p:cNvPr>
          <p:cNvSpPr>
            <a:spLocks noGrp="1"/>
          </p:cNvSpPr>
          <p:nvPr>
            <p:ph type="body" orient="vert" idx="1"/>
          </p:nvPr>
        </p:nvSpPr>
        <p:spPr>
          <a:xfrm>
            <a:off x="838200" y="365125"/>
            <a:ext cx="7734300" cy="5811838"/>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1986914D-CC44-46C8-B7C6-2F0DC1F7223F}"/>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5" name="Footer Placeholder 4">
            <a:extLst>
              <a:ext uri="{FF2B5EF4-FFF2-40B4-BE49-F238E27FC236}">
                <a16:creationId xmlns:a16="http://schemas.microsoft.com/office/drawing/2014/main" id="{FFA8260F-74E0-45A7-A88E-DCFB26C9A7B8}"/>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6" name="Slide Number Placeholder 5">
            <a:extLst>
              <a:ext uri="{FF2B5EF4-FFF2-40B4-BE49-F238E27FC236}">
                <a16:creationId xmlns:a16="http://schemas.microsoft.com/office/drawing/2014/main" id="{444E9140-AEE5-4636-AEF2-BD9DA5914A60}"/>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130625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44A0-37FD-4249-8E81-19268A50F94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655D444-11B7-436E-9BEA-E16AE95A4731}"/>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22E844CC-8534-4616-A1BC-44E34147570D}"/>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5" name="Footer Placeholder 4">
            <a:extLst>
              <a:ext uri="{FF2B5EF4-FFF2-40B4-BE49-F238E27FC236}">
                <a16:creationId xmlns:a16="http://schemas.microsoft.com/office/drawing/2014/main" id="{5940F81D-1481-4E21-88BF-10EBB74585A1}"/>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6" name="Slide Number Placeholder 5">
            <a:extLst>
              <a:ext uri="{FF2B5EF4-FFF2-40B4-BE49-F238E27FC236}">
                <a16:creationId xmlns:a16="http://schemas.microsoft.com/office/drawing/2014/main" id="{4AA34808-B218-455A-AED5-85B4140F2B66}"/>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16687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CBB3-FAA2-4B45-B3C2-7D41E92D1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811CB418-F32A-47D0-AFED-BCD1C419A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45C9519-7E13-48F1-9F2C-B070FE1017DC}"/>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5" name="Footer Placeholder 4">
            <a:extLst>
              <a:ext uri="{FF2B5EF4-FFF2-40B4-BE49-F238E27FC236}">
                <a16:creationId xmlns:a16="http://schemas.microsoft.com/office/drawing/2014/main" id="{13396D95-D15E-4D0A-AC07-A2A1A64CDAEC}"/>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6" name="Slide Number Placeholder 5">
            <a:extLst>
              <a:ext uri="{FF2B5EF4-FFF2-40B4-BE49-F238E27FC236}">
                <a16:creationId xmlns:a16="http://schemas.microsoft.com/office/drawing/2014/main" id="{2F5042FF-5C9C-4282-A357-EEA02B788BBF}"/>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428756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7285-8695-42C3-A6D3-56545C5B4BFD}"/>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4F41347-0AA5-4274-9E7D-9BC05BEDA993}"/>
              </a:ext>
            </a:extLst>
          </p:cNvPr>
          <p:cNvSpPr>
            <a:spLocks noGrp="1"/>
          </p:cNvSpPr>
          <p:nvPr>
            <p:ph sz="half" idx="1"/>
          </p:nvPr>
        </p:nvSpPr>
        <p:spPr>
          <a:xfrm>
            <a:off x="838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a:extLst>
              <a:ext uri="{FF2B5EF4-FFF2-40B4-BE49-F238E27FC236}">
                <a16:creationId xmlns:a16="http://schemas.microsoft.com/office/drawing/2014/main" id="{8CD0254B-245F-44B0-A153-E06D6FE6BE53}"/>
              </a:ext>
            </a:extLst>
          </p:cNvPr>
          <p:cNvSpPr>
            <a:spLocks noGrp="1"/>
          </p:cNvSpPr>
          <p:nvPr>
            <p:ph sz="half" idx="2"/>
          </p:nvPr>
        </p:nvSpPr>
        <p:spPr>
          <a:xfrm>
            <a:off x="6172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Date Placeholder 4">
            <a:extLst>
              <a:ext uri="{FF2B5EF4-FFF2-40B4-BE49-F238E27FC236}">
                <a16:creationId xmlns:a16="http://schemas.microsoft.com/office/drawing/2014/main" id="{B8C4D436-709D-4894-B4EF-AD4DB2127F97}"/>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6" name="Footer Placeholder 5">
            <a:extLst>
              <a:ext uri="{FF2B5EF4-FFF2-40B4-BE49-F238E27FC236}">
                <a16:creationId xmlns:a16="http://schemas.microsoft.com/office/drawing/2014/main" id="{DC654DAF-9C36-4DA8-B2BA-EB7BB302226E}"/>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7" name="Slide Number Placeholder 6">
            <a:extLst>
              <a:ext uri="{FF2B5EF4-FFF2-40B4-BE49-F238E27FC236}">
                <a16:creationId xmlns:a16="http://schemas.microsoft.com/office/drawing/2014/main" id="{25017120-F877-4BB2-B427-943E2F067A30}"/>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238679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F6F9-750D-47AF-A71A-0339863CA2E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D49C90E-D045-4CC5-A8F7-0DDC7F1C46C2}"/>
              </a:ext>
            </a:extLst>
          </p:cNvPr>
          <p:cNvSpPr>
            <a:spLocks noGrp="1"/>
          </p:cNvSpPr>
          <p:nvPr>
            <p:ph type="body" idx="1"/>
          </p:nvPr>
        </p:nvSpPr>
        <p:spPr>
          <a:xfrm>
            <a:off x="839788" y="1681163"/>
            <a:ext cx="5157787"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D831107-4711-4CAB-8233-DEE6D93D147C}"/>
              </a:ext>
            </a:extLst>
          </p:cNvPr>
          <p:cNvSpPr>
            <a:spLocks noGrp="1"/>
          </p:cNvSpPr>
          <p:nvPr>
            <p:ph sz="half" idx="2"/>
          </p:nvPr>
        </p:nvSpPr>
        <p:spPr>
          <a:xfrm>
            <a:off x="839788" y="2505075"/>
            <a:ext cx="5157787"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a:extLst>
              <a:ext uri="{FF2B5EF4-FFF2-40B4-BE49-F238E27FC236}">
                <a16:creationId xmlns:a16="http://schemas.microsoft.com/office/drawing/2014/main" id="{8C32CA6D-229B-4DFB-BED0-F18EB76743D2}"/>
              </a:ext>
            </a:extLst>
          </p:cNvPr>
          <p:cNvSpPr>
            <a:spLocks noGrp="1"/>
          </p:cNvSpPr>
          <p:nvPr>
            <p:ph type="body" sz="quarter" idx="3"/>
          </p:nvPr>
        </p:nvSpPr>
        <p:spPr>
          <a:xfrm>
            <a:off x="6172200" y="1681163"/>
            <a:ext cx="5183188" cy="823912"/>
          </a:xfrm>
        </p:spPr>
        <p:txBody>
          <a:bodyPr anchor="b"/>
          <a:lstStyle>
            <a:lvl1pPr marL="0" indent="0">
              <a:buNone/>
              <a:defRPr sz="2400" b="1">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E4C3AB8-CD2F-4708-9C1F-0A9BEDDF4B56}"/>
              </a:ext>
            </a:extLst>
          </p:cNvPr>
          <p:cNvSpPr>
            <a:spLocks noGrp="1"/>
          </p:cNvSpPr>
          <p:nvPr>
            <p:ph sz="quarter" idx="4"/>
          </p:nvPr>
        </p:nvSpPr>
        <p:spPr>
          <a:xfrm>
            <a:off x="6172200" y="2505075"/>
            <a:ext cx="5183188" cy="368458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7" name="Date Placeholder 6">
            <a:extLst>
              <a:ext uri="{FF2B5EF4-FFF2-40B4-BE49-F238E27FC236}">
                <a16:creationId xmlns:a16="http://schemas.microsoft.com/office/drawing/2014/main" id="{A4F01875-F317-4E54-A007-DE1699246955}"/>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8" name="Footer Placeholder 7">
            <a:extLst>
              <a:ext uri="{FF2B5EF4-FFF2-40B4-BE49-F238E27FC236}">
                <a16:creationId xmlns:a16="http://schemas.microsoft.com/office/drawing/2014/main" id="{DAC42E3C-0451-4C1A-927D-26BDF1A19E5F}"/>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9" name="Slide Number Placeholder 8">
            <a:extLst>
              <a:ext uri="{FF2B5EF4-FFF2-40B4-BE49-F238E27FC236}">
                <a16:creationId xmlns:a16="http://schemas.microsoft.com/office/drawing/2014/main" id="{6C52C940-3F28-4826-A389-E20344E3556B}"/>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225911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E807-D053-4CC4-9699-86EDCE6A66BC}"/>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FC7EA7BE-DF0D-4954-A9A0-5BC8209EC6D4}"/>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4" name="Footer Placeholder 3">
            <a:extLst>
              <a:ext uri="{FF2B5EF4-FFF2-40B4-BE49-F238E27FC236}">
                <a16:creationId xmlns:a16="http://schemas.microsoft.com/office/drawing/2014/main" id="{D2E2A807-F9B0-485C-BF77-5BCCBB745680}"/>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5" name="Slide Number Placeholder 4">
            <a:extLst>
              <a:ext uri="{FF2B5EF4-FFF2-40B4-BE49-F238E27FC236}">
                <a16:creationId xmlns:a16="http://schemas.microsoft.com/office/drawing/2014/main" id="{6CE99174-0E53-4324-BCCE-65DB686F8B32}"/>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69993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695858-210B-4009-9D45-CA2C6B0BA661}"/>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3" name="Footer Placeholder 2">
            <a:extLst>
              <a:ext uri="{FF2B5EF4-FFF2-40B4-BE49-F238E27FC236}">
                <a16:creationId xmlns:a16="http://schemas.microsoft.com/office/drawing/2014/main" id="{AE65B60A-BEB7-40CA-AEFA-1F1C73EE85A5}"/>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4" name="Slide Number Placeholder 3">
            <a:extLst>
              <a:ext uri="{FF2B5EF4-FFF2-40B4-BE49-F238E27FC236}">
                <a16:creationId xmlns:a16="http://schemas.microsoft.com/office/drawing/2014/main" id="{2D8C83C8-EBA9-4299-B04A-E52C99E03FA4}"/>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106677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417A-C6EE-4D2A-9D29-46864DC80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BF5CD3C-0D08-4663-8182-6FBC570A464D}"/>
              </a:ext>
            </a:extLst>
          </p:cNvPr>
          <p:cNvSpPr>
            <a:spLocks noGrp="1"/>
          </p:cNvSpPr>
          <p:nvPr>
            <p:ph idx="1"/>
          </p:nvPr>
        </p:nvSpPr>
        <p:spPr>
          <a:xfrm>
            <a:off x="5183188" y="987425"/>
            <a:ext cx="6172200" cy="4873625"/>
          </a:xfrm>
        </p:spPr>
        <p:txBody>
          <a:bodyPr/>
          <a:lstStyle>
            <a:lvl1pPr>
              <a:defRPr sz="3200">
                <a:latin typeface="Verdana" panose="020B0604030504040204" pitchFamily="34" charset="0"/>
              </a:defRPr>
            </a:lvl1pPr>
            <a:lvl2pPr>
              <a:defRPr sz="2800">
                <a:latin typeface="Verdana" panose="020B0604030504040204" pitchFamily="34" charset="0"/>
              </a:defRPr>
            </a:lvl2pPr>
            <a:lvl3pPr>
              <a:defRPr sz="2400">
                <a:latin typeface="Verdana" panose="020B0604030504040204" pitchFamily="34" charset="0"/>
              </a:defRPr>
            </a:lvl3pPr>
            <a:lvl4pPr>
              <a:defRPr sz="2000">
                <a:latin typeface="Verdana" panose="020B0604030504040204" pitchFamily="34" charset="0"/>
              </a:defRPr>
            </a:lvl4pPr>
            <a:lvl5pPr>
              <a:defRPr sz="2000">
                <a:latin typeface="Verdana" panose="020B060403050404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Text Placeholder 3">
            <a:extLst>
              <a:ext uri="{FF2B5EF4-FFF2-40B4-BE49-F238E27FC236}">
                <a16:creationId xmlns:a16="http://schemas.microsoft.com/office/drawing/2014/main" id="{55C788CE-F132-4D35-B098-D3326607301E}"/>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598057C5-6918-4C54-9BB4-3627765BDE70}"/>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6" name="Footer Placeholder 5">
            <a:extLst>
              <a:ext uri="{FF2B5EF4-FFF2-40B4-BE49-F238E27FC236}">
                <a16:creationId xmlns:a16="http://schemas.microsoft.com/office/drawing/2014/main" id="{8D1D9FFE-7D7A-4F08-A4B0-E9F0F465D133}"/>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7" name="Slide Number Placeholder 6">
            <a:extLst>
              <a:ext uri="{FF2B5EF4-FFF2-40B4-BE49-F238E27FC236}">
                <a16:creationId xmlns:a16="http://schemas.microsoft.com/office/drawing/2014/main" id="{A006700A-35B9-41C4-BCD4-9735B5CA9D8C}"/>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270477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0237-1FFF-4290-B4A0-6E6A607F1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9403C38D-AB92-4A81-BC3D-08347EBF058C}"/>
              </a:ext>
            </a:extLst>
          </p:cNvPr>
          <p:cNvSpPr>
            <a:spLocks noGrp="1"/>
          </p:cNvSpPr>
          <p:nvPr>
            <p:ph type="pic" idx="1"/>
          </p:nvPr>
        </p:nvSpPr>
        <p:spPr>
          <a:xfrm>
            <a:off x="5183188" y="987425"/>
            <a:ext cx="6172200" cy="4873625"/>
          </a:xfrm>
        </p:spPr>
        <p:txBody>
          <a:bodyPr/>
          <a:lstStyle>
            <a:lvl1pPr marL="0" indent="0">
              <a:buNone/>
              <a:defRPr sz="3200">
                <a:latin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a:extLst>
              <a:ext uri="{FF2B5EF4-FFF2-40B4-BE49-F238E27FC236}">
                <a16:creationId xmlns:a16="http://schemas.microsoft.com/office/drawing/2014/main" id="{ED007DF4-9C05-4FA3-B15F-F39685D3ED26}"/>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3E4329ED-A21F-4054-9726-A53A76EA238B}"/>
              </a:ext>
            </a:extLst>
          </p:cNvPr>
          <p:cNvSpPr>
            <a:spLocks noGrp="1"/>
          </p:cNvSpPr>
          <p:nvPr>
            <p:ph type="dt" sz="half" idx="10"/>
          </p:nvPr>
        </p:nvSpPr>
        <p:spPr/>
        <p:txBody>
          <a:bodyPr/>
          <a:lstStyle>
            <a:lvl1pPr>
              <a:defRPr>
                <a:latin typeface="Verdana" panose="020B0604030504040204" pitchFamily="34" charset="0"/>
              </a:defRPr>
            </a:lvl1pPr>
          </a:lstStyle>
          <a:p>
            <a:fld id="{4F230C69-8F05-4753-BFD7-1A2E179A1E31}" type="datetimeFigureOut">
              <a:rPr lang="lv-LV" smtClean="0"/>
              <a:pPr/>
              <a:t>13.09.2022</a:t>
            </a:fld>
            <a:endParaRPr lang="lv-LV" dirty="0"/>
          </a:p>
        </p:txBody>
      </p:sp>
      <p:sp>
        <p:nvSpPr>
          <p:cNvPr id="6" name="Footer Placeholder 5">
            <a:extLst>
              <a:ext uri="{FF2B5EF4-FFF2-40B4-BE49-F238E27FC236}">
                <a16:creationId xmlns:a16="http://schemas.microsoft.com/office/drawing/2014/main" id="{C25B5331-C59A-4589-9FF4-0A26C1B00064}"/>
              </a:ext>
            </a:extLst>
          </p:cNvPr>
          <p:cNvSpPr>
            <a:spLocks noGrp="1"/>
          </p:cNvSpPr>
          <p:nvPr>
            <p:ph type="ftr" sz="quarter" idx="11"/>
          </p:nvPr>
        </p:nvSpPr>
        <p:spPr/>
        <p:txBody>
          <a:bodyPr/>
          <a:lstStyle>
            <a:lvl1pPr>
              <a:defRPr>
                <a:latin typeface="Verdana" panose="020B0604030504040204" pitchFamily="34" charset="0"/>
              </a:defRPr>
            </a:lvl1pPr>
          </a:lstStyle>
          <a:p>
            <a:endParaRPr lang="lv-LV" dirty="0"/>
          </a:p>
        </p:txBody>
      </p:sp>
      <p:sp>
        <p:nvSpPr>
          <p:cNvPr id="7" name="Slide Number Placeholder 6">
            <a:extLst>
              <a:ext uri="{FF2B5EF4-FFF2-40B4-BE49-F238E27FC236}">
                <a16:creationId xmlns:a16="http://schemas.microsoft.com/office/drawing/2014/main" id="{3020E4A8-80D6-4B23-BD17-F66B6EE36700}"/>
              </a:ext>
            </a:extLst>
          </p:cNvPr>
          <p:cNvSpPr>
            <a:spLocks noGrp="1"/>
          </p:cNvSpPr>
          <p:nvPr>
            <p:ph type="sldNum" sz="quarter" idx="12"/>
          </p:nvPr>
        </p:nvSpPr>
        <p:spPr/>
        <p:txBody>
          <a:bodyPr/>
          <a:lstStyle>
            <a:lvl1pPr>
              <a:defRPr>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87297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055CD-5992-4471-ADA4-85458F54E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91E621E-E089-4FB0-BF0C-E2AB993F0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1C609E36-9799-4984-8290-88E94DFAB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4F230C69-8F05-4753-BFD7-1A2E179A1E31}" type="datetimeFigureOut">
              <a:rPr lang="lv-LV" smtClean="0"/>
              <a:pPr/>
              <a:t>13.09.2022</a:t>
            </a:fld>
            <a:endParaRPr lang="lv-LV" dirty="0"/>
          </a:p>
        </p:txBody>
      </p:sp>
      <p:sp>
        <p:nvSpPr>
          <p:cNvPr id="5" name="Footer Placeholder 4">
            <a:extLst>
              <a:ext uri="{FF2B5EF4-FFF2-40B4-BE49-F238E27FC236}">
                <a16:creationId xmlns:a16="http://schemas.microsoft.com/office/drawing/2014/main" id="{7148B8B1-19FF-4F8F-B259-3105F14CC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lv-LV" dirty="0"/>
          </a:p>
        </p:txBody>
      </p:sp>
      <p:sp>
        <p:nvSpPr>
          <p:cNvPr id="6" name="Slide Number Placeholder 5">
            <a:extLst>
              <a:ext uri="{FF2B5EF4-FFF2-40B4-BE49-F238E27FC236}">
                <a16:creationId xmlns:a16="http://schemas.microsoft.com/office/drawing/2014/main" id="{E1D740F6-2983-4A70-899D-2345AC7368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016B3960-FAF7-4652-AE01-39BE2C063FB4}" type="slidenum">
              <a:rPr lang="lv-LV" smtClean="0"/>
              <a:pPr/>
              <a:t>‹#›</a:t>
            </a:fld>
            <a:endParaRPr lang="lv-LV" dirty="0"/>
          </a:p>
        </p:txBody>
      </p:sp>
    </p:spTree>
    <p:extLst>
      <p:ext uri="{BB962C8B-B14F-4D97-AF65-F5344CB8AC3E}">
        <p14:creationId xmlns:p14="http://schemas.microsoft.com/office/powerpoint/2010/main" val="207912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prognozes.nva.gov.lv/l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prognozes.em.gov.lv/l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3.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4.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hart" Target="../charts/chart2.xml"/><Relationship Id="rId5" Type="http://schemas.openxmlformats.org/officeDocument/2006/relationships/image" Target="../media/image15.png"/><Relationship Id="rId15" Type="http://schemas.openxmlformats.org/officeDocument/2006/relationships/chart" Target="../charts/chart6.xml"/><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chart" Target="../charts/chart1.xml"/><Relationship Id="rId1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9880-FFA9-4AC5-9178-1C96902D2842}"/>
              </a:ext>
            </a:extLst>
          </p:cNvPr>
          <p:cNvSpPr>
            <a:spLocks noGrp="1"/>
          </p:cNvSpPr>
          <p:nvPr>
            <p:ph type="ctrTitle"/>
          </p:nvPr>
        </p:nvSpPr>
        <p:spPr>
          <a:xfrm>
            <a:off x="2661199" y="3429000"/>
            <a:ext cx="6869601" cy="682038"/>
          </a:xfrm>
        </p:spPr>
        <p:txBody>
          <a:bodyPr>
            <a:normAutofit/>
          </a:bodyPr>
          <a:lstStyle/>
          <a:p>
            <a:r>
              <a:rPr lang="en-GB" sz="2800" dirty="0">
                <a:latin typeface="Verdana" panose="020B0604030504040204" pitchFamily="34" charset="0"/>
                <a:ea typeface="Verdana" panose="020B0604030504040204" pitchFamily="34" charset="0"/>
              </a:rPr>
              <a:t>State Employment Agency of Latvia </a:t>
            </a:r>
          </a:p>
        </p:txBody>
      </p:sp>
      <p:sp>
        <p:nvSpPr>
          <p:cNvPr id="3" name="Subtitle 2">
            <a:extLst>
              <a:ext uri="{FF2B5EF4-FFF2-40B4-BE49-F238E27FC236}">
                <a16:creationId xmlns:a16="http://schemas.microsoft.com/office/drawing/2014/main" id="{017A0366-F600-4755-B605-CFE1B17F7ADF}"/>
              </a:ext>
            </a:extLst>
          </p:cNvPr>
          <p:cNvSpPr>
            <a:spLocks noGrp="1"/>
          </p:cNvSpPr>
          <p:nvPr>
            <p:ph type="subTitle" idx="1"/>
          </p:nvPr>
        </p:nvSpPr>
        <p:spPr>
          <a:xfrm>
            <a:off x="1449572" y="4927918"/>
            <a:ext cx="9144000" cy="555292"/>
          </a:xfrm>
        </p:spPr>
        <p:txBody>
          <a:bodyPr>
            <a:noAutofit/>
          </a:bodyPr>
          <a:lstStyle/>
          <a:p>
            <a:r>
              <a:rPr lang="lv-LV" dirty="0"/>
              <a:t>Eva Lapsiņa</a:t>
            </a:r>
          </a:p>
          <a:p>
            <a:r>
              <a:rPr lang="en-GB" dirty="0"/>
              <a:t>Director of </a:t>
            </a:r>
            <a:r>
              <a:rPr lang="en-GB" dirty="0" err="1"/>
              <a:t>Developement</a:t>
            </a:r>
            <a:r>
              <a:rPr lang="en-GB" dirty="0"/>
              <a:t> and </a:t>
            </a:r>
            <a:r>
              <a:rPr lang="en-GB" dirty="0" err="1"/>
              <a:t>Analitic</a:t>
            </a:r>
            <a:r>
              <a:rPr lang="en-GB" dirty="0"/>
              <a:t> Department</a:t>
            </a:r>
          </a:p>
        </p:txBody>
      </p:sp>
      <p:sp>
        <p:nvSpPr>
          <p:cNvPr id="4" name="TextBox 3">
            <a:extLst>
              <a:ext uri="{FF2B5EF4-FFF2-40B4-BE49-F238E27FC236}">
                <a16:creationId xmlns:a16="http://schemas.microsoft.com/office/drawing/2014/main" id="{E28B8E4A-6FC0-4331-BA5B-3FC98FD80F73}"/>
              </a:ext>
            </a:extLst>
          </p:cNvPr>
          <p:cNvSpPr txBox="1"/>
          <p:nvPr/>
        </p:nvSpPr>
        <p:spPr>
          <a:xfrm>
            <a:off x="5127557" y="6153787"/>
            <a:ext cx="1748901" cy="369332"/>
          </a:xfrm>
          <a:prstGeom prst="rect">
            <a:avLst/>
          </a:prstGeom>
          <a:noFill/>
        </p:spPr>
        <p:txBody>
          <a:bodyPr wrap="square" rtlCol="0">
            <a:spAutoFit/>
          </a:bodyPr>
          <a:lstStyle/>
          <a:p>
            <a:pPr algn="ctr"/>
            <a:r>
              <a:rPr lang="lv-LV" dirty="0">
                <a:latin typeface="Verdana" panose="020B0604030504040204" pitchFamily="34" charset="0"/>
              </a:rPr>
              <a:t>13.09.2022</a:t>
            </a:r>
          </a:p>
        </p:txBody>
      </p:sp>
      <p:pic>
        <p:nvPicPr>
          <p:cNvPr id="5" name="Picture 4">
            <a:extLst>
              <a:ext uri="{FF2B5EF4-FFF2-40B4-BE49-F238E27FC236}">
                <a16:creationId xmlns:a16="http://schemas.microsoft.com/office/drawing/2014/main" id="{971DC7B2-9AF9-4633-ACFA-1BBFE6C1EB6D}"/>
              </a:ext>
            </a:extLst>
          </p:cNvPr>
          <p:cNvPicPr>
            <a:picLocks noChangeAspect="1"/>
          </p:cNvPicPr>
          <p:nvPr/>
        </p:nvPicPr>
        <p:blipFill rotWithShape="1">
          <a:blip r:embed="rId2"/>
          <a:srcRect b="20421"/>
          <a:stretch/>
        </p:blipFill>
        <p:spPr>
          <a:xfrm>
            <a:off x="4262047" y="0"/>
            <a:ext cx="3354905" cy="2944368"/>
          </a:xfrm>
          <a:prstGeom prst="rect">
            <a:avLst/>
          </a:prstGeom>
          <a:noFill/>
          <a:ln>
            <a:noFill/>
          </a:ln>
        </p:spPr>
      </p:pic>
    </p:spTree>
    <p:extLst>
      <p:ext uri="{BB962C8B-B14F-4D97-AF65-F5344CB8AC3E}">
        <p14:creationId xmlns:p14="http://schemas.microsoft.com/office/powerpoint/2010/main" val="211553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6C22BAA-A3B5-43E8-89B1-AE72DA20521E}"/>
              </a:ext>
            </a:extLst>
          </p:cNvPr>
          <p:cNvGrpSpPr/>
          <p:nvPr/>
        </p:nvGrpSpPr>
        <p:grpSpPr>
          <a:xfrm>
            <a:off x="490368" y="1034143"/>
            <a:ext cx="10919942" cy="5393816"/>
            <a:chOff x="443257" y="676275"/>
            <a:chExt cx="11424797" cy="5767475"/>
          </a:xfrm>
        </p:grpSpPr>
        <p:sp>
          <p:nvSpPr>
            <p:cNvPr id="237602" name="Google Shape;5053;p111"/>
            <p:cNvSpPr txBox="1">
              <a:spLocks noChangeArrowheads="1"/>
            </p:cNvSpPr>
            <p:nvPr/>
          </p:nvSpPr>
          <p:spPr bwMode="auto">
            <a:xfrm>
              <a:off x="9170194" y="2776956"/>
              <a:ext cx="2516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GB" dirty="0">
                  <a:latin typeface="Verdana" panose="020B0604030504040204" pitchFamily="34" charset="0"/>
                  <a:ea typeface="Verdana" panose="020B0604030504040204" pitchFamily="34" charset="0"/>
                  <a:cs typeface="Times New Roman" panose="02020603050405020304" pitchFamily="18" charset="0"/>
                </a:rPr>
                <a:t>career choices for adults and young people</a:t>
              </a:r>
              <a:endParaRPr lang="en-US" altLang="en-US" dirty="0">
                <a:latin typeface="Verdana" panose="020B0604030504040204" pitchFamily="34" charset="0"/>
                <a:ea typeface="Verdana" panose="020B060403050404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9EC23BBD-423E-4F70-B222-E5A5C0BEB7AD}"/>
                </a:ext>
              </a:extLst>
            </p:cNvPr>
            <p:cNvGrpSpPr/>
            <p:nvPr/>
          </p:nvGrpSpPr>
          <p:grpSpPr>
            <a:xfrm>
              <a:off x="443257" y="676275"/>
              <a:ext cx="11424797" cy="5767475"/>
              <a:chOff x="443257" y="676275"/>
              <a:chExt cx="11424797" cy="5767475"/>
            </a:xfrm>
          </p:grpSpPr>
          <p:sp>
            <p:nvSpPr>
              <p:cNvPr id="237597" name="Google Shape;5048;p111"/>
              <p:cNvSpPr txBox="1">
                <a:spLocks noChangeArrowheads="1"/>
              </p:cNvSpPr>
              <p:nvPr/>
            </p:nvSpPr>
            <p:spPr bwMode="auto">
              <a:xfrm>
                <a:off x="587626" y="1444449"/>
                <a:ext cx="2356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buSzPts val="1200"/>
                </a:pPr>
                <a:r>
                  <a:rPr lang="en-GB" dirty="0">
                    <a:latin typeface="Verdana" panose="020B0604030504040204" pitchFamily="34" charset="0"/>
                    <a:ea typeface="Verdana" panose="020B0604030504040204" pitchFamily="34" charset="0"/>
                    <a:cs typeface="Times New Roman" panose="02020603050405020304" pitchFamily="18" charset="0"/>
                  </a:rPr>
                  <a:t>planning education and training programs</a:t>
                </a:r>
                <a:endParaRPr lang="en-US" altLang="en-US" dirty="0">
                  <a:latin typeface="Verdana" panose="020B0604030504040204" pitchFamily="34" charset="0"/>
                  <a:ea typeface="Verdana" panose="020B0604030504040204" pitchFamily="34" charset="0"/>
                  <a:cs typeface="Open Sans" panose="020B0606030504020204" pitchFamily="34" charset="0"/>
                </a:endParaRPr>
              </a:p>
            </p:txBody>
          </p:sp>
          <p:sp>
            <p:nvSpPr>
              <p:cNvPr id="237598" name="Google Shape;5049;p111"/>
              <p:cNvSpPr txBox="1">
                <a:spLocks noChangeArrowheads="1"/>
              </p:cNvSpPr>
              <p:nvPr/>
            </p:nvSpPr>
            <p:spPr bwMode="auto">
              <a:xfrm>
                <a:off x="443257" y="2843322"/>
                <a:ext cx="2532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buSzPts val="1200"/>
                </a:pPr>
                <a:r>
                  <a:rPr lang="en-GB" dirty="0" err="1">
                    <a:latin typeface="Verdana" panose="020B0604030504040204" pitchFamily="34" charset="0"/>
                    <a:ea typeface="Verdana" panose="020B0604030504040204" pitchFamily="34" charset="0"/>
                    <a:cs typeface="Times New Roman" panose="02020603050405020304" pitchFamily="18" charset="0"/>
                  </a:rPr>
                  <a:t>labor</a:t>
                </a:r>
                <a:r>
                  <a:rPr lang="en-GB" dirty="0">
                    <a:latin typeface="Verdana" panose="020B0604030504040204" pitchFamily="34" charset="0"/>
                    <a:ea typeface="Verdana" panose="020B0604030504040204" pitchFamily="34" charset="0"/>
                    <a:cs typeface="Times New Roman" panose="02020603050405020304" pitchFamily="18" charset="0"/>
                  </a:rPr>
                  <a:t> market researches</a:t>
                </a:r>
                <a:endParaRPr lang="en-US" altLang="en-US" dirty="0">
                  <a:latin typeface="Verdana" panose="020B0604030504040204" pitchFamily="34" charset="0"/>
                  <a:ea typeface="Verdana" panose="020B0604030504040204" pitchFamily="34" charset="0"/>
                  <a:cs typeface="Open Sans" panose="020B0606030504020204" pitchFamily="34" charset="0"/>
                </a:endParaRPr>
              </a:p>
            </p:txBody>
          </p:sp>
          <p:sp>
            <p:nvSpPr>
              <p:cNvPr id="237599" name="Google Shape;5050;p111"/>
              <p:cNvSpPr txBox="1">
                <a:spLocks noChangeArrowheads="1"/>
              </p:cNvSpPr>
              <p:nvPr/>
            </p:nvSpPr>
            <p:spPr bwMode="auto">
              <a:xfrm>
                <a:off x="537013" y="4105028"/>
                <a:ext cx="2430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a:buSzPts val="1200"/>
                </a:pPr>
                <a:r>
                  <a:rPr lang="en-GB" dirty="0">
                    <a:latin typeface="Verdana" panose="020B0604030504040204" pitchFamily="34" charset="0"/>
                    <a:ea typeface="Verdana" panose="020B0604030504040204" pitchFamily="34" charset="0"/>
                    <a:cs typeface="Times New Roman" panose="02020603050405020304" pitchFamily="18" charset="0"/>
                  </a:rPr>
                  <a:t>business expansion, personnel policy</a:t>
                </a:r>
                <a:endParaRPr lang="en-US" altLang="en-US" dirty="0">
                  <a:latin typeface="Verdana" panose="020B0604030504040204" pitchFamily="34" charset="0"/>
                  <a:ea typeface="Verdana" panose="020B0604030504040204" pitchFamily="34" charset="0"/>
                  <a:cs typeface="Open Sans" panose="020B0606030504020204" pitchFamily="34" charset="0"/>
                </a:endParaRPr>
              </a:p>
            </p:txBody>
          </p:sp>
          <p:sp>
            <p:nvSpPr>
              <p:cNvPr id="237600" name="Google Shape;5051;p111"/>
              <p:cNvSpPr txBox="1">
                <a:spLocks noChangeArrowheads="1"/>
              </p:cNvSpPr>
              <p:nvPr/>
            </p:nvSpPr>
            <p:spPr bwMode="auto">
              <a:xfrm>
                <a:off x="1198393" y="5721936"/>
                <a:ext cx="1695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SzPts val="1200"/>
                  <a:buFont typeface="Open Sans" panose="020B0606030504020204" pitchFamily="34" charset="0"/>
                  <a:buNone/>
                </a:pPr>
                <a:r>
                  <a:rPr lang="lv-LV" altLang="en-US" dirty="0" err="1">
                    <a:latin typeface="Verdana" panose="020B0604030504040204" pitchFamily="34" charset="0"/>
                    <a:ea typeface="Verdana" panose="020B0604030504040204" pitchFamily="34" charset="0"/>
                    <a:cs typeface="Open Sans" panose="020B0606030504020204" pitchFamily="34" charset="0"/>
                    <a:sym typeface="Open Sans" panose="020B0606030504020204" pitchFamily="34" charset="0"/>
                  </a:rPr>
                  <a:t>investments</a:t>
                </a:r>
                <a:endParaRPr lang="en-US" altLang="en-US" dirty="0">
                  <a:latin typeface="Verdana" panose="020B0604030504040204" pitchFamily="34" charset="0"/>
                  <a:ea typeface="Verdana" panose="020B060403050404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2EECC4B5-4755-439E-A2D1-D45FEA5D1AE5}"/>
                  </a:ext>
                </a:extLst>
              </p:cNvPr>
              <p:cNvGrpSpPr/>
              <p:nvPr/>
            </p:nvGrpSpPr>
            <p:grpSpPr>
              <a:xfrm>
                <a:off x="648877" y="676275"/>
                <a:ext cx="11219177" cy="5767475"/>
                <a:chOff x="648877" y="676275"/>
                <a:chExt cx="11219177" cy="5767475"/>
              </a:xfrm>
            </p:grpSpPr>
            <p:sp>
              <p:nvSpPr>
                <p:cNvPr id="237570" name="Google Shape;5021;p111"/>
                <p:cNvSpPr>
                  <a:spLocks/>
                </p:cNvSpPr>
                <p:nvPr/>
              </p:nvSpPr>
              <p:spPr bwMode="auto">
                <a:xfrm>
                  <a:off x="3643313" y="3509963"/>
                  <a:ext cx="1519237" cy="1214437"/>
                </a:xfrm>
                <a:custGeom>
                  <a:avLst/>
                  <a:gdLst>
                    <a:gd name="T0" fmla="*/ 2147483646 w 343"/>
                    <a:gd name="T1" fmla="*/ 2147483646 h 274"/>
                    <a:gd name="T2" fmla="*/ 2147483646 w 343"/>
                    <a:gd name="T3" fmla="*/ 2147483646 h 274"/>
                    <a:gd name="T4" fmla="*/ 2147483646 w 343"/>
                    <a:gd name="T5" fmla="*/ 2147483646 h 274"/>
                    <a:gd name="T6" fmla="*/ 2147483646 w 343"/>
                    <a:gd name="T7" fmla="*/ 0 h 274"/>
                    <a:gd name="T8" fmla="*/ 2147483646 w 343"/>
                    <a:gd name="T9" fmla="*/ 0 h 274"/>
                    <a:gd name="T10" fmla="*/ 0 w 343"/>
                    <a:gd name="T11" fmla="*/ 2147483646 h 274"/>
                    <a:gd name="T12" fmla="*/ 0 w 343"/>
                    <a:gd name="T13" fmla="*/ 2147483646 h 274"/>
                    <a:gd name="T14" fmla="*/ 2147483646 w 343"/>
                    <a:gd name="T15" fmla="*/ 2147483646 h 274"/>
                    <a:gd name="T16" fmla="*/ 2147483646 w 343"/>
                    <a:gd name="T17" fmla="*/ 2147483646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 h="274" extrusionOk="0">
                      <a:moveTo>
                        <a:pt x="322" y="202"/>
                      </a:moveTo>
                      <a:cubicBezTo>
                        <a:pt x="338" y="186"/>
                        <a:pt x="343" y="161"/>
                        <a:pt x="334" y="140"/>
                      </a:cubicBezTo>
                      <a:cubicBezTo>
                        <a:pt x="291" y="35"/>
                        <a:pt x="291" y="35"/>
                        <a:pt x="291" y="35"/>
                      </a:cubicBezTo>
                      <a:cubicBezTo>
                        <a:pt x="282" y="14"/>
                        <a:pt x="261" y="0"/>
                        <a:pt x="238" y="0"/>
                      </a:cubicBezTo>
                      <a:cubicBezTo>
                        <a:pt x="136" y="0"/>
                        <a:pt x="136" y="0"/>
                        <a:pt x="136" y="0"/>
                      </a:cubicBezTo>
                      <a:cubicBezTo>
                        <a:pt x="0" y="217"/>
                        <a:pt x="0" y="217"/>
                        <a:pt x="0" y="217"/>
                      </a:cubicBezTo>
                      <a:cubicBezTo>
                        <a:pt x="0" y="217"/>
                        <a:pt x="0" y="217"/>
                        <a:pt x="0" y="217"/>
                      </a:cubicBezTo>
                      <a:cubicBezTo>
                        <a:pt x="249" y="274"/>
                        <a:pt x="249" y="274"/>
                        <a:pt x="249" y="274"/>
                      </a:cubicBezTo>
                      <a:lnTo>
                        <a:pt x="322" y="202"/>
                      </a:ln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1" name="Google Shape;5022;p111"/>
                <p:cNvSpPr>
                  <a:spLocks/>
                </p:cNvSpPr>
                <p:nvPr/>
              </p:nvSpPr>
              <p:spPr bwMode="auto">
                <a:xfrm>
                  <a:off x="3321050" y="3509963"/>
                  <a:ext cx="925513" cy="962025"/>
                </a:xfrm>
                <a:custGeom>
                  <a:avLst/>
                  <a:gdLst>
                    <a:gd name="T0" fmla="*/ 2147483646 w 209"/>
                    <a:gd name="T1" fmla="*/ 0 h 217"/>
                    <a:gd name="T2" fmla="*/ 2147483646 w 209"/>
                    <a:gd name="T3" fmla="*/ 2147483646 h 217"/>
                    <a:gd name="T4" fmla="*/ 2147483646 w 209"/>
                    <a:gd name="T5" fmla="*/ 2147483646 h 217"/>
                    <a:gd name="T6" fmla="*/ 2147483646 w 209"/>
                    <a:gd name="T7" fmla="*/ 2147483646 h 217"/>
                    <a:gd name="T8" fmla="*/ 2147483646 w 209"/>
                    <a:gd name="T9" fmla="*/ 0 h 217"/>
                    <a:gd name="T10" fmla="*/ 2147483646 w 209"/>
                    <a:gd name="T11" fmla="*/ 0 h 2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 h="217" extrusionOk="0">
                      <a:moveTo>
                        <a:pt x="68" y="0"/>
                      </a:moveTo>
                      <a:cubicBezTo>
                        <a:pt x="28" y="0"/>
                        <a:pt x="0" y="40"/>
                        <a:pt x="15" y="77"/>
                      </a:cubicBezTo>
                      <a:cubicBezTo>
                        <a:pt x="16" y="78"/>
                        <a:pt x="16" y="78"/>
                        <a:pt x="16" y="78"/>
                      </a:cubicBezTo>
                      <a:cubicBezTo>
                        <a:pt x="73" y="217"/>
                        <a:pt x="73" y="217"/>
                        <a:pt x="73" y="217"/>
                      </a:cubicBezTo>
                      <a:cubicBezTo>
                        <a:pt x="209" y="0"/>
                        <a:pt x="209" y="0"/>
                        <a:pt x="209" y="0"/>
                      </a:cubicBezTo>
                      <a:lnTo>
                        <a:pt x="68" y="0"/>
                      </a:lnTo>
                      <a:close/>
                    </a:path>
                  </a:pathLst>
                </a:custGeom>
                <a:solidFill>
                  <a:srgbClr val="22A2D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2" name="Google Shape;5023;p111"/>
                <p:cNvSpPr>
                  <a:spLocks/>
                </p:cNvSpPr>
                <p:nvPr/>
              </p:nvSpPr>
              <p:spPr bwMode="auto">
                <a:xfrm>
                  <a:off x="3643313" y="4471988"/>
                  <a:ext cx="1103312" cy="819150"/>
                </a:xfrm>
                <a:custGeom>
                  <a:avLst/>
                  <a:gdLst>
                    <a:gd name="T0" fmla="*/ 0 w 249"/>
                    <a:gd name="T1" fmla="*/ 0 h 185"/>
                    <a:gd name="T2" fmla="*/ 2147483646 w 249"/>
                    <a:gd name="T3" fmla="*/ 2147483646 h 185"/>
                    <a:gd name="T4" fmla="*/ 2147483646 w 249"/>
                    <a:gd name="T5" fmla="*/ 2147483646 h 185"/>
                    <a:gd name="T6" fmla="*/ 2147483646 w 249"/>
                    <a:gd name="T7" fmla="*/ 2147483646 h 185"/>
                    <a:gd name="T8" fmla="*/ 2147483646 w 249"/>
                    <a:gd name="T9" fmla="*/ 2147483646 h 185"/>
                    <a:gd name="T10" fmla="*/ 0 w 249"/>
                    <a:gd name="T11" fmla="*/ 0 h 1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185" extrusionOk="0">
                      <a:moveTo>
                        <a:pt x="0" y="0"/>
                      </a:moveTo>
                      <a:cubicBezTo>
                        <a:pt x="58" y="139"/>
                        <a:pt x="58" y="139"/>
                        <a:pt x="58" y="139"/>
                      </a:cubicBezTo>
                      <a:cubicBezTo>
                        <a:pt x="58" y="139"/>
                        <a:pt x="58" y="139"/>
                        <a:pt x="58" y="139"/>
                      </a:cubicBezTo>
                      <a:cubicBezTo>
                        <a:pt x="73" y="176"/>
                        <a:pt x="122" y="185"/>
                        <a:pt x="150" y="157"/>
                      </a:cubicBezTo>
                      <a:cubicBezTo>
                        <a:pt x="249" y="57"/>
                        <a:pt x="249" y="57"/>
                        <a:pt x="249" y="57"/>
                      </a:cubicBezTo>
                      <a:lnTo>
                        <a:pt x="0" y="0"/>
                      </a:lnTo>
                      <a:close/>
                    </a:path>
                  </a:pathLst>
                </a:custGeom>
                <a:solidFill>
                  <a:srgbClr val="68CB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3" name="Google Shape;5024;p111"/>
                <p:cNvSpPr>
                  <a:spLocks/>
                </p:cNvSpPr>
                <p:nvPr/>
              </p:nvSpPr>
              <p:spPr bwMode="auto">
                <a:xfrm>
                  <a:off x="8551863" y="2433638"/>
                  <a:ext cx="4762" cy="4762"/>
                </a:xfrm>
                <a:custGeom>
                  <a:avLst/>
                  <a:gdLst>
                    <a:gd name="T0" fmla="*/ 2147483646 w 3"/>
                    <a:gd name="T1" fmla="*/ 2147483646 h 3"/>
                    <a:gd name="T2" fmla="*/ 2147483646 w 3"/>
                    <a:gd name="T3" fmla="*/ 0 h 3"/>
                    <a:gd name="T4" fmla="*/ 0 w 3"/>
                    <a:gd name="T5" fmla="*/ 2147483646 h 3"/>
                    <a:gd name="T6" fmla="*/ 2147483646 w 3"/>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extrusionOk="0">
                      <a:moveTo>
                        <a:pt x="3" y="3"/>
                      </a:moveTo>
                      <a:lnTo>
                        <a:pt x="3" y="0"/>
                      </a:lnTo>
                      <a:lnTo>
                        <a:pt x="0" y="3"/>
                      </a:lnTo>
                      <a:lnTo>
                        <a:pt x="3" y="3"/>
                      </a:ln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4" name="Google Shape;5025;p111"/>
                <p:cNvSpPr>
                  <a:spLocks/>
                </p:cNvSpPr>
                <p:nvPr/>
              </p:nvSpPr>
              <p:spPr bwMode="auto">
                <a:xfrm>
                  <a:off x="7038975" y="2181225"/>
                  <a:ext cx="1512888" cy="1214438"/>
                </a:xfrm>
                <a:custGeom>
                  <a:avLst/>
                  <a:gdLst>
                    <a:gd name="T0" fmla="*/ 2147483646 w 342"/>
                    <a:gd name="T1" fmla="*/ 0 h 274"/>
                    <a:gd name="T2" fmla="*/ 2147483646 w 342"/>
                    <a:gd name="T3" fmla="*/ 2147483646 h 274"/>
                    <a:gd name="T4" fmla="*/ 2147483646 w 342"/>
                    <a:gd name="T5" fmla="*/ 2147483646 h 274"/>
                    <a:gd name="T6" fmla="*/ 2147483646 w 342"/>
                    <a:gd name="T7" fmla="*/ 2147483646 h 274"/>
                    <a:gd name="T8" fmla="*/ 2147483646 w 342"/>
                    <a:gd name="T9" fmla="*/ 2147483646 h 274"/>
                    <a:gd name="T10" fmla="*/ 2147483646 w 342"/>
                    <a:gd name="T11" fmla="*/ 2147483646 h 274"/>
                    <a:gd name="T12" fmla="*/ 2147483646 w 342"/>
                    <a:gd name="T13" fmla="*/ 2147483646 h 274"/>
                    <a:gd name="T14" fmla="*/ 2147483646 w 342"/>
                    <a:gd name="T15" fmla="*/ 0 h 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2" h="274" extrusionOk="0">
                      <a:moveTo>
                        <a:pt x="93" y="0"/>
                      </a:moveTo>
                      <a:cubicBezTo>
                        <a:pt x="21" y="73"/>
                        <a:pt x="21" y="73"/>
                        <a:pt x="21" y="73"/>
                      </a:cubicBezTo>
                      <a:cubicBezTo>
                        <a:pt x="5" y="89"/>
                        <a:pt x="0" y="113"/>
                        <a:pt x="9" y="134"/>
                      </a:cubicBezTo>
                      <a:cubicBezTo>
                        <a:pt x="52" y="239"/>
                        <a:pt x="52" y="239"/>
                        <a:pt x="52" y="239"/>
                      </a:cubicBezTo>
                      <a:cubicBezTo>
                        <a:pt x="61" y="260"/>
                        <a:pt x="81" y="274"/>
                        <a:pt x="104" y="274"/>
                      </a:cubicBezTo>
                      <a:cubicBezTo>
                        <a:pt x="207" y="274"/>
                        <a:pt x="207" y="274"/>
                        <a:pt x="207" y="274"/>
                      </a:cubicBezTo>
                      <a:cubicBezTo>
                        <a:pt x="342" y="58"/>
                        <a:pt x="342" y="58"/>
                        <a:pt x="342" y="58"/>
                      </a:cubicBezTo>
                      <a:lnTo>
                        <a:pt x="93" y="0"/>
                      </a:ln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5" name="Google Shape;5026;p111"/>
                <p:cNvSpPr>
                  <a:spLocks/>
                </p:cNvSpPr>
                <p:nvPr/>
              </p:nvSpPr>
              <p:spPr bwMode="auto">
                <a:xfrm>
                  <a:off x="7450138" y="1617663"/>
                  <a:ext cx="1106487" cy="823912"/>
                </a:xfrm>
                <a:custGeom>
                  <a:avLst/>
                  <a:gdLst>
                    <a:gd name="T0" fmla="*/ 2147483646 w 250"/>
                    <a:gd name="T1" fmla="*/ 2147483646 h 186"/>
                    <a:gd name="T2" fmla="*/ 2147483646 w 250"/>
                    <a:gd name="T3" fmla="*/ 2147483646 h 186"/>
                    <a:gd name="T4" fmla="*/ 2147483646 w 250"/>
                    <a:gd name="T5" fmla="*/ 2147483646 h 186"/>
                    <a:gd name="T6" fmla="*/ 2147483646 w 250"/>
                    <a:gd name="T7" fmla="*/ 2147483646 h 186"/>
                    <a:gd name="T8" fmla="*/ 2147483646 w 250"/>
                    <a:gd name="T9" fmla="*/ 2147483646 h 186"/>
                    <a:gd name="T10" fmla="*/ 0 w 250"/>
                    <a:gd name="T11" fmla="*/ 2147483646 h 186"/>
                    <a:gd name="T12" fmla="*/ 2147483646 w 250"/>
                    <a:gd name="T13" fmla="*/ 2147483646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0" h="186" extrusionOk="0">
                      <a:moveTo>
                        <a:pt x="249" y="186"/>
                      </a:moveTo>
                      <a:cubicBezTo>
                        <a:pt x="250" y="185"/>
                        <a:pt x="250" y="185"/>
                        <a:pt x="250" y="185"/>
                      </a:cubicBezTo>
                      <a:cubicBezTo>
                        <a:pt x="192" y="47"/>
                        <a:pt x="192" y="47"/>
                        <a:pt x="192" y="47"/>
                      </a:cubicBezTo>
                      <a:cubicBezTo>
                        <a:pt x="192" y="46"/>
                        <a:pt x="192" y="46"/>
                        <a:pt x="192" y="46"/>
                      </a:cubicBezTo>
                      <a:cubicBezTo>
                        <a:pt x="176" y="9"/>
                        <a:pt x="128" y="0"/>
                        <a:pt x="100" y="28"/>
                      </a:cubicBezTo>
                      <a:cubicBezTo>
                        <a:pt x="0" y="128"/>
                        <a:pt x="0" y="128"/>
                        <a:pt x="0" y="128"/>
                      </a:cubicBezTo>
                      <a:lnTo>
                        <a:pt x="249" y="186"/>
                      </a:lnTo>
                      <a:close/>
                    </a:path>
                  </a:pathLst>
                </a:custGeom>
                <a:solidFill>
                  <a:srgbClr val="FFA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6" name="Google Shape;5027;p111"/>
                <p:cNvSpPr>
                  <a:spLocks/>
                </p:cNvSpPr>
                <p:nvPr/>
              </p:nvSpPr>
              <p:spPr bwMode="auto">
                <a:xfrm>
                  <a:off x="7954963" y="2438400"/>
                  <a:ext cx="919162" cy="957263"/>
                </a:xfrm>
                <a:custGeom>
                  <a:avLst/>
                  <a:gdLst>
                    <a:gd name="T0" fmla="*/ 0 w 208"/>
                    <a:gd name="T1" fmla="*/ 2147483646 h 216"/>
                    <a:gd name="T2" fmla="*/ 2147483646 w 208"/>
                    <a:gd name="T3" fmla="*/ 2147483646 h 216"/>
                    <a:gd name="T4" fmla="*/ 2147483646 w 208"/>
                    <a:gd name="T5" fmla="*/ 2147483646 h 216"/>
                    <a:gd name="T6" fmla="*/ 2147483646 w 208"/>
                    <a:gd name="T7" fmla="*/ 2147483646 h 216"/>
                    <a:gd name="T8" fmla="*/ 2147483646 w 208"/>
                    <a:gd name="T9" fmla="*/ 0 h 216"/>
                    <a:gd name="T10" fmla="*/ 2147483646 w 208"/>
                    <a:gd name="T11" fmla="*/ 0 h 216"/>
                    <a:gd name="T12" fmla="*/ 0 w 20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216" extrusionOk="0">
                      <a:moveTo>
                        <a:pt x="0" y="216"/>
                      </a:moveTo>
                      <a:cubicBezTo>
                        <a:pt x="141" y="216"/>
                        <a:pt x="141" y="216"/>
                        <a:pt x="141" y="216"/>
                      </a:cubicBezTo>
                      <a:cubicBezTo>
                        <a:pt x="181" y="216"/>
                        <a:pt x="208" y="176"/>
                        <a:pt x="193" y="139"/>
                      </a:cubicBezTo>
                      <a:cubicBezTo>
                        <a:pt x="193" y="139"/>
                        <a:pt x="193" y="138"/>
                        <a:pt x="193" y="138"/>
                      </a:cubicBezTo>
                      <a:cubicBezTo>
                        <a:pt x="136" y="0"/>
                        <a:pt x="136" y="0"/>
                        <a:pt x="136" y="0"/>
                      </a:cubicBezTo>
                      <a:cubicBezTo>
                        <a:pt x="135" y="0"/>
                        <a:pt x="135" y="0"/>
                        <a:pt x="135" y="0"/>
                      </a:cubicBezTo>
                      <a:lnTo>
                        <a:pt x="0" y="216"/>
                      </a:lnTo>
                      <a:close/>
                    </a:path>
                  </a:pathLst>
                </a:custGeom>
                <a:solidFill>
                  <a:srgbClr val="FA790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7" name="Google Shape;5028;p111"/>
                <p:cNvSpPr>
                  <a:spLocks/>
                </p:cNvSpPr>
                <p:nvPr/>
              </p:nvSpPr>
              <p:spPr bwMode="auto">
                <a:xfrm>
                  <a:off x="4830763" y="4391025"/>
                  <a:ext cx="1211262" cy="1519238"/>
                </a:xfrm>
                <a:custGeom>
                  <a:avLst/>
                  <a:gdLst>
                    <a:gd name="T0" fmla="*/ 2147483646 w 274"/>
                    <a:gd name="T1" fmla="*/ 2147483646 h 343"/>
                    <a:gd name="T2" fmla="*/ 2147483646 w 274"/>
                    <a:gd name="T3" fmla="*/ 2147483646 h 343"/>
                    <a:gd name="T4" fmla="*/ 2147483646 w 274"/>
                    <a:gd name="T5" fmla="*/ 2147483646 h 343"/>
                    <a:gd name="T6" fmla="*/ 2147483646 w 274"/>
                    <a:gd name="T7" fmla="*/ 2147483646 h 343"/>
                    <a:gd name="T8" fmla="*/ 0 w 274"/>
                    <a:gd name="T9" fmla="*/ 2147483646 h 343"/>
                    <a:gd name="T10" fmla="*/ 2147483646 w 274"/>
                    <a:gd name="T11" fmla="*/ 2147483646 h 343"/>
                    <a:gd name="T12" fmla="*/ 2147483646 w 274"/>
                    <a:gd name="T13" fmla="*/ 2147483646 h 343"/>
                    <a:gd name="T14" fmla="*/ 2147483646 w 274"/>
                    <a:gd name="T15" fmla="*/ 2147483646 h 343"/>
                    <a:gd name="T16" fmla="*/ 2147483646 w 274"/>
                    <a:gd name="T17" fmla="*/ 2147483646 h 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 h="343" extrusionOk="0">
                      <a:moveTo>
                        <a:pt x="274" y="105"/>
                      </a:moveTo>
                      <a:cubicBezTo>
                        <a:pt x="274" y="82"/>
                        <a:pt x="260" y="61"/>
                        <a:pt x="239" y="52"/>
                      </a:cubicBezTo>
                      <a:cubicBezTo>
                        <a:pt x="134" y="9"/>
                        <a:pt x="134" y="9"/>
                        <a:pt x="134" y="9"/>
                      </a:cubicBezTo>
                      <a:cubicBezTo>
                        <a:pt x="113" y="0"/>
                        <a:pt x="89" y="5"/>
                        <a:pt x="72" y="21"/>
                      </a:cubicBezTo>
                      <a:cubicBezTo>
                        <a:pt x="0" y="94"/>
                        <a:pt x="0" y="94"/>
                        <a:pt x="0" y="94"/>
                      </a:cubicBezTo>
                      <a:cubicBezTo>
                        <a:pt x="57" y="343"/>
                        <a:pt x="57" y="343"/>
                        <a:pt x="57" y="343"/>
                      </a:cubicBezTo>
                      <a:cubicBezTo>
                        <a:pt x="57" y="343"/>
                        <a:pt x="57" y="343"/>
                        <a:pt x="57" y="343"/>
                      </a:cubicBezTo>
                      <a:cubicBezTo>
                        <a:pt x="274" y="207"/>
                        <a:pt x="274" y="207"/>
                        <a:pt x="274" y="207"/>
                      </a:cubicBezTo>
                      <a:lnTo>
                        <a:pt x="274" y="105"/>
                      </a:ln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8" name="Google Shape;5029;p111"/>
                <p:cNvSpPr>
                  <a:spLocks/>
                </p:cNvSpPr>
                <p:nvPr/>
              </p:nvSpPr>
              <p:spPr bwMode="auto">
                <a:xfrm>
                  <a:off x="5081588" y="5302250"/>
                  <a:ext cx="960437" cy="925513"/>
                </a:xfrm>
                <a:custGeom>
                  <a:avLst/>
                  <a:gdLst>
                    <a:gd name="T0" fmla="*/ 2147483646 w 217"/>
                    <a:gd name="T1" fmla="*/ 0 h 209"/>
                    <a:gd name="T2" fmla="*/ 0 w 217"/>
                    <a:gd name="T3" fmla="*/ 2147483646 h 209"/>
                    <a:gd name="T4" fmla="*/ 2147483646 w 217"/>
                    <a:gd name="T5" fmla="*/ 2147483646 h 209"/>
                    <a:gd name="T6" fmla="*/ 2147483646 w 217"/>
                    <a:gd name="T7" fmla="*/ 2147483646 h 209"/>
                    <a:gd name="T8" fmla="*/ 2147483646 w 217"/>
                    <a:gd name="T9" fmla="*/ 2147483646 h 209"/>
                    <a:gd name="T10" fmla="*/ 2147483646 w 217"/>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 h="209" extrusionOk="0">
                      <a:moveTo>
                        <a:pt x="217" y="0"/>
                      </a:moveTo>
                      <a:cubicBezTo>
                        <a:pt x="0" y="136"/>
                        <a:pt x="0" y="136"/>
                        <a:pt x="0" y="136"/>
                      </a:cubicBezTo>
                      <a:cubicBezTo>
                        <a:pt x="139" y="193"/>
                        <a:pt x="139" y="193"/>
                        <a:pt x="139" y="193"/>
                      </a:cubicBezTo>
                      <a:cubicBezTo>
                        <a:pt x="139" y="193"/>
                        <a:pt x="139" y="193"/>
                        <a:pt x="140" y="194"/>
                      </a:cubicBezTo>
                      <a:cubicBezTo>
                        <a:pt x="177" y="209"/>
                        <a:pt x="217" y="181"/>
                        <a:pt x="217" y="141"/>
                      </a:cubicBezTo>
                      <a:lnTo>
                        <a:pt x="217" y="0"/>
                      </a:ln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79" name="Google Shape;5030;p111"/>
                <p:cNvSpPr>
                  <a:spLocks/>
                </p:cNvSpPr>
                <p:nvPr/>
              </p:nvSpPr>
              <p:spPr bwMode="auto">
                <a:xfrm>
                  <a:off x="4270375" y="4805363"/>
                  <a:ext cx="817563" cy="1101725"/>
                </a:xfrm>
                <a:custGeom>
                  <a:avLst/>
                  <a:gdLst>
                    <a:gd name="T0" fmla="*/ 2147483646 w 185"/>
                    <a:gd name="T1" fmla="*/ 2147483646 h 249"/>
                    <a:gd name="T2" fmla="*/ 2147483646 w 185"/>
                    <a:gd name="T3" fmla="*/ 2147483646 h 249"/>
                    <a:gd name="T4" fmla="*/ 2147483646 w 185"/>
                    <a:gd name="T5" fmla="*/ 2147483646 h 249"/>
                    <a:gd name="T6" fmla="*/ 2147483646 w 185"/>
                    <a:gd name="T7" fmla="*/ 2147483646 h 249"/>
                    <a:gd name="T8" fmla="*/ 2147483646 w 185"/>
                    <a:gd name="T9" fmla="*/ 0 h 249"/>
                    <a:gd name="T10" fmla="*/ 2147483646 w 185"/>
                    <a:gd name="T11" fmla="*/ 2147483646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 h="249" extrusionOk="0">
                      <a:moveTo>
                        <a:pt x="28" y="99"/>
                      </a:moveTo>
                      <a:cubicBezTo>
                        <a:pt x="0" y="127"/>
                        <a:pt x="9" y="176"/>
                        <a:pt x="46" y="191"/>
                      </a:cubicBezTo>
                      <a:cubicBezTo>
                        <a:pt x="46" y="191"/>
                        <a:pt x="46" y="191"/>
                        <a:pt x="46" y="191"/>
                      </a:cubicBezTo>
                      <a:cubicBezTo>
                        <a:pt x="185" y="249"/>
                        <a:pt x="185" y="249"/>
                        <a:pt x="185" y="249"/>
                      </a:cubicBezTo>
                      <a:cubicBezTo>
                        <a:pt x="128" y="0"/>
                        <a:pt x="128" y="0"/>
                        <a:pt x="128" y="0"/>
                      </a:cubicBezTo>
                      <a:lnTo>
                        <a:pt x="28" y="99"/>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0" name="Google Shape;5031;p111"/>
                <p:cNvSpPr>
                  <a:spLocks/>
                </p:cNvSpPr>
                <p:nvPr/>
              </p:nvSpPr>
              <p:spPr bwMode="auto">
                <a:xfrm>
                  <a:off x="7943850" y="3509963"/>
                  <a:ext cx="923925" cy="962025"/>
                </a:xfrm>
                <a:custGeom>
                  <a:avLst/>
                  <a:gdLst>
                    <a:gd name="T0" fmla="*/ 2147483646 w 209"/>
                    <a:gd name="T1" fmla="*/ 2147483646 h 217"/>
                    <a:gd name="T2" fmla="*/ 2147483646 w 209"/>
                    <a:gd name="T3" fmla="*/ 2147483646 h 217"/>
                    <a:gd name="T4" fmla="*/ 2147483646 w 209"/>
                    <a:gd name="T5" fmla="*/ 0 h 217"/>
                    <a:gd name="T6" fmla="*/ 0 w 209"/>
                    <a:gd name="T7" fmla="*/ 0 h 217"/>
                    <a:gd name="T8" fmla="*/ 2147483646 w 209"/>
                    <a:gd name="T9" fmla="*/ 2147483646 h 217"/>
                    <a:gd name="T10" fmla="*/ 2147483646 w 209"/>
                    <a:gd name="T11" fmla="*/ 2147483646 h 2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 h="217" extrusionOk="0">
                      <a:moveTo>
                        <a:pt x="194" y="78"/>
                      </a:moveTo>
                      <a:cubicBezTo>
                        <a:pt x="194" y="78"/>
                        <a:pt x="194" y="78"/>
                        <a:pt x="194" y="77"/>
                      </a:cubicBezTo>
                      <a:cubicBezTo>
                        <a:pt x="209" y="40"/>
                        <a:pt x="182" y="0"/>
                        <a:pt x="142" y="0"/>
                      </a:cubicBezTo>
                      <a:cubicBezTo>
                        <a:pt x="0" y="0"/>
                        <a:pt x="0" y="0"/>
                        <a:pt x="0" y="0"/>
                      </a:cubicBezTo>
                      <a:cubicBezTo>
                        <a:pt x="136" y="217"/>
                        <a:pt x="136" y="217"/>
                        <a:pt x="136" y="217"/>
                      </a:cubicBezTo>
                      <a:lnTo>
                        <a:pt x="194" y="78"/>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1" name="Google Shape;5032;p111"/>
                <p:cNvSpPr>
                  <a:spLocks/>
                </p:cNvSpPr>
                <p:nvPr/>
              </p:nvSpPr>
              <p:spPr bwMode="auto">
                <a:xfrm>
                  <a:off x="7038975" y="3509963"/>
                  <a:ext cx="1512888" cy="1214437"/>
                </a:xfrm>
                <a:custGeom>
                  <a:avLst/>
                  <a:gdLst>
                    <a:gd name="T0" fmla="*/ 2147483646 w 342"/>
                    <a:gd name="T1" fmla="*/ 0 h 274"/>
                    <a:gd name="T2" fmla="*/ 2147483646 w 342"/>
                    <a:gd name="T3" fmla="*/ 0 h 274"/>
                    <a:gd name="T4" fmla="*/ 2147483646 w 342"/>
                    <a:gd name="T5" fmla="*/ 2147483646 h 274"/>
                    <a:gd name="T6" fmla="*/ 2147483646 w 342"/>
                    <a:gd name="T7" fmla="*/ 2147483646 h 274"/>
                    <a:gd name="T8" fmla="*/ 2147483646 w 342"/>
                    <a:gd name="T9" fmla="*/ 2147483646 h 274"/>
                    <a:gd name="T10" fmla="*/ 2147483646 w 342"/>
                    <a:gd name="T11" fmla="*/ 2147483646 h 274"/>
                    <a:gd name="T12" fmla="*/ 2147483646 w 342"/>
                    <a:gd name="T13" fmla="*/ 2147483646 h 274"/>
                    <a:gd name="T14" fmla="*/ 2147483646 w 342"/>
                    <a:gd name="T15" fmla="*/ 2147483646 h 274"/>
                    <a:gd name="T16" fmla="*/ 2147483646 w 342"/>
                    <a:gd name="T17" fmla="*/ 0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274" extrusionOk="0">
                      <a:moveTo>
                        <a:pt x="206" y="0"/>
                      </a:moveTo>
                      <a:cubicBezTo>
                        <a:pt x="104" y="0"/>
                        <a:pt x="104" y="0"/>
                        <a:pt x="104" y="0"/>
                      </a:cubicBezTo>
                      <a:cubicBezTo>
                        <a:pt x="81" y="0"/>
                        <a:pt x="61" y="14"/>
                        <a:pt x="52" y="35"/>
                      </a:cubicBezTo>
                      <a:cubicBezTo>
                        <a:pt x="9" y="140"/>
                        <a:pt x="9" y="140"/>
                        <a:pt x="9" y="140"/>
                      </a:cubicBezTo>
                      <a:cubicBezTo>
                        <a:pt x="0" y="161"/>
                        <a:pt x="5" y="186"/>
                        <a:pt x="21" y="202"/>
                      </a:cubicBezTo>
                      <a:cubicBezTo>
                        <a:pt x="93" y="274"/>
                        <a:pt x="93" y="274"/>
                        <a:pt x="93" y="274"/>
                      </a:cubicBezTo>
                      <a:cubicBezTo>
                        <a:pt x="342" y="217"/>
                        <a:pt x="342" y="217"/>
                        <a:pt x="342" y="217"/>
                      </a:cubicBezTo>
                      <a:cubicBezTo>
                        <a:pt x="342" y="217"/>
                        <a:pt x="342" y="217"/>
                        <a:pt x="342" y="217"/>
                      </a:cubicBezTo>
                      <a:lnTo>
                        <a:pt x="206" y="0"/>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2" name="Google Shape;5033;p111"/>
                <p:cNvSpPr>
                  <a:spLocks/>
                </p:cNvSpPr>
                <p:nvPr/>
              </p:nvSpPr>
              <p:spPr bwMode="auto">
                <a:xfrm>
                  <a:off x="7450138" y="4471988"/>
                  <a:ext cx="1101725" cy="819150"/>
                </a:xfrm>
                <a:custGeom>
                  <a:avLst/>
                  <a:gdLst>
                    <a:gd name="T0" fmla="*/ 2147483646 w 249"/>
                    <a:gd name="T1" fmla="*/ 2147483646 h 185"/>
                    <a:gd name="T2" fmla="*/ 2147483646 w 249"/>
                    <a:gd name="T3" fmla="*/ 2147483646 h 185"/>
                    <a:gd name="T4" fmla="*/ 2147483646 w 249"/>
                    <a:gd name="T5" fmla="*/ 2147483646 h 185"/>
                    <a:gd name="T6" fmla="*/ 2147483646 w 249"/>
                    <a:gd name="T7" fmla="*/ 0 h 185"/>
                    <a:gd name="T8" fmla="*/ 0 w 249"/>
                    <a:gd name="T9" fmla="*/ 2147483646 h 185"/>
                    <a:gd name="T10" fmla="*/ 2147483646 w 249"/>
                    <a:gd name="T11" fmla="*/ 2147483646 h 1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185" extrusionOk="0">
                      <a:moveTo>
                        <a:pt x="100" y="157"/>
                      </a:moveTo>
                      <a:cubicBezTo>
                        <a:pt x="128" y="185"/>
                        <a:pt x="176" y="176"/>
                        <a:pt x="192" y="139"/>
                      </a:cubicBezTo>
                      <a:cubicBezTo>
                        <a:pt x="192" y="139"/>
                        <a:pt x="192" y="139"/>
                        <a:pt x="192" y="139"/>
                      </a:cubicBezTo>
                      <a:cubicBezTo>
                        <a:pt x="249" y="0"/>
                        <a:pt x="249" y="0"/>
                        <a:pt x="249" y="0"/>
                      </a:cubicBezTo>
                      <a:cubicBezTo>
                        <a:pt x="0" y="57"/>
                        <a:pt x="0" y="57"/>
                        <a:pt x="0" y="57"/>
                      </a:cubicBezTo>
                      <a:lnTo>
                        <a:pt x="100" y="157"/>
                      </a:ln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3" name="Google Shape;5034;p111"/>
                <p:cNvSpPr>
                  <a:spLocks/>
                </p:cNvSpPr>
                <p:nvPr/>
              </p:nvSpPr>
              <p:spPr bwMode="auto">
                <a:xfrm>
                  <a:off x="6161088" y="5302250"/>
                  <a:ext cx="955675" cy="925513"/>
                </a:xfrm>
                <a:custGeom>
                  <a:avLst/>
                  <a:gdLst>
                    <a:gd name="T0" fmla="*/ 0 w 216"/>
                    <a:gd name="T1" fmla="*/ 2147483646 h 209"/>
                    <a:gd name="T2" fmla="*/ 2147483646 w 216"/>
                    <a:gd name="T3" fmla="*/ 2147483646 h 209"/>
                    <a:gd name="T4" fmla="*/ 2147483646 w 216"/>
                    <a:gd name="T5" fmla="*/ 2147483646 h 209"/>
                    <a:gd name="T6" fmla="*/ 2147483646 w 216"/>
                    <a:gd name="T7" fmla="*/ 2147483646 h 209"/>
                    <a:gd name="T8" fmla="*/ 0 w 216"/>
                    <a:gd name="T9" fmla="*/ 0 h 209"/>
                    <a:gd name="T10" fmla="*/ 0 w 216"/>
                    <a:gd name="T11" fmla="*/ 2147483646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209" extrusionOk="0">
                      <a:moveTo>
                        <a:pt x="0" y="141"/>
                      </a:moveTo>
                      <a:cubicBezTo>
                        <a:pt x="0" y="181"/>
                        <a:pt x="40" y="209"/>
                        <a:pt x="77" y="194"/>
                      </a:cubicBezTo>
                      <a:cubicBezTo>
                        <a:pt x="77" y="193"/>
                        <a:pt x="78" y="193"/>
                        <a:pt x="78" y="193"/>
                      </a:cubicBezTo>
                      <a:cubicBezTo>
                        <a:pt x="216" y="136"/>
                        <a:pt x="216" y="136"/>
                        <a:pt x="216" y="136"/>
                      </a:cubicBezTo>
                      <a:cubicBezTo>
                        <a:pt x="0" y="0"/>
                        <a:pt x="0" y="0"/>
                        <a:pt x="0" y="0"/>
                      </a:cubicBezTo>
                      <a:lnTo>
                        <a:pt x="0" y="141"/>
                      </a:lnTo>
                      <a:close/>
                    </a:path>
                  </a:pathLst>
                </a:custGeom>
                <a:solidFill>
                  <a:srgbClr val="7801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4" name="Google Shape;5035;p111"/>
                <p:cNvSpPr>
                  <a:spLocks/>
                </p:cNvSpPr>
                <p:nvPr/>
              </p:nvSpPr>
              <p:spPr bwMode="auto">
                <a:xfrm>
                  <a:off x="7118350" y="4799013"/>
                  <a:ext cx="817563" cy="1108075"/>
                </a:xfrm>
                <a:custGeom>
                  <a:avLst/>
                  <a:gdLst>
                    <a:gd name="T0" fmla="*/ 2147483646 w 185"/>
                    <a:gd name="T1" fmla="*/ 2147483646 h 250"/>
                    <a:gd name="T2" fmla="*/ 2147483646 w 185"/>
                    <a:gd name="T3" fmla="*/ 0 h 250"/>
                    <a:gd name="T4" fmla="*/ 0 w 185"/>
                    <a:gd name="T5" fmla="*/ 2147483646 h 250"/>
                    <a:gd name="T6" fmla="*/ 2147483646 w 185"/>
                    <a:gd name="T7" fmla="*/ 2147483646 h 250"/>
                    <a:gd name="T8" fmla="*/ 2147483646 w 185"/>
                    <a:gd name="T9" fmla="*/ 2147483646 h 250"/>
                    <a:gd name="T10" fmla="*/ 2147483646 w 185"/>
                    <a:gd name="T11" fmla="*/ 2147483646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 h="250" extrusionOk="0">
                      <a:moveTo>
                        <a:pt x="157" y="100"/>
                      </a:moveTo>
                      <a:cubicBezTo>
                        <a:pt x="57" y="0"/>
                        <a:pt x="57" y="0"/>
                        <a:pt x="57" y="0"/>
                      </a:cubicBezTo>
                      <a:cubicBezTo>
                        <a:pt x="0" y="250"/>
                        <a:pt x="0" y="250"/>
                        <a:pt x="0" y="250"/>
                      </a:cubicBezTo>
                      <a:cubicBezTo>
                        <a:pt x="138" y="192"/>
                        <a:pt x="138" y="192"/>
                        <a:pt x="138" y="192"/>
                      </a:cubicBezTo>
                      <a:cubicBezTo>
                        <a:pt x="139" y="192"/>
                        <a:pt x="139" y="192"/>
                        <a:pt x="139" y="192"/>
                      </a:cubicBezTo>
                      <a:cubicBezTo>
                        <a:pt x="176" y="177"/>
                        <a:pt x="185" y="128"/>
                        <a:pt x="157" y="100"/>
                      </a:cubicBezTo>
                      <a:close/>
                    </a:path>
                  </a:pathLst>
                </a:custGeom>
                <a:solidFill>
                  <a:srgbClr val="A632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5" name="Google Shape;5036;p111"/>
                <p:cNvSpPr>
                  <a:spLocks/>
                </p:cNvSpPr>
                <p:nvPr/>
              </p:nvSpPr>
              <p:spPr bwMode="auto">
                <a:xfrm>
                  <a:off x="6157913" y="4391025"/>
                  <a:ext cx="1212850" cy="1519238"/>
                </a:xfrm>
                <a:custGeom>
                  <a:avLst/>
                  <a:gdLst>
                    <a:gd name="T0" fmla="*/ 2147483646 w 274"/>
                    <a:gd name="T1" fmla="*/ 2147483646 h 343"/>
                    <a:gd name="T2" fmla="*/ 2147483646 w 274"/>
                    <a:gd name="T3" fmla="*/ 2147483646 h 343"/>
                    <a:gd name="T4" fmla="*/ 2147483646 w 274"/>
                    <a:gd name="T5" fmla="*/ 2147483646 h 343"/>
                    <a:gd name="T6" fmla="*/ 0 w 274"/>
                    <a:gd name="T7" fmla="*/ 2147483646 h 343"/>
                    <a:gd name="T8" fmla="*/ 0 w 274"/>
                    <a:gd name="T9" fmla="*/ 2147483646 h 343"/>
                    <a:gd name="T10" fmla="*/ 2147483646 w 274"/>
                    <a:gd name="T11" fmla="*/ 2147483646 h 343"/>
                    <a:gd name="T12" fmla="*/ 2147483646 w 274"/>
                    <a:gd name="T13" fmla="*/ 2147483646 h 343"/>
                    <a:gd name="T14" fmla="*/ 2147483646 w 274"/>
                    <a:gd name="T15" fmla="*/ 2147483646 h 343"/>
                    <a:gd name="T16" fmla="*/ 2147483646 w 274"/>
                    <a:gd name="T17" fmla="*/ 2147483646 h 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 h="343" extrusionOk="0">
                      <a:moveTo>
                        <a:pt x="201" y="21"/>
                      </a:moveTo>
                      <a:cubicBezTo>
                        <a:pt x="185" y="5"/>
                        <a:pt x="161" y="0"/>
                        <a:pt x="140" y="9"/>
                      </a:cubicBezTo>
                      <a:cubicBezTo>
                        <a:pt x="35" y="52"/>
                        <a:pt x="35" y="52"/>
                        <a:pt x="35" y="52"/>
                      </a:cubicBezTo>
                      <a:cubicBezTo>
                        <a:pt x="14" y="61"/>
                        <a:pt x="0" y="82"/>
                        <a:pt x="0" y="105"/>
                      </a:cubicBezTo>
                      <a:cubicBezTo>
                        <a:pt x="0" y="207"/>
                        <a:pt x="0" y="207"/>
                        <a:pt x="0" y="207"/>
                      </a:cubicBezTo>
                      <a:cubicBezTo>
                        <a:pt x="216" y="343"/>
                        <a:pt x="216" y="343"/>
                        <a:pt x="216" y="343"/>
                      </a:cubicBezTo>
                      <a:cubicBezTo>
                        <a:pt x="217" y="343"/>
                        <a:pt x="217" y="343"/>
                        <a:pt x="217" y="343"/>
                      </a:cubicBezTo>
                      <a:cubicBezTo>
                        <a:pt x="274" y="93"/>
                        <a:pt x="274" y="93"/>
                        <a:pt x="274" y="93"/>
                      </a:cubicBezTo>
                      <a:lnTo>
                        <a:pt x="201" y="21"/>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6" name="Google Shape;5037;p111"/>
                <p:cNvSpPr>
                  <a:spLocks/>
                </p:cNvSpPr>
                <p:nvPr/>
              </p:nvSpPr>
              <p:spPr bwMode="auto">
                <a:xfrm>
                  <a:off x="4270375" y="1000125"/>
                  <a:ext cx="817563" cy="1101725"/>
                </a:xfrm>
                <a:custGeom>
                  <a:avLst/>
                  <a:gdLst>
                    <a:gd name="T0" fmla="*/ 2147483646 w 185"/>
                    <a:gd name="T1" fmla="*/ 2147483646 h 249"/>
                    <a:gd name="T2" fmla="*/ 2147483646 w 185"/>
                    <a:gd name="T3" fmla="*/ 2147483646 h 249"/>
                    <a:gd name="T4" fmla="*/ 2147483646 w 185"/>
                    <a:gd name="T5" fmla="*/ 0 h 249"/>
                    <a:gd name="T6" fmla="*/ 2147483646 w 185"/>
                    <a:gd name="T7" fmla="*/ 0 h 249"/>
                    <a:gd name="T8" fmla="*/ 2147483646 w 185"/>
                    <a:gd name="T9" fmla="*/ 2147483646 h 249"/>
                    <a:gd name="T10" fmla="*/ 2147483646 w 185"/>
                    <a:gd name="T11" fmla="*/ 2147483646 h 249"/>
                    <a:gd name="T12" fmla="*/ 2147483646 w 185"/>
                    <a:gd name="T13" fmla="*/ 2147483646 h 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 h="249" extrusionOk="0">
                      <a:moveTo>
                        <a:pt x="28" y="149"/>
                      </a:moveTo>
                      <a:cubicBezTo>
                        <a:pt x="128" y="249"/>
                        <a:pt x="128" y="249"/>
                        <a:pt x="128" y="249"/>
                      </a:cubicBezTo>
                      <a:cubicBezTo>
                        <a:pt x="185" y="0"/>
                        <a:pt x="185" y="0"/>
                        <a:pt x="185" y="0"/>
                      </a:cubicBezTo>
                      <a:cubicBezTo>
                        <a:pt x="185" y="0"/>
                        <a:pt x="185" y="0"/>
                        <a:pt x="185" y="0"/>
                      </a:cubicBezTo>
                      <a:cubicBezTo>
                        <a:pt x="46" y="57"/>
                        <a:pt x="46" y="57"/>
                        <a:pt x="46" y="57"/>
                      </a:cubicBezTo>
                      <a:cubicBezTo>
                        <a:pt x="46" y="57"/>
                        <a:pt x="46" y="57"/>
                        <a:pt x="46" y="57"/>
                      </a:cubicBezTo>
                      <a:cubicBezTo>
                        <a:pt x="9" y="73"/>
                        <a:pt x="0" y="121"/>
                        <a:pt x="28" y="149"/>
                      </a:cubicBezTo>
                      <a:close/>
                    </a:path>
                  </a:pathLst>
                </a:custGeom>
                <a:solidFill>
                  <a:srgbClr val="7DE8C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7" name="Google Shape;5038;p111"/>
                <p:cNvSpPr txBox="1">
                  <a:spLocks noChangeArrowheads="1"/>
                </p:cNvSpPr>
                <p:nvPr/>
              </p:nvSpPr>
              <p:spPr bwMode="auto">
                <a:xfrm>
                  <a:off x="5081588" y="1000125"/>
                  <a:ext cx="1587" cy="1588"/>
                </a:xfrm>
                <a:prstGeom prst="rect">
                  <a:avLst/>
                </a:prstGeom>
                <a:solidFill>
                  <a:srgbClr val="6BDA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237588" name="Google Shape;5039;p111"/>
                <p:cNvSpPr>
                  <a:spLocks/>
                </p:cNvSpPr>
                <p:nvPr/>
              </p:nvSpPr>
              <p:spPr bwMode="auto">
                <a:xfrm>
                  <a:off x="4830763" y="1000125"/>
                  <a:ext cx="1211262" cy="1514475"/>
                </a:xfrm>
                <a:custGeom>
                  <a:avLst/>
                  <a:gdLst>
                    <a:gd name="T0" fmla="*/ 0 w 274"/>
                    <a:gd name="T1" fmla="*/ 2147483646 h 342"/>
                    <a:gd name="T2" fmla="*/ 2147483646 w 274"/>
                    <a:gd name="T3" fmla="*/ 2147483646 h 342"/>
                    <a:gd name="T4" fmla="*/ 2147483646 w 274"/>
                    <a:gd name="T5" fmla="*/ 2147483646 h 342"/>
                    <a:gd name="T6" fmla="*/ 2147483646 w 274"/>
                    <a:gd name="T7" fmla="*/ 2147483646 h 342"/>
                    <a:gd name="T8" fmla="*/ 2147483646 w 274"/>
                    <a:gd name="T9" fmla="*/ 2147483646 h 342"/>
                    <a:gd name="T10" fmla="*/ 2147483646 w 274"/>
                    <a:gd name="T11" fmla="*/ 2147483646 h 342"/>
                    <a:gd name="T12" fmla="*/ 2147483646 w 274"/>
                    <a:gd name="T13" fmla="*/ 0 h 342"/>
                    <a:gd name="T14" fmla="*/ 0 w 274"/>
                    <a:gd name="T15" fmla="*/ 2147483646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4" h="342" extrusionOk="0">
                      <a:moveTo>
                        <a:pt x="0" y="249"/>
                      </a:moveTo>
                      <a:cubicBezTo>
                        <a:pt x="72" y="321"/>
                        <a:pt x="72" y="321"/>
                        <a:pt x="72" y="321"/>
                      </a:cubicBezTo>
                      <a:cubicBezTo>
                        <a:pt x="89" y="337"/>
                        <a:pt x="113" y="342"/>
                        <a:pt x="134" y="333"/>
                      </a:cubicBezTo>
                      <a:cubicBezTo>
                        <a:pt x="239" y="290"/>
                        <a:pt x="239" y="290"/>
                        <a:pt x="239" y="290"/>
                      </a:cubicBezTo>
                      <a:cubicBezTo>
                        <a:pt x="260" y="281"/>
                        <a:pt x="274" y="261"/>
                        <a:pt x="274" y="238"/>
                      </a:cubicBezTo>
                      <a:cubicBezTo>
                        <a:pt x="274" y="136"/>
                        <a:pt x="274" y="136"/>
                        <a:pt x="274" y="136"/>
                      </a:cubicBezTo>
                      <a:cubicBezTo>
                        <a:pt x="57" y="0"/>
                        <a:pt x="57" y="0"/>
                        <a:pt x="57" y="0"/>
                      </a:cubicBezTo>
                      <a:lnTo>
                        <a:pt x="0" y="249"/>
                      </a:lnTo>
                      <a:close/>
                    </a:path>
                  </a:pathLst>
                </a:custGeom>
                <a:solidFill>
                  <a:srgbClr val="6BDAB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89" name="Google Shape;5040;p111"/>
                <p:cNvSpPr>
                  <a:spLocks/>
                </p:cNvSpPr>
                <p:nvPr/>
              </p:nvSpPr>
              <p:spPr bwMode="auto">
                <a:xfrm>
                  <a:off x="5081588" y="676275"/>
                  <a:ext cx="960437" cy="925513"/>
                </a:xfrm>
                <a:custGeom>
                  <a:avLst/>
                  <a:gdLst>
                    <a:gd name="T0" fmla="*/ 2147483646 w 217"/>
                    <a:gd name="T1" fmla="*/ 2147483646 h 209"/>
                    <a:gd name="T2" fmla="*/ 2147483646 w 217"/>
                    <a:gd name="T3" fmla="*/ 2147483646 h 209"/>
                    <a:gd name="T4" fmla="*/ 2147483646 w 217"/>
                    <a:gd name="T5" fmla="*/ 2147483646 h 209"/>
                    <a:gd name="T6" fmla="*/ 2147483646 w 217"/>
                    <a:gd name="T7" fmla="*/ 2147483646 h 209"/>
                    <a:gd name="T8" fmla="*/ 0 w 217"/>
                    <a:gd name="T9" fmla="*/ 2147483646 h 209"/>
                    <a:gd name="T10" fmla="*/ 0 w 217"/>
                    <a:gd name="T11" fmla="*/ 2147483646 h 209"/>
                    <a:gd name="T12" fmla="*/ 2147483646 w 217"/>
                    <a:gd name="T13" fmla="*/ 2147483646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209" extrusionOk="0">
                      <a:moveTo>
                        <a:pt x="217" y="209"/>
                      </a:moveTo>
                      <a:cubicBezTo>
                        <a:pt x="217" y="67"/>
                        <a:pt x="217" y="67"/>
                        <a:pt x="217" y="67"/>
                      </a:cubicBezTo>
                      <a:cubicBezTo>
                        <a:pt x="217" y="28"/>
                        <a:pt x="177" y="0"/>
                        <a:pt x="140" y="15"/>
                      </a:cubicBezTo>
                      <a:cubicBezTo>
                        <a:pt x="139" y="15"/>
                        <a:pt x="139" y="15"/>
                        <a:pt x="139" y="15"/>
                      </a:cubicBezTo>
                      <a:cubicBezTo>
                        <a:pt x="0" y="73"/>
                        <a:pt x="0" y="73"/>
                        <a:pt x="0" y="73"/>
                      </a:cubicBezTo>
                      <a:cubicBezTo>
                        <a:pt x="0" y="73"/>
                        <a:pt x="0" y="73"/>
                        <a:pt x="0" y="73"/>
                      </a:cubicBezTo>
                      <a:lnTo>
                        <a:pt x="217" y="209"/>
                      </a:lnTo>
                      <a:close/>
                    </a:path>
                  </a:pathLst>
                </a:custGeom>
                <a:solidFill>
                  <a:srgbClr val="4CC9A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90" name="Google Shape;5041;p111"/>
                <p:cNvSpPr>
                  <a:spLocks/>
                </p:cNvSpPr>
                <p:nvPr/>
              </p:nvSpPr>
              <p:spPr bwMode="auto">
                <a:xfrm>
                  <a:off x="3643313" y="2181225"/>
                  <a:ext cx="1519237" cy="1214438"/>
                </a:xfrm>
                <a:custGeom>
                  <a:avLst/>
                  <a:gdLst>
                    <a:gd name="T0" fmla="*/ 2147483646 w 343"/>
                    <a:gd name="T1" fmla="*/ 2147483646 h 274"/>
                    <a:gd name="T2" fmla="*/ 2147483646 w 343"/>
                    <a:gd name="T3" fmla="*/ 2147483646 h 274"/>
                    <a:gd name="T4" fmla="*/ 2147483646 w 343"/>
                    <a:gd name="T5" fmla="*/ 2147483646 h 274"/>
                    <a:gd name="T6" fmla="*/ 2147483646 w 343"/>
                    <a:gd name="T7" fmla="*/ 2147483646 h 274"/>
                    <a:gd name="T8" fmla="*/ 2147483646 w 343"/>
                    <a:gd name="T9" fmla="*/ 0 h 274"/>
                    <a:gd name="T10" fmla="*/ 0 w 343"/>
                    <a:gd name="T11" fmla="*/ 2147483646 h 274"/>
                    <a:gd name="T12" fmla="*/ 0 w 343"/>
                    <a:gd name="T13" fmla="*/ 2147483646 h 274"/>
                    <a:gd name="T14" fmla="*/ 2147483646 w 343"/>
                    <a:gd name="T15" fmla="*/ 2147483646 h 274"/>
                    <a:gd name="T16" fmla="*/ 2147483646 w 343"/>
                    <a:gd name="T17" fmla="*/ 2147483646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 h="274" extrusionOk="0">
                      <a:moveTo>
                        <a:pt x="238" y="274"/>
                      </a:moveTo>
                      <a:cubicBezTo>
                        <a:pt x="261" y="274"/>
                        <a:pt x="282" y="260"/>
                        <a:pt x="291" y="239"/>
                      </a:cubicBezTo>
                      <a:cubicBezTo>
                        <a:pt x="334" y="134"/>
                        <a:pt x="334" y="134"/>
                        <a:pt x="334" y="134"/>
                      </a:cubicBezTo>
                      <a:cubicBezTo>
                        <a:pt x="343" y="113"/>
                        <a:pt x="338" y="89"/>
                        <a:pt x="322" y="73"/>
                      </a:cubicBezTo>
                      <a:cubicBezTo>
                        <a:pt x="250" y="0"/>
                        <a:pt x="250" y="0"/>
                        <a:pt x="250" y="0"/>
                      </a:cubicBezTo>
                      <a:cubicBezTo>
                        <a:pt x="0" y="57"/>
                        <a:pt x="0" y="57"/>
                        <a:pt x="0" y="57"/>
                      </a:cubicBezTo>
                      <a:cubicBezTo>
                        <a:pt x="0" y="58"/>
                        <a:pt x="0" y="58"/>
                        <a:pt x="0" y="58"/>
                      </a:cubicBezTo>
                      <a:cubicBezTo>
                        <a:pt x="136" y="274"/>
                        <a:pt x="136" y="274"/>
                        <a:pt x="136" y="274"/>
                      </a:cubicBezTo>
                      <a:lnTo>
                        <a:pt x="238" y="274"/>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91" name="Google Shape;5042;p111"/>
                <p:cNvSpPr>
                  <a:spLocks/>
                </p:cNvSpPr>
                <p:nvPr/>
              </p:nvSpPr>
              <p:spPr bwMode="auto">
                <a:xfrm>
                  <a:off x="3643313" y="1614488"/>
                  <a:ext cx="1106487" cy="819150"/>
                </a:xfrm>
                <a:custGeom>
                  <a:avLst/>
                  <a:gdLst>
                    <a:gd name="T0" fmla="*/ 2147483646 w 250"/>
                    <a:gd name="T1" fmla="*/ 2147483646 h 185"/>
                    <a:gd name="T2" fmla="*/ 2147483646 w 250"/>
                    <a:gd name="T3" fmla="*/ 2147483646 h 185"/>
                    <a:gd name="T4" fmla="*/ 2147483646 w 250"/>
                    <a:gd name="T5" fmla="*/ 2147483646 h 185"/>
                    <a:gd name="T6" fmla="*/ 0 w 250"/>
                    <a:gd name="T7" fmla="*/ 2147483646 h 185"/>
                    <a:gd name="T8" fmla="*/ 2147483646 w 250"/>
                    <a:gd name="T9" fmla="*/ 2147483646 h 185"/>
                    <a:gd name="T10" fmla="*/ 2147483646 w 250"/>
                    <a:gd name="T11" fmla="*/ 2147483646 h 1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185" extrusionOk="0">
                      <a:moveTo>
                        <a:pt x="150" y="28"/>
                      </a:moveTo>
                      <a:cubicBezTo>
                        <a:pt x="122" y="0"/>
                        <a:pt x="73" y="9"/>
                        <a:pt x="58" y="46"/>
                      </a:cubicBezTo>
                      <a:cubicBezTo>
                        <a:pt x="58" y="46"/>
                        <a:pt x="58" y="46"/>
                        <a:pt x="58" y="47"/>
                      </a:cubicBezTo>
                      <a:cubicBezTo>
                        <a:pt x="0" y="185"/>
                        <a:pt x="0" y="185"/>
                        <a:pt x="0" y="185"/>
                      </a:cubicBezTo>
                      <a:cubicBezTo>
                        <a:pt x="250" y="128"/>
                        <a:pt x="250" y="128"/>
                        <a:pt x="250" y="128"/>
                      </a:cubicBezTo>
                      <a:lnTo>
                        <a:pt x="150" y="28"/>
                      </a:lnTo>
                      <a:close/>
                    </a:path>
                  </a:pathLst>
                </a:custGeom>
                <a:solidFill>
                  <a:srgbClr val="3DC6D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92" name="Google Shape;5043;p111"/>
                <p:cNvSpPr>
                  <a:spLocks/>
                </p:cNvSpPr>
                <p:nvPr/>
              </p:nvSpPr>
              <p:spPr bwMode="auto">
                <a:xfrm>
                  <a:off x="3321050" y="2438400"/>
                  <a:ext cx="925513" cy="957263"/>
                </a:xfrm>
                <a:custGeom>
                  <a:avLst/>
                  <a:gdLst>
                    <a:gd name="T0" fmla="*/ 2147483646 w 209"/>
                    <a:gd name="T1" fmla="*/ 2147483646 h 216"/>
                    <a:gd name="T2" fmla="*/ 2147483646 w 209"/>
                    <a:gd name="T3" fmla="*/ 2147483646 h 216"/>
                    <a:gd name="T4" fmla="*/ 2147483646 w 209"/>
                    <a:gd name="T5" fmla="*/ 0 h 216"/>
                    <a:gd name="T6" fmla="*/ 2147483646 w 209"/>
                    <a:gd name="T7" fmla="*/ 2147483646 h 216"/>
                    <a:gd name="T8" fmla="*/ 2147483646 w 209"/>
                    <a:gd name="T9" fmla="*/ 2147483646 h 216"/>
                    <a:gd name="T10" fmla="*/ 2147483646 w 209"/>
                    <a:gd name="T11" fmla="*/ 2147483646 h 2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 h="216" extrusionOk="0">
                      <a:moveTo>
                        <a:pt x="68" y="216"/>
                      </a:moveTo>
                      <a:cubicBezTo>
                        <a:pt x="209" y="216"/>
                        <a:pt x="209" y="216"/>
                        <a:pt x="209" y="216"/>
                      </a:cubicBezTo>
                      <a:cubicBezTo>
                        <a:pt x="73" y="0"/>
                        <a:pt x="73" y="0"/>
                        <a:pt x="73" y="0"/>
                      </a:cubicBezTo>
                      <a:cubicBezTo>
                        <a:pt x="16" y="138"/>
                        <a:pt x="16" y="138"/>
                        <a:pt x="16" y="138"/>
                      </a:cubicBezTo>
                      <a:cubicBezTo>
                        <a:pt x="16" y="138"/>
                        <a:pt x="16" y="139"/>
                        <a:pt x="15" y="139"/>
                      </a:cubicBezTo>
                      <a:cubicBezTo>
                        <a:pt x="0" y="176"/>
                        <a:pt x="28" y="216"/>
                        <a:pt x="68" y="216"/>
                      </a:cubicBez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93" name="Google Shape;5044;p111"/>
                <p:cNvSpPr>
                  <a:spLocks/>
                </p:cNvSpPr>
                <p:nvPr/>
              </p:nvSpPr>
              <p:spPr bwMode="auto">
                <a:xfrm>
                  <a:off x="6157913" y="1000125"/>
                  <a:ext cx="1212850" cy="1514475"/>
                </a:xfrm>
                <a:custGeom>
                  <a:avLst/>
                  <a:gdLst>
                    <a:gd name="T0" fmla="*/ 0 w 274"/>
                    <a:gd name="T1" fmla="*/ 2147483646 h 342"/>
                    <a:gd name="T2" fmla="*/ 0 w 274"/>
                    <a:gd name="T3" fmla="*/ 2147483646 h 342"/>
                    <a:gd name="T4" fmla="*/ 2147483646 w 274"/>
                    <a:gd name="T5" fmla="*/ 2147483646 h 342"/>
                    <a:gd name="T6" fmla="*/ 2147483646 w 274"/>
                    <a:gd name="T7" fmla="*/ 2147483646 h 342"/>
                    <a:gd name="T8" fmla="*/ 2147483646 w 274"/>
                    <a:gd name="T9" fmla="*/ 2147483646 h 342"/>
                    <a:gd name="T10" fmla="*/ 2147483646 w 274"/>
                    <a:gd name="T11" fmla="*/ 2147483646 h 342"/>
                    <a:gd name="T12" fmla="*/ 2147483646 w 274"/>
                    <a:gd name="T13" fmla="*/ 0 h 342"/>
                    <a:gd name="T14" fmla="*/ 0 w 274"/>
                    <a:gd name="T15" fmla="*/ 2147483646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4" h="342" extrusionOk="0">
                      <a:moveTo>
                        <a:pt x="0" y="135"/>
                      </a:moveTo>
                      <a:cubicBezTo>
                        <a:pt x="0" y="238"/>
                        <a:pt x="0" y="238"/>
                        <a:pt x="0" y="238"/>
                      </a:cubicBezTo>
                      <a:cubicBezTo>
                        <a:pt x="0" y="261"/>
                        <a:pt x="14" y="281"/>
                        <a:pt x="35" y="290"/>
                      </a:cubicBezTo>
                      <a:cubicBezTo>
                        <a:pt x="140" y="333"/>
                        <a:pt x="140" y="333"/>
                        <a:pt x="140" y="333"/>
                      </a:cubicBezTo>
                      <a:cubicBezTo>
                        <a:pt x="161" y="342"/>
                        <a:pt x="185" y="337"/>
                        <a:pt x="201" y="321"/>
                      </a:cubicBezTo>
                      <a:cubicBezTo>
                        <a:pt x="274" y="249"/>
                        <a:pt x="274" y="249"/>
                        <a:pt x="274" y="249"/>
                      </a:cubicBezTo>
                      <a:cubicBezTo>
                        <a:pt x="217" y="0"/>
                        <a:pt x="217" y="0"/>
                        <a:pt x="217" y="0"/>
                      </a:cubicBezTo>
                      <a:lnTo>
                        <a:pt x="0" y="135"/>
                      </a:lnTo>
                      <a:close/>
                    </a:path>
                  </a:pathLst>
                </a:custGeom>
                <a:solidFill>
                  <a:srgbClr val="FFCA5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94" name="Google Shape;5045;p111"/>
                <p:cNvSpPr>
                  <a:spLocks/>
                </p:cNvSpPr>
                <p:nvPr/>
              </p:nvSpPr>
              <p:spPr bwMode="auto">
                <a:xfrm>
                  <a:off x="6157913" y="677863"/>
                  <a:ext cx="960437" cy="920750"/>
                </a:xfrm>
                <a:custGeom>
                  <a:avLst/>
                  <a:gdLst>
                    <a:gd name="T0" fmla="*/ 0 w 217"/>
                    <a:gd name="T1" fmla="*/ 2147483646 h 208"/>
                    <a:gd name="T2" fmla="*/ 2147483646 w 217"/>
                    <a:gd name="T3" fmla="*/ 2147483646 h 208"/>
                    <a:gd name="T4" fmla="*/ 2147483646 w 217"/>
                    <a:gd name="T5" fmla="*/ 2147483646 h 208"/>
                    <a:gd name="T6" fmla="*/ 2147483646 w 217"/>
                    <a:gd name="T7" fmla="*/ 2147483646 h 208"/>
                    <a:gd name="T8" fmla="*/ 2147483646 w 217"/>
                    <a:gd name="T9" fmla="*/ 2147483646 h 208"/>
                    <a:gd name="T10" fmla="*/ 0 w 217"/>
                    <a:gd name="T11" fmla="*/ 2147483646 h 208"/>
                    <a:gd name="T12" fmla="*/ 0 w 217"/>
                    <a:gd name="T13" fmla="*/ 2147483646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208" extrusionOk="0">
                      <a:moveTo>
                        <a:pt x="0" y="208"/>
                      </a:moveTo>
                      <a:cubicBezTo>
                        <a:pt x="217" y="73"/>
                        <a:pt x="217" y="73"/>
                        <a:pt x="217" y="73"/>
                      </a:cubicBezTo>
                      <a:cubicBezTo>
                        <a:pt x="217" y="72"/>
                        <a:pt x="217" y="72"/>
                        <a:pt x="217" y="72"/>
                      </a:cubicBezTo>
                      <a:cubicBezTo>
                        <a:pt x="78" y="15"/>
                        <a:pt x="78" y="15"/>
                        <a:pt x="78" y="15"/>
                      </a:cubicBezTo>
                      <a:cubicBezTo>
                        <a:pt x="78" y="15"/>
                        <a:pt x="77" y="15"/>
                        <a:pt x="77" y="15"/>
                      </a:cubicBezTo>
                      <a:cubicBezTo>
                        <a:pt x="40" y="0"/>
                        <a:pt x="0" y="28"/>
                        <a:pt x="0" y="67"/>
                      </a:cubicBezTo>
                      <a:lnTo>
                        <a:pt x="0" y="208"/>
                      </a:lnTo>
                      <a:close/>
                    </a:path>
                  </a:pathLst>
                </a:custGeom>
                <a:solidFill>
                  <a:srgbClr val="FFD48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95" name="Google Shape;5046;p111"/>
                <p:cNvSpPr>
                  <a:spLocks/>
                </p:cNvSpPr>
                <p:nvPr/>
              </p:nvSpPr>
              <p:spPr bwMode="auto">
                <a:xfrm>
                  <a:off x="7118350" y="995363"/>
                  <a:ext cx="0" cy="4762"/>
                </a:xfrm>
                <a:custGeom>
                  <a:avLst/>
                  <a:gdLst>
                    <a:gd name="T0" fmla="*/ 0 w 120000"/>
                    <a:gd name="T1" fmla="*/ 2147483646 h 3"/>
                    <a:gd name="T2" fmla="*/ 0 w 120000"/>
                    <a:gd name="T3" fmla="*/ 0 h 3"/>
                    <a:gd name="T4" fmla="*/ 0 w 120000"/>
                    <a:gd name="T5" fmla="*/ 2147483646 h 3"/>
                    <a:gd name="T6" fmla="*/ 0 60000 65536"/>
                    <a:gd name="T7" fmla="*/ 0 60000 65536"/>
                    <a:gd name="T8" fmla="*/ 0 60000 65536"/>
                  </a:gdLst>
                  <a:ahLst/>
                  <a:cxnLst>
                    <a:cxn ang="T6">
                      <a:pos x="T0" y="T1"/>
                    </a:cxn>
                    <a:cxn ang="T7">
                      <a:pos x="T2" y="T3"/>
                    </a:cxn>
                    <a:cxn ang="T8">
                      <a:pos x="T4" y="T5"/>
                    </a:cxn>
                  </a:cxnLst>
                  <a:rect l="0" t="0" r="r" b="b"/>
                  <a:pathLst>
                    <a:path w="120000" h="3" extrusionOk="0">
                      <a:moveTo>
                        <a:pt x="0" y="3"/>
                      </a:moveTo>
                      <a:lnTo>
                        <a:pt x="0" y="0"/>
                      </a:lnTo>
                      <a:lnTo>
                        <a:pt x="0" y="3"/>
                      </a:lnTo>
                      <a:close/>
                    </a:path>
                  </a:pathLst>
                </a:custGeom>
                <a:solidFill>
                  <a:srgbClr val="FFCA5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596" name="Google Shape;5047;p111"/>
                <p:cNvSpPr>
                  <a:spLocks/>
                </p:cNvSpPr>
                <p:nvPr/>
              </p:nvSpPr>
              <p:spPr bwMode="auto">
                <a:xfrm>
                  <a:off x="7118350" y="1000125"/>
                  <a:ext cx="817563" cy="1101725"/>
                </a:xfrm>
                <a:custGeom>
                  <a:avLst/>
                  <a:gdLst>
                    <a:gd name="T0" fmla="*/ 2147483646 w 185"/>
                    <a:gd name="T1" fmla="*/ 2147483646 h 249"/>
                    <a:gd name="T2" fmla="*/ 2147483646 w 185"/>
                    <a:gd name="T3" fmla="*/ 2147483646 h 249"/>
                    <a:gd name="T4" fmla="*/ 2147483646 w 185"/>
                    <a:gd name="T5" fmla="*/ 2147483646 h 249"/>
                    <a:gd name="T6" fmla="*/ 2147483646 w 185"/>
                    <a:gd name="T7" fmla="*/ 2147483646 h 249"/>
                    <a:gd name="T8" fmla="*/ 0 w 185"/>
                    <a:gd name="T9" fmla="*/ 0 h 249"/>
                    <a:gd name="T10" fmla="*/ 0 w 185"/>
                    <a:gd name="T11" fmla="*/ 0 h 249"/>
                    <a:gd name="T12" fmla="*/ 2147483646 w 185"/>
                    <a:gd name="T13" fmla="*/ 2147483646 h 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 h="249" extrusionOk="0">
                      <a:moveTo>
                        <a:pt x="57" y="249"/>
                      </a:moveTo>
                      <a:cubicBezTo>
                        <a:pt x="157" y="149"/>
                        <a:pt x="157" y="149"/>
                        <a:pt x="157" y="149"/>
                      </a:cubicBezTo>
                      <a:cubicBezTo>
                        <a:pt x="185" y="121"/>
                        <a:pt x="176" y="73"/>
                        <a:pt x="139" y="57"/>
                      </a:cubicBezTo>
                      <a:cubicBezTo>
                        <a:pt x="139" y="57"/>
                        <a:pt x="139" y="57"/>
                        <a:pt x="138" y="57"/>
                      </a:cubicBezTo>
                      <a:cubicBezTo>
                        <a:pt x="0" y="0"/>
                        <a:pt x="0" y="0"/>
                        <a:pt x="0" y="0"/>
                      </a:cubicBezTo>
                      <a:cubicBezTo>
                        <a:pt x="0" y="0"/>
                        <a:pt x="0" y="0"/>
                        <a:pt x="0" y="0"/>
                      </a:cubicBezTo>
                      <a:lnTo>
                        <a:pt x="57" y="249"/>
                      </a:lnTo>
                      <a:close/>
                    </a:path>
                  </a:pathLst>
                </a:custGeom>
                <a:solidFill>
                  <a:srgbClr val="FAB32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601" name="Google Shape;5052;p111"/>
                <p:cNvSpPr txBox="1">
                  <a:spLocks noChangeArrowheads="1"/>
                </p:cNvSpPr>
                <p:nvPr/>
              </p:nvSpPr>
              <p:spPr bwMode="auto">
                <a:xfrm>
                  <a:off x="9202012" y="1334698"/>
                  <a:ext cx="226422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
                    <a:buFont typeface="Open Sans" panose="020B0606030504020204" pitchFamily="34" charset="0"/>
                    <a:buNone/>
                  </a:pPr>
                  <a:r>
                    <a:rPr lang="lv-LV" altLang="en-US" dirty="0" err="1">
                      <a:latin typeface="Verdana" panose="020B0604030504040204" pitchFamily="34" charset="0"/>
                      <a:ea typeface="Verdana" panose="020B0604030504040204" pitchFamily="34" charset="0"/>
                      <a:cs typeface="Open Sans" panose="020B0606030504020204" pitchFamily="34" charset="0"/>
                      <a:sym typeface="Open Sans" panose="020B0606030504020204" pitchFamily="34" charset="0"/>
                    </a:rPr>
                    <a:t>development</a:t>
                  </a:r>
                  <a:r>
                    <a:rPr lang="lv-LV" altLang="en-US" dirty="0">
                      <a:latin typeface="Verdana" panose="020B0604030504040204" pitchFamily="34" charset="0"/>
                      <a:ea typeface="Verdana" panose="020B0604030504040204" pitchFamily="34" charset="0"/>
                      <a:cs typeface="Open Sans" panose="020B0606030504020204" pitchFamily="34" charset="0"/>
                      <a:sym typeface="Open Sans" panose="020B0606030504020204" pitchFamily="34" charset="0"/>
                    </a:rPr>
                    <a:t> </a:t>
                  </a:r>
                  <a:r>
                    <a:rPr lang="lv-LV" altLang="en-US" dirty="0" err="1">
                      <a:latin typeface="Verdana" panose="020B0604030504040204" pitchFamily="34" charset="0"/>
                      <a:ea typeface="Verdana" panose="020B0604030504040204" pitchFamily="34" charset="0"/>
                      <a:cs typeface="Open Sans" panose="020B0606030504020204" pitchFamily="34" charset="0"/>
                      <a:sym typeface="Open Sans" panose="020B0606030504020204" pitchFamily="34" charset="0"/>
                    </a:rPr>
                    <a:t>of</a:t>
                  </a:r>
                  <a:r>
                    <a:rPr lang="lv-LV" altLang="en-US" dirty="0">
                      <a:latin typeface="Verdana" panose="020B0604030504040204" pitchFamily="34" charset="0"/>
                      <a:ea typeface="Verdana" panose="020B0604030504040204" pitchFamily="34" charset="0"/>
                      <a:cs typeface="Open Sans" panose="020B0606030504020204" pitchFamily="34" charset="0"/>
                      <a:sym typeface="Open Sans" panose="020B0606030504020204" pitchFamily="34" charset="0"/>
                    </a:rPr>
                    <a:t> </a:t>
                  </a:r>
                  <a:r>
                    <a:rPr lang="lv-LV" altLang="en-US" dirty="0" err="1">
                      <a:latin typeface="Verdana" panose="020B0604030504040204" pitchFamily="34" charset="0"/>
                      <a:ea typeface="Verdana" panose="020B0604030504040204" pitchFamily="34" charset="0"/>
                      <a:cs typeface="Open Sans" panose="020B0606030504020204" pitchFamily="34" charset="0"/>
                      <a:sym typeface="Open Sans" panose="020B0606030504020204" pitchFamily="34" charset="0"/>
                    </a:rPr>
                    <a:t>study</a:t>
                  </a:r>
                  <a:r>
                    <a:rPr lang="lv-LV" altLang="en-US" dirty="0">
                      <a:latin typeface="Verdana" panose="020B0604030504040204" pitchFamily="34" charset="0"/>
                      <a:ea typeface="Verdana" panose="020B0604030504040204" pitchFamily="34" charset="0"/>
                      <a:cs typeface="Open Sans" panose="020B0606030504020204" pitchFamily="34" charset="0"/>
                      <a:sym typeface="Open Sans" panose="020B0606030504020204" pitchFamily="34" charset="0"/>
                    </a:rPr>
                    <a:t> </a:t>
                  </a:r>
                  <a:r>
                    <a:rPr lang="lv-LV" altLang="en-US" dirty="0" err="1">
                      <a:latin typeface="Verdana" panose="020B0604030504040204" pitchFamily="34" charset="0"/>
                      <a:ea typeface="Verdana" panose="020B0604030504040204" pitchFamily="34" charset="0"/>
                      <a:cs typeface="Open Sans" panose="020B0606030504020204" pitchFamily="34" charset="0"/>
                      <a:sym typeface="Open Sans" panose="020B0606030504020204" pitchFamily="34" charset="0"/>
                    </a:rPr>
                    <a:t>programs</a:t>
                  </a:r>
                  <a:endParaRPr lang="en-US" altLang="en-US" dirty="0">
                    <a:latin typeface="Verdana" panose="020B0604030504040204" pitchFamily="34" charset="0"/>
                    <a:ea typeface="Verdana" panose="020B0604030504040204" pitchFamily="34" charset="0"/>
                    <a:cs typeface="Open Sans" panose="020B0606030504020204" pitchFamily="34" charset="0"/>
                  </a:endParaRPr>
                </a:p>
              </p:txBody>
            </p:sp>
            <p:sp>
              <p:nvSpPr>
                <p:cNvPr id="237603" name="Google Shape;5054;p111"/>
                <p:cNvSpPr txBox="1">
                  <a:spLocks noChangeArrowheads="1"/>
                </p:cNvSpPr>
                <p:nvPr/>
              </p:nvSpPr>
              <p:spPr bwMode="auto">
                <a:xfrm>
                  <a:off x="9154319" y="4105029"/>
                  <a:ext cx="2265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GB" dirty="0">
                      <a:latin typeface="Verdana" panose="020B0604030504040204" pitchFamily="34" charset="0"/>
                      <a:ea typeface="Verdana" panose="020B0604030504040204" pitchFamily="34" charset="0"/>
                      <a:cs typeface="Times New Roman" panose="02020603050405020304" pitchFamily="18" charset="0"/>
                    </a:rPr>
                    <a:t>looking for a career change</a:t>
                  </a:r>
                  <a:endParaRPr lang="en-US" altLang="en-US" dirty="0">
                    <a:latin typeface="Verdana" panose="020B0604030504040204" pitchFamily="34" charset="0"/>
                    <a:ea typeface="Verdana" panose="020B0604030504040204" pitchFamily="34" charset="0"/>
                    <a:cs typeface="Open Sans" panose="020B0606030504020204" pitchFamily="34" charset="0"/>
                  </a:endParaRPr>
                </a:p>
              </p:txBody>
            </p:sp>
            <p:sp>
              <p:nvSpPr>
                <p:cNvPr id="237604" name="Google Shape;5055;p111"/>
                <p:cNvSpPr txBox="1">
                  <a:spLocks noChangeArrowheads="1"/>
                </p:cNvSpPr>
                <p:nvPr/>
              </p:nvSpPr>
              <p:spPr bwMode="auto">
                <a:xfrm>
                  <a:off x="9182119" y="5797638"/>
                  <a:ext cx="226422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GB" dirty="0">
                      <a:latin typeface="Verdana" panose="020B0604030504040204" pitchFamily="34" charset="0"/>
                      <a:ea typeface="Verdana" panose="020B0604030504040204" pitchFamily="34" charset="0"/>
                      <a:cs typeface="Times New Roman" panose="02020603050405020304" pitchFamily="18" charset="0"/>
                    </a:rPr>
                    <a:t>future education and profession</a:t>
                  </a:r>
                  <a:endParaRPr lang="en-US" altLang="en-US" dirty="0">
                    <a:latin typeface="Verdana" panose="020B0604030504040204" pitchFamily="34" charset="0"/>
                    <a:ea typeface="Verdana" panose="020B0604030504040204" pitchFamily="34" charset="0"/>
                    <a:cs typeface="Open Sans" panose="020B0606030504020204" pitchFamily="34" charset="0"/>
                  </a:endParaRPr>
                </a:p>
              </p:txBody>
            </p:sp>
            <p:sp>
              <p:nvSpPr>
                <p:cNvPr id="237605" name="Google Shape;5056;p111"/>
                <p:cNvSpPr txBox="1">
                  <a:spLocks noChangeArrowheads="1"/>
                </p:cNvSpPr>
                <p:nvPr/>
              </p:nvSpPr>
              <p:spPr bwMode="auto">
                <a:xfrm>
                  <a:off x="728148" y="5015497"/>
                  <a:ext cx="2165696" cy="3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095380"/>
                    </a:buClr>
                    <a:buSzPts val="2400"/>
                    <a:buFont typeface="Open Sans Semibold" panose="020B0706030804020204" pitchFamily="34" charset="0"/>
                    <a:buNone/>
                  </a:pPr>
                  <a:r>
                    <a:rPr lang="lv-LV" altLang="en-US" sz="2000" b="1" dirty="0" err="1">
                      <a:solidFill>
                        <a:srgbClr val="095380"/>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Industry</a:t>
                  </a:r>
                  <a:r>
                    <a:rPr lang="lv-LV" altLang="en-US" sz="2000" b="1" dirty="0">
                      <a:solidFill>
                        <a:srgbClr val="095380"/>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 </a:t>
                  </a:r>
                  <a:r>
                    <a:rPr lang="lv-LV" altLang="en-US" sz="2000" b="1" dirty="0" err="1">
                      <a:solidFill>
                        <a:srgbClr val="095380"/>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associations</a:t>
                  </a:r>
                  <a:endParaRPr lang="en-US" altLang="en-US" sz="2000" dirty="0">
                    <a:latin typeface="Verdana" panose="020B0604030504040204" pitchFamily="34" charset="0"/>
                    <a:ea typeface="Verdana" panose="020B0604030504040204" pitchFamily="34" charset="0"/>
                    <a:cs typeface="Open Sans Semibold" panose="020B0706030804020204" pitchFamily="34" charset="0"/>
                  </a:endParaRPr>
                </a:p>
              </p:txBody>
            </p:sp>
            <p:sp>
              <p:nvSpPr>
                <p:cNvPr id="237606" name="Google Shape;5057;p111"/>
                <p:cNvSpPr txBox="1">
                  <a:spLocks noChangeArrowheads="1"/>
                </p:cNvSpPr>
                <p:nvPr/>
              </p:nvSpPr>
              <p:spPr bwMode="auto">
                <a:xfrm>
                  <a:off x="9247189" y="5147926"/>
                  <a:ext cx="2620865" cy="47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8C133F"/>
                    </a:buClr>
                    <a:buSzPts val="2400"/>
                    <a:buFont typeface="Open Sans Semibold" panose="020B0706030804020204" pitchFamily="34" charset="0"/>
                    <a:buNone/>
                  </a:pPr>
                  <a:r>
                    <a:rPr lang="lv-LV" altLang="en-US" sz="2000" b="1" dirty="0" err="1">
                      <a:solidFill>
                        <a:srgbClr val="8C133F"/>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Parents</a:t>
                  </a:r>
                  <a:r>
                    <a:rPr lang="lv-LV" altLang="en-US" sz="2000" b="1" dirty="0">
                      <a:solidFill>
                        <a:srgbClr val="8C133F"/>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 </a:t>
                  </a:r>
                  <a:r>
                    <a:rPr lang="lv-LV" altLang="en-US" sz="2000" b="1" dirty="0" err="1">
                      <a:solidFill>
                        <a:srgbClr val="8C133F"/>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and</a:t>
                  </a:r>
                  <a:r>
                    <a:rPr lang="lv-LV" altLang="en-US" sz="2000" b="1" dirty="0">
                      <a:solidFill>
                        <a:srgbClr val="8C133F"/>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 </a:t>
                  </a:r>
                  <a:r>
                    <a:rPr lang="lv-LV" altLang="en-US" sz="2000" b="1" dirty="0" err="1">
                      <a:solidFill>
                        <a:srgbClr val="8C133F"/>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young</a:t>
                  </a:r>
                  <a:r>
                    <a:rPr lang="lv-LV" altLang="en-US" sz="2000" b="1" dirty="0">
                      <a:solidFill>
                        <a:srgbClr val="8C133F"/>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 </a:t>
                  </a:r>
                  <a:r>
                    <a:rPr lang="lv-LV" altLang="en-US" sz="2000" b="1" dirty="0" err="1">
                      <a:solidFill>
                        <a:srgbClr val="8C133F"/>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people</a:t>
                  </a:r>
                  <a:endParaRPr lang="en-US" altLang="en-US" sz="2000" dirty="0">
                    <a:latin typeface="Verdana" panose="020B0604030504040204" pitchFamily="34" charset="0"/>
                    <a:ea typeface="Verdana" panose="020B0604030504040204" pitchFamily="34" charset="0"/>
                    <a:cs typeface="Open Sans Semibold" panose="020B0706030804020204" pitchFamily="34" charset="0"/>
                  </a:endParaRPr>
                </a:p>
              </p:txBody>
            </p:sp>
            <p:sp>
              <p:nvSpPr>
                <p:cNvPr id="237607" name="Google Shape;5058;p111"/>
                <p:cNvSpPr txBox="1">
                  <a:spLocks noChangeArrowheads="1"/>
                </p:cNvSpPr>
                <p:nvPr/>
              </p:nvSpPr>
              <p:spPr bwMode="auto">
                <a:xfrm>
                  <a:off x="9247189" y="3791242"/>
                  <a:ext cx="1482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E24E5A"/>
                    </a:buClr>
                    <a:buSzPts val="2400"/>
                    <a:buFont typeface="Open Sans Semibold" panose="020B0706030804020204" pitchFamily="34" charset="0"/>
                    <a:buNone/>
                  </a:pPr>
                  <a:r>
                    <a:rPr lang="lv-LV" altLang="en-US" sz="2000" b="1" dirty="0" err="1">
                      <a:solidFill>
                        <a:srgbClr val="E24E5A"/>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Adults</a:t>
                  </a:r>
                  <a:endParaRPr lang="en-US" altLang="en-US" sz="2000" dirty="0">
                    <a:latin typeface="Verdana" panose="020B0604030504040204" pitchFamily="34" charset="0"/>
                    <a:ea typeface="Verdana" panose="020B0604030504040204" pitchFamily="34" charset="0"/>
                    <a:cs typeface="Open Sans Semibold" panose="020B0706030804020204" pitchFamily="34" charset="0"/>
                  </a:endParaRPr>
                </a:p>
              </p:txBody>
            </p:sp>
            <p:sp>
              <p:nvSpPr>
                <p:cNvPr id="237608" name="Google Shape;5059;p111"/>
                <p:cNvSpPr txBox="1">
                  <a:spLocks noChangeArrowheads="1"/>
                </p:cNvSpPr>
                <p:nvPr/>
              </p:nvSpPr>
              <p:spPr bwMode="auto">
                <a:xfrm>
                  <a:off x="683682" y="3719305"/>
                  <a:ext cx="22101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39B3E3"/>
                    </a:buClr>
                    <a:buSzPts val="2400"/>
                    <a:buFont typeface="Open Sans Semibold" panose="020B0706030804020204" pitchFamily="34" charset="0"/>
                    <a:buNone/>
                  </a:pPr>
                  <a:r>
                    <a:rPr lang="lv-LV" altLang="en-US" sz="2000" b="1" dirty="0" err="1">
                      <a:solidFill>
                        <a:srgbClr val="39B3E3"/>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Employers</a:t>
                  </a:r>
                  <a:endParaRPr lang="en-US" altLang="en-US" sz="2000" dirty="0">
                    <a:latin typeface="Verdana" panose="020B0604030504040204" pitchFamily="34" charset="0"/>
                    <a:ea typeface="Verdana" panose="020B0604030504040204" pitchFamily="34" charset="0"/>
                    <a:cs typeface="Open Sans Semibold" panose="020B0706030804020204" pitchFamily="34" charset="0"/>
                  </a:endParaRPr>
                </a:p>
              </p:txBody>
            </p:sp>
            <p:sp>
              <p:nvSpPr>
                <p:cNvPr id="237609" name="Google Shape;5060;p111"/>
                <p:cNvSpPr txBox="1">
                  <a:spLocks noChangeArrowheads="1"/>
                </p:cNvSpPr>
                <p:nvPr/>
              </p:nvSpPr>
              <p:spPr bwMode="auto">
                <a:xfrm>
                  <a:off x="9247189" y="2076413"/>
                  <a:ext cx="199267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9430"/>
                    </a:buClr>
                    <a:buSzPts val="2400"/>
                    <a:buFont typeface="Open Sans Semibold" panose="020B0706030804020204" pitchFamily="34" charset="0"/>
                    <a:buNone/>
                  </a:pPr>
                  <a:r>
                    <a:rPr lang="lv-LV" altLang="en-US" sz="2000" b="1" dirty="0" err="1">
                      <a:solidFill>
                        <a:srgbClr val="FF9430"/>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Career</a:t>
                  </a:r>
                  <a:r>
                    <a:rPr lang="lv-LV" altLang="en-US" sz="2000" b="1" dirty="0">
                      <a:solidFill>
                        <a:srgbClr val="FF9430"/>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 </a:t>
                  </a:r>
                  <a:r>
                    <a:rPr lang="lv-LV" altLang="en-US" sz="2000" b="1" dirty="0" err="1">
                      <a:solidFill>
                        <a:srgbClr val="FF9430"/>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counsellors</a:t>
                  </a:r>
                  <a:endParaRPr lang="en-US" altLang="en-US" sz="2000" dirty="0">
                    <a:latin typeface="Verdana" panose="020B0604030504040204" pitchFamily="34" charset="0"/>
                    <a:ea typeface="Verdana" panose="020B0604030504040204" pitchFamily="34" charset="0"/>
                    <a:cs typeface="Open Sans Semibold" panose="020B0706030804020204" pitchFamily="34" charset="0"/>
                  </a:endParaRPr>
                </a:p>
              </p:txBody>
            </p:sp>
            <p:sp>
              <p:nvSpPr>
                <p:cNvPr id="237610" name="Google Shape;5061;p111"/>
                <p:cNvSpPr txBox="1">
                  <a:spLocks noChangeArrowheads="1"/>
                </p:cNvSpPr>
                <p:nvPr/>
              </p:nvSpPr>
              <p:spPr bwMode="auto">
                <a:xfrm>
                  <a:off x="648877" y="2174926"/>
                  <a:ext cx="224496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69D1DA"/>
                    </a:buClr>
                    <a:buSzPts val="2400"/>
                    <a:buFont typeface="Open Sans Semibold" panose="020B0706030804020204" pitchFamily="34" charset="0"/>
                    <a:buNone/>
                  </a:pPr>
                  <a:r>
                    <a:rPr lang="lv-LV" altLang="en-US" sz="2000" b="1" dirty="0" err="1">
                      <a:solidFill>
                        <a:srgbClr val="69D1DA"/>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Scientists</a:t>
                  </a:r>
                  <a:r>
                    <a:rPr lang="lv-LV" altLang="en-US" sz="2000" b="1" dirty="0">
                      <a:solidFill>
                        <a:srgbClr val="69D1DA"/>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 </a:t>
                  </a:r>
                  <a:r>
                    <a:rPr lang="lv-LV" altLang="en-US" sz="2000" b="1" dirty="0" err="1">
                      <a:solidFill>
                        <a:srgbClr val="69D1DA"/>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researchers</a:t>
                  </a:r>
                  <a:endParaRPr lang="en-US" altLang="en-US" sz="2000" dirty="0">
                    <a:latin typeface="Verdana" panose="020B0604030504040204" pitchFamily="34" charset="0"/>
                    <a:ea typeface="Verdana" panose="020B0604030504040204" pitchFamily="34" charset="0"/>
                    <a:cs typeface="Open Sans Semibold" panose="020B0706030804020204" pitchFamily="34" charset="0"/>
                  </a:endParaRPr>
                </a:p>
              </p:txBody>
            </p:sp>
            <p:sp>
              <p:nvSpPr>
                <p:cNvPr id="237611" name="Google Shape;5062;p111"/>
                <p:cNvSpPr txBox="1">
                  <a:spLocks noChangeArrowheads="1"/>
                </p:cNvSpPr>
                <p:nvPr/>
              </p:nvSpPr>
              <p:spPr bwMode="auto">
                <a:xfrm>
                  <a:off x="9247189" y="1048883"/>
                  <a:ext cx="1992674" cy="38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7BE48"/>
                    </a:buClr>
                    <a:buSzPts val="2400"/>
                    <a:buFont typeface="Open Sans Semibold" panose="020B0706030804020204" pitchFamily="34" charset="0"/>
                    <a:buNone/>
                  </a:pPr>
                  <a:r>
                    <a:rPr lang="lv-LV" altLang="en-US" sz="2000" b="1" dirty="0" err="1">
                      <a:solidFill>
                        <a:srgbClr val="F7BE48"/>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Universities</a:t>
                  </a:r>
                  <a:endParaRPr lang="en-US" altLang="en-US" sz="2000" dirty="0">
                    <a:latin typeface="Verdana" panose="020B0604030504040204" pitchFamily="34" charset="0"/>
                    <a:ea typeface="Verdana" panose="020B0604030504040204" pitchFamily="34" charset="0"/>
                    <a:cs typeface="Open Sans Semibold" panose="020B0706030804020204" pitchFamily="34" charset="0"/>
                  </a:endParaRPr>
                </a:p>
              </p:txBody>
            </p:sp>
            <p:sp>
              <p:nvSpPr>
                <p:cNvPr id="237612" name="Google Shape;5063;p111"/>
                <p:cNvSpPr txBox="1">
                  <a:spLocks noChangeArrowheads="1"/>
                </p:cNvSpPr>
                <p:nvPr/>
              </p:nvSpPr>
              <p:spPr bwMode="auto">
                <a:xfrm>
                  <a:off x="648877" y="1070210"/>
                  <a:ext cx="22449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69DAAB"/>
                    </a:buClr>
                    <a:buSzPts val="2400"/>
                    <a:buFont typeface="Open Sans Semibold" panose="020B0706030804020204" pitchFamily="34" charset="0"/>
                    <a:buNone/>
                  </a:pPr>
                  <a:r>
                    <a:rPr lang="lv-LV" altLang="en-US" sz="2000" b="1" dirty="0" err="1">
                      <a:solidFill>
                        <a:srgbClr val="69DAAB"/>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Policy</a:t>
                  </a:r>
                  <a:r>
                    <a:rPr lang="lv-LV" altLang="en-US" sz="2000" b="1" dirty="0">
                      <a:solidFill>
                        <a:srgbClr val="69DAAB"/>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 </a:t>
                  </a:r>
                  <a:r>
                    <a:rPr lang="lv-LV" altLang="en-US" sz="2000" b="1" dirty="0" err="1">
                      <a:solidFill>
                        <a:srgbClr val="69DAAB"/>
                      </a:solidFill>
                      <a:latin typeface="Verdana" panose="020B0604030504040204" pitchFamily="34" charset="0"/>
                      <a:ea typeface="Verdana" panose="020B0604030504040204" pitchFamily="34" charset="0"/>
                      <a:cs typeface="Open Sans Semibold" panose="020B0706030804020204" pitchFamily="34" charset="0"/>
                      <a:sym typeface="Open Sans Semibold" panose="020B0706030804020204" pitchFamily="34" charset="0"/>
                    </a:rPr>
                    <a:t>makers</a:t>
                  </a:r>
                  <a:endParaRPr lang="en-US" altLang="en-US" sz="2000" dirty="0">
                    <a:latin typeface="Verdana" panose="020B0604030504040204" pitchFamily="34" charset="0"/>
                    <a:ea typeface="Verdana" panose="020B0604030504040204" pitchFamily="34" charset="0"/>
                    <a:cs typeface="Open Sans Semibold" panose="020B0706030804020204" pitchFamily="34" charset="0"/>
                  </a:endParaRPr>
                </a:p>
              </p:txBody>
            </p:sp>
            <p:sp>
              <p:nvSpPr>
                <p:cNvPr id="237613" name="Google Shape;5064;p111"/>
                <p:cNvSpPr>
                  <a:spLocks/>
                </p:cNvSpPr>
                <p:nvPr/>
              </p:nvSpPr>
              <p:spPr bwMode="auto">
                <a:xfrm>
                  <a:off x="4210050" y="2482850"/>
                  <a:ext cx="527050" cy="628650"/>
                </a:xfrm>
                <a:custGeom>
                  <a:avLst/>
                  <a:gdLst>
                    <a:gd name="T0" fmla="*/ 2147483646 w 119"/>
                    <a:gd name="T1" fmla="*/ 2147483646 h 142"/>
                    <a:gd name="T2" fmla="*/ 2147483646 w 119"/>
                    <a:gd name="T3" fmla="*/ 2147483646 h 142"/>
                    <a:gd name="T4" fmla="*/ 2147483646 w 119"/>
                    <a:gd name="T5" fmla="*/ 2147483646 h 142"/>
                    <a:gd name="T6" fmla="*/ 2147483646 w 119"/>
                    <a:gd name="T7" fmla="*/ 2147483646 h 142"/>
                    <a:gd name="T8" fmla="*/ 2147483646 w 119"/>
                    <a:gd name="T9" fmla="*/ 2147483646 h 142"/>
                    <a:gd name="T10" fmla="*/ 2147483646 w 119"/>
                    <a:gd name="T11" fmla="*/ 2147483646 h 142"/>
                    <a:gd name="T12" fmla="*/ 2147483646 w 119"/>
                    <a:gd name="T13" fmla="*/ 2147483646 h 142"/>
                    <a:gd name="T14" fmla="*/ 2147483646 w 119"/>
                    <a:gd name="T15" fmla="*/ 2147483646 h 142"/>
                    <a:gd name="T16" fmla="*/ 2147483646 w 119"/>
                    <a:gd name="T17" fmla="*/ 2147483646 h 142"/>
                    <a:gd name="T18" fmla="*/ 2147483646 w 119"/>
                    <a:gd name="T19" fmla="*/ 2147483646 h 142"/>
                    <a:gd name="T20" fmla="*/ 2147483646 w 119"/>
                    <a:gd name="T21" fmla="*/ 2147483646 h 142"/>
                    <a:gd name="T22" fmla="*/ 2147483646 w 119"/>
                    <a:gd name="T23" fmla="*/ 2147483646 h 142"/>
                    <a:gd name="T24" fmla="*/ 2147483646 w 119"/>
                    <a:gd name="T25" fmla="*/ 2147483646 h 142"/>
                    <a:gd name="T26" fmla="*/ 2147483646 w 119"/>
                    <a:gd name="T27" fmla="*/ 2147483646 h 142"/>
                    <a:gd name="T28" fmla="*/ 2147483646 w 119"/>
                    <a:gd name="T29" fmla="*/ 2147483646 h 142"/>
                    <a:gd name="T30" fmla="*/ 2147483646 w 119"/>
                    <a:gd name="T31" fmla="*/ 2147483646 h 142"/>
                    <a:gd name="T32" fmla="*/ 2147483646 w 119"/>
                    <a:gd name="T33" fmla="*/ 2147483646 h 142"/>
                    <a:gd name="T34" fmla="*/ 2147483646 w 119"/>
                    <a:gd name="T35" fmla="*/ 2147483646 h 142"/>
                    <a:gd name="T36" fmla="*/ 2147483646 w 119"/>
                    <a:gd name="T37" fmla="*/ 2147483646 h 142"/>
                    <a:gd name="T38" fmla="*/ 2147483646 w 119"/>
                    <a:gd name="T39" fmla="*/ 2147483646 h 142"/>
                    <a:gd name="T40" fmla="*/ 2147483646 w 119"/>
                    <a:gd name="T41" fmla="*/ 2147483646 h 142"/>
                    <a:gd name="T42" fmla="*/ 2147483646 w 119"/>
                    <a:gd name="T43" fmla="*/ 2147483646 h 142"/>
                    <a:gd name="T44" fmla="*/ 2147483646 w 119"/>
                    <a:gd name="T45" fmla="*/ 2147483646 h 142"/>
                    <a:gd name="T46" fmla="*/ 2147483646 w 119"/>
                    <a:gd name="T47" fmla="*/ 2147483646 h 142"/>
                    <a:gd name="T48" fmla="*/ 2147483646 w 119"/>
                    <a:gd name="T49" fmla="*/ 0 h 142"/>
                    <a:gd name="T50" fmla="*/ 2147483646 w 119"/>
                    <a:gd name="T51" fmla="*/ 2147483646 h 142"/>
                    <a:gd name="T52" fmla="*/ 2147483646 w 119"/>
                    <a:gd name="T53" fmla="*/ 2147483646 h 142"/>
                    <a:gd name="T54" fmla="*/ 2147483646 w 119"/>
                    <a:gd name="T55" fmla="*/ 2147483646 h 142"/>
                    <a:gd name="T56" fmla="*/ 2147483646 w 119"/>
                    <a:gd name="T57" fmla="*/ 2147483646 h 142"/>
                    <a:gd name="T58" fmla="*/ 2147483646 w 119"/>
                    <a:gd name="T59" fmla="*/ 2147483646 h 142"/>
                    <a:gd name="T60" fmla="*/ 2147483646 w 119"/>
                    <a:gd name="T61" fmla="*/ 2147483646 h 142"/>
                    <a:gd name="T62" fmla="*/ 2147483646 w 119"/>
                    <a:gd name="T63" fmla="*/ 2147483646 h 142"/>
                    <a:gd name="T64" fmla="*/ 2147483646 w 119"/>
                    <a:gd name="T65" fmla="*/ 2147483646 h 142"/>
                    <a:gd name="T66" fmla="*/ 2147483646 w 119"/>
                    <a:gd name="T67" fmla="*/ 2147483646 h 142"/>
                    <a:gd name="T68" fmla="*/ 2147483646 w 119"/>
                    <a:gd name="T69" fmla="*/ 2147483646 h 142"/>
                    <a:gd name="T70" fmla="*/ 2147483646 w 119"/>
                    <a:gd name="T71" fmla="*/ 2147483646 h 142"/>
                    <a:gd name="T72" fmla="*/ 2147483646 w 119"/>
                    <a:gd name="T73" fmla="*/ 2147483646 h 142"/>
                    <a:gd name="T74" fmla="*/ 2147483646 w 119"/>
                    <a:gd name="T75" fmla="*/ 2147483646 h 142"/>
                    <a:gd name="T76" fmla="*/ 2147483646 w 119"/>
                    <a:gd name="T77" fmla="*/ 2147483646 h 142"/>
                    <a:gd name="T78" fmla="*/ 2147483646 w 119"/>
                    <a:gd name="T79" fmla="*/ 2147483646 h 142"/>
                    <a:gd name="T80" fmla="*/ 2147483646 w 119"/>
                    <a:gd name="T81" fmla="*/ 2147483646 h 142"/>
                    <a:gd name="T82" fmla="*/ 2147483646 w 119"/>
                    <a:gd name="T83" fmla="*/ 2147483646 h 142"/>
                    <a:gd name="T84" fmla="*/ 2147483646 w 119"/>
                    <a:gd name="T85" fmla="*/ 2147483646 h 142"/>
                    <a:gd name="T86" fmla="*/ 2147483646 w 119"/>
                    <a:gd name="T87" fmla="*/ 2147483646 h 142"/>
                    <a:gd name="T88" fmla="*/ 2147483646 w 119"/>
                    <a:gd name="T89" fmla="*/ 2147483646 h 142"/>
                    <a:gd name="T90" fmla="*/ 2147483646 w 119"/>
                    <a:gd name="T91" fmla="*/ 2147483646 h 142"/>
                    <a:gd name="T92" fmla="*/ 2147483646 w 119"/>
                    <a:gd name="T93" fmla="*/ 2147483646 h 142"/>
                    <a:gd name="T94" fmla="*/ 2147483646 w 119"/>
                    <a:gd name="T95" fmla="*/ 2147483646 h 142"/>
                    <a:gd name="T96" fmla="*/ 2147483646 w 119"/>
                    <a:gd name="T97" fmla="*/ 2147483646 h 142"/>
                    <a:gd name="T98" fmla="*/ 2147483646 w 119"/>
                    <a:gd name="T99" fmla="*/ 2147483646 h 142"/>
                    <a:gd name="T100" fmla="*/ 2147483646 w 119"/>
                    <a:gd name="T101" fmla="*/ 2147483646 h 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9" h="142" extrusionOk="0">
                      <a:moveTo>
                        <a:pt x="79" y="137"/>
                      </a:moveTo>
                      <a:cubicBezTo>
                        <a:pt x="79" y="140"/>
                        <a:pt x="77" y="142"/>
                        <a:pt x="75" y="142"/>
                      </a:cubicBezTo>
                      <a:cubicBezTo>
                        <a:pt x="45" y="142"/>
                        <a:pt x="45" y="142"/>
                        <a:pt x="45" y="142"/>
                      </a:cubicBezTo>
                      <a:cubicBezTo>
                        <a:pt x="42" y="142"/>
                        <a:pt x="40" y="140"/>
                        <a:pt x="40" y="137"/>
                      </a:cubicBezTo>
                      <a:cubicBezTo>
                        <a:pt x="40" y="137"/>
                        <a:pt x="40" y="137"/>
                        <a:pt x="40" y="137"/>
                      </a:cubicBezTo>
                      <a:cubicBezTo>
                        <a:pt x="40" y="134"/>
                        <a:pt x="42" y="132"/>
                        <a:pt x="45" y="132"/>
                      </a:cubicBezTo>
                      <a:cubicBezTo>
                        <a:pt x="75" y="132"/>
                        <a:pt x="75" y="132"/>
                        <a:pt x="75" y="132"/>
                      </a:cubicBezTo>
                      <a:cubicBezTo>
                        <a:pt x="77" y="132"/>
                        <a:pt x="79" y="134"/>
                        <a:pt x="79" y="137"/>
                      </a:cubicBezTo>
                      <a:close/>
                      <a:moveTo>
                        <a:pt x="79" y="124"/>
                      </a:moveTo>
                      <a:cubicBezTo>
                        <a:pt x="79" y="121"/>
                        <a:pt x="77" y="119"/>
                        <a:pt x="75" y="119"/>
                      </a:cubicBezTo>
                      <a:cubicBezTo>
                        <a:pt x="45" y="119"/>
                        <a:pt x="45" y="119"/>
                        <a:pt x="45" y="119"/>
                      </a:cubicBezTo>
                      <a:cubicBezTo>
                        <a:pt x="42" y="119"/>
                        <a:pt x="40" y="121"/>
                        <a:pt x="40" y="124"/>
                      </a:cubicBezTo>
                      <a:cubicBezTo>
                        <a:pt x="40" y="124"/>
                        <a:pt x="40" y="124"/>
                        <a:pt x="40" y="124"/>
                      </a:cubicBezTo>
                      <a:cubicBezTo>
                        <a:pt x="40" y="127"/>
                        <a:pt x="42" y="129"/>
                        <a:pt x="45" y="129"/>
                      </a:cubicBezTo>
                      <a:cubicBezTo>
                        <a:pt x="75" y="129"/>
                        <a:pt x="75" y="129"/>
                        <a:pt x="75" y="129"/>
                      </a:cubicBezTo>
                      <a:cubicBezTo>
                        <a:pt x="77" y="129"/>
                        <a:pt x="79" y="127"/>
                        <a:pt x="79" y="124"/>
                      </a:cubicBezTo>
                      <a:close/>
                      <a:moveTo>
                        <a:pt x="64" y="70"/>
                      </a:moveTo>
                      <a:cubicBezTo>
                        <a:pt x="58" y="70"/>
                        <a:pt x="58" y="70"/>
                        <a:pt x="58" y="70"/>
                      </a:cubicBezTo>
                      <a:cubicBezTo>
                        <a:pt x="55" y="70"/>
                        <a:pt x="55" y="70"/>
                        <a:pt x="55" y="70"/>
                      </a:cubicBezTo>
                      <a:cubicBezTo>
                        <a:pt x="55" y="116"/>
                        <a:pt x="55" y="116"/>
                        <a:pt x="55" y="116"/>
                      </a:cubicBezTo>
                      <a:cubicBezTo>
                        <a:pt x="56" y="116"/>
                        <a:pt x="58" y="116"/>
                        <a:pt x="59" y="116"/>
                      </a:cubicBezTo>
                      <a:cubicBezTo>
                        <a:pt x="59" y="116"/>
                        <a:pt x="59" y="116"/>
                        <a:pt x="59" y="116"/>
                      </a:cubicBezTo>
                      <a:cubicBezTo>
                        <a:pt x="59" y="116"/>
                        <a:pt x="59" y="116"/>
                        <a:pt x="60" y="116"/>
                      </a:cubicBezTo>
                      <a:cubicBezTo>
                        <a:pt x="60" y="116"/>
                        <a:pt x="60" y="116"/>
                        <a:pt x="60" y="116"/>
                      </a:cubicBezTo>
                      <a:cubicBezTo>
                        <a:pt x="60" y="116"/>
                        <a:pt x="60" y="116"/>
                        <a:pt x="60" y="116"/>
                      </a:cubicBezTo>
                      <a:cubicBezTo>
                        <a:pt x="61" y="116"/>
                        <a:pt x="63" y="116"/>
                        <a:pt x="64" y="116"/>
                      </a:cubicBezTo>
                      <a:lnTo>
                        <a:pt x="64" y="70"/>
                      </a:lnTo>
                      <a:close/>
                      <a:moveTo>
                        <a:pt x="43" y="51"/>
                      </a:moveTo>
                      <a:cubicBezTo>
                        <a:pt x="39" y="51"/>
                        <a:pt x="36" y="54"/>
                        <a:pt x="36" y="58"/>
                      </a:cubicBezTo>
                      <a:cubicBezTo>
                        <a:pt x="36" y="62"/>
                        <a:pt x="39" y="65"/>
                        <a:pt x="43" y="65"/>
                      </a:cubicBezTo>
                      <a:cubicBezTo>
                        <a:pt x="50" y="65"/>
                        <a:pt x="50" y="65"/>
                        <a:pt x="50" y="65"/>
                      </a:cubicBezTo>
                      <a:cubicBezTo>
                        <a:pt x="50" y="58"/>
                        <a:pt x="50" y="58"/>
                        <a:pt x="50" y="58"/>
                      </a:cubicBezTo>
                      <a:cubicBezTo>
                        <a:pt x="50" y="54"/>
                        <a:pt x="47" y="51"/>
                        <a:pt x="43" y="51"/>
                      </a:cubicBezTo>
                      <a:close/>
                      <a:moveTo>
                        <a:pt x="83" y="58"/>
                      </a:moveTo>
                      <a:cubicBezTo>
                        <a:pt x="83" y="54"/>
                        <a:pt x="80" y="51"/>
                        <a:pt x="76" y="51"/>
                      </a:cubicBezTo>
                      <a:cubicBezTo>
                        <a:pt x="72" y="51"/>
                        <a:pt x="69" y="54"/>
                        <a:pt x="69" y="58"/>
                      </a:cubicBezTo>
                      <a:cubicBezTo>
                        <a:pt x="69" y="65"/>
                        <a:pt x="69" y="65"/>
                        <a:pt x="69" y="65"/>
                      </a:cubicBezTo>
                      <a:cubicBezTo>
                        <a:pt x="76" y="65"/>
                        <a:pt x="76" y="65"/>
                        <a:pt x="76" y="65"/>
                      </a:cubicBezTo>
                      <a:cubicBezTo>
                        <a:pt x="80" y="65"/>
                        <a:pt x="83" y="62"/>
                        <a:pt x="83" y="58"/>
                      </a:cubicBezTo>
                      <a:close/>
                      <a:moveTo>
                        <a:pt x="99" y="45"/>
                      </a:moveTo>
                      <a:cubicBezTo>
                        <a:pt x="96" y="33"/>
                        <a:pt x="81" y="19"/>
                        <a:pt x="60" y="19"/>
                      </a:cubicBezTo>
                      <a:cubicBezTo>
                        <a:pt x="39" y="19"/>
                        <a:pt x="23" y="33"/>
                        <a:pt x="20" y="45"/>
                      </a:cubicBezTo>
                      <a:cubicBezTo>
                        <a:pt x="18" y="55"/>
                        <a:pt x="20" y="64"/>
                        <a:pt x="25" y="73"/>
                      </a:cubicBezTo>
                      <a:cubicBezTo>
                        <a:pt x="29" y="81"/>
                        <a:pt x="33" y="87"/>
                        <a:pt x="37" y="96"/>
                      </a:cubicBezTo>
                      <a:cubicBezTo>
                        <a:pt x="39" y="100"/>
                        <a:pt x="39" y="106"/>
                        <a:pt x="40" y="111"/>
                      </a:cubicBezTo>
                      <a:cubicBezTo>
                        <a:pt x="41" y="115"/>
                        <a:pt x="43" y="116"/>
                        <a:pt x="47" y="116"/>
                      </a:cubicBezTo>
                      <a:cubicBezTo>
                        <a:pt x="48" y="116"/>
                        <a:pt x="49" y="116"/>
                        <a:pt x="50" y="116"/>
                      </a:cubicBezTo>
                      <a:cubicBezTo>
                        <a:pt x="50" y="70"/>
                        <a:pt x="50" y="70"/>
                        <a:pt x="50" y="70"/>
                      </a:cubicBezTo>
                      <a:cubicBezTo>
                        <a:pt x="43" y="70"/>
                        <a:pt x="43" y="70"/>
                        <a:pt x="43" y="70"/>
                      </a:cubicBezTo>
                      <a:cubicBezTo>
                        <a:pt x="40" y="70"/>
                        <a:pt x="37" y="69"/>
                        <a:pt x="35" y="66"/>
                      </a:cubicBezTo>
                      <a:cubicBezTo>
                        <a:pt x="33" y="64"/>
                        <a:pt x="31" y="61"/>
                        <a:pt x="31" y="58"/>
                      </a:cubicBezTo>
                      <a:cubicBezTo>
                        <a:pt x="31" y="55"/>
                        <a:pt x="33" y="52"/>
                        <a:pt x="35" y="50"/>
                      </a:cubicBezTo>
                      <a:cubicBezTo>
                        <a:pt x="37" y="48"/>
                        <a:pt x="40" y="46"/>
                        <a:pt x="43" y="46"/>
                      </a:cubicBezTo>
                      <a:cubicBezTo>
                        <a:pt x="50" y="46"/>
                        <a:pt x="55" y="52"/>
                        <a:pt x="55" y="58"/>
                      </a:cubicBezTo>
                      <a:cubicBezTo>
                        <a:pt x="55" y="58"/>
                        <a:pt x="55" y="58"/>
                        <a:pt x="55" y="58"/>
                      </a:cubicBezTo>
                      <a:cubicBezTo>
                        <a:pt x="55" y="65"/>
                        <a:pt x="55" y="65"/>
                        <a:pt x="55" y="65"/>
                      </a:cubicBezTo>
                      <a:cubicBezTo>
                        <a:pt x="58" y="65"/>
                        <a:pt x="58" y="65"/>
                        <a:pt x="58" y="65"/>
                      </a:cubicBezTo>
                      <a:cubicBezTo>
                        <a:pt x="64" y="65"/>
                        <a:pt x="64" y="65"/>
                        <a:pt x="64" y="65"/>
                      </a:cubicBezTo>
                      <a:cubicBezTo>
                        <a:pt x="64" y="58"/>
                        <a:pt x="64" y="58"/>
                        <a:pt x="64" y="58"/>
                      </a:cubicBezTo>
                      <a:cubicBezTo>
                        <a:pt x="64" y="58"/>
                        <a:pt x="64" y="58"/>
                        <a:pt x="64" y="58"/>
                      </a:cubicBezTo>
                      <a:cubicBezTo>
                        <a:pt x="64" y="55"/>
                        <a:pt x="66" y="52"/>
                        <a:pt x="68" y="50"/>
                      </a:cubicBezTo>
                      <a:cubicBezTo>
                        <a:pt x="70" y="48"/>
                        <a:pt x="73" y="46"/>
                        <a:pt x="76" y="46"/>
                      </a:cubicBezTo>
                      <a:cubicBezTo>
                        <a:pt x="79" y="46"/>
                        <a:pt x="82" y="48"/>
                        <a:pt x="84" y="50"/>
                      </a:cubicBezTo>
                      <a:cubicBezTo>
                        <a:pt x="87" y="52"/>
                        <a:pt x="88" y="55"/>
                        <a:pt x="88" y="58"/>
                      </a:cubicBezTo>
                      <a:cubicBezTo>
                        <a:pt x="88" y="61"/>
                        <a:pt x="87" y="64"/>
                        <a:pt x="84" y="66"/>
                      </a:cubicBezTo>
                      <a:cubicBezTo>
                        <a:pt x="82" y="69"/>
                        <a:pt x="79" y="70"/>
                        <a:pt x="76" y="70"/>
                      </a:cubicBezTo>
                      <a:cubicBezTo>
                        <a:pt x="69" y="70"/>
                        <a:pt x="69" y="70"/>
                        <a:pt x="69" y="70"/>
                      </a:cubicBezTo>
                      <a:cubicBezTo>
                        <a:pt x="69" y="116"/>
                        <a:pt x="69" y="116"/>
                        <a:pt x="69" y="116"/>
                      </a:cubicBezTo>
                      <a:cubicBezTo>
                        <a:pt x="70" y="116"/>
                        <a:pt x="71" y="116"/>
                        <a:pt x="72" y="116"/>
                      </a:cubicBezTo>
                      <a:cubicBezTo>
                        <a:pt x="76" y="116"/>
                        <a:pt x="78" y="115"/>
                        <a:pt x="79" y="111"/>
                      </a:cubicBezTo>
                      <a:cubicBezTo>
                        <a:pt x="80" y="106"/>
                        <a:pt x="80" y="100"/>
                        <a:pt x="82" y="96"/>
                      </a:cubicBezTo>
                      <a:cubicBezTo>
                        <a:pt x="86" y="87"/>
                        <a:pt x="90" y="81"/>
                        <a:pt x="94" y="73"/>
                      </a:cubicBezTo>
                      <a:cubicBezTo>
                        <a:pt x="99" y="64"/>
                        <a:pt x="101" y="55"/>
                        <a:pt x="99" y="45"/>
                      </a:cubicBezTo>
                      <a:close/>
                      <a:moveTo>
                        <a:pt x="64" y="4"/>
                      </a:moveTo>
                      <a:cubicBezTo>
                        <a:pt x="64" y="2"/>
                        <a:pt x="62" y="0"/>
                        <a:pt x="60" y="0"/>
                      </a:cubicBezTo>
                      <a:cubicBezTo>
                        <a:pt x="60" y="0"/>
                        <a:pt x="60" y="0"/>
                        <a:pt x="60" y="0"/>
                      </a:cubicBezTo>
                      <a:cubicBezTo>
                        <a:pt x="57" y="0"/>
                        <a:pt x="55" y="2"/>
                        <a:pt x="55" y="4"/>
                      </a:cubicBezTo>
                      <a:cubicBezTo>
                        <a:pt x="55" y="12"/>
                        <a:pt x="55" y="12"/>
                        <a:pt x="55" y="12"/>
                      </a:cubicBezTo>
                      <a:cubicBezTo>
                        <a:pt x="55" y="15"/>
                        <a:pt x="57" y="16"/>
                        <a:pt x="60" y="16"/>
                      </a:cubicBezTo>
                      <a:cubicBezTo>
                        <a:pt x="60" y="16"/>
                        <a:pt x="60" y="16"/>
                        <a:pt x="60" y="16"/>
                      </a:cubicBezTo>
                      <a:cubicBezTo>
                        <a:pt x="62" y="16"/>
                        <a:pt x="64" y="15"/>
                        <a:pt x="64" y="12"/>
                      </a:cubicBezTo>
                      <a:lnTo>
                        <a:pt x="64" y="4"/>
                      </a:lnTo>
                      <a:close/>
                      <a:moveTo>
                        <a:pt x="88" y="11"/>
                      </a:moveTo>
                      <a:cubicBezTo>
                        <a:pt x="89" y="9"/>
                        <a:pt x="88" y="7"/>
                        <a:pt x="86" y="5"/>
                      </a:cubicBezTo>
                      <a:cubicBezTo>
                        <a:pt x="86" y="5"/>
                        <a:pt x="86" y="5"/>
                        <a:pt x="86" y="5"/>
                      </a:cubicBezTo>
                      <a:cubicBezTo>
                        <a:pt x="84" y="4"/>
                        <a:pt x="81" y="5"/>
                        <a:pt x="80" y="7"/>
                      </a:cubicBezTo>
                      <a:cubicBezTo>
                        <a:pt x="76" y="14"/>
                        <a:pt x="76" y="14"/>
                        <a:pt x="76" y="14"/>
                      </a:cubicBezTo>
                      <a:cubicBezTo>
                        <a:pt x="75" y="16"/>
                        <a:pt x="76" y="19"/>
                        <a:pt x="78" y="20"/>
                      </a:cubicBezTo>
                      <a:cubicBezTo>
                        <a:pt x="78" y="20"/>
                        <a:pt x="78" y="20"/>
                        <a:pt x="78" y="20"/>
                      </a:cubicBezTo>
                      <a:cubicBezTo>
                        <a:pt x="80" y="21"/>
                        <a:pt x="83" y="20"/>
                        <a:pt x="84" y="18"/>
                      </a:cubicBezTo>
                      <a:lnTo>
                        <a:pt x="88" y="11"/>
                      </a:lnTo>
                      <a:close/>
                      <a:moveTo>
                        <a:pt x="106" y="25"/>
                      </a:moveTo>
                      <a:cubicBezTo>
                        <a:pt x="107" y="24"/>
                        <a:pt x="108" y="21"/>
                        <a:pt x="106" y="19"/>
                      </a:cubicBezTo>
                      <a:cubicBezTo>
                        <a:pt x="106" y="19"/>
                        <a:pt x="106" y="19"/>
                        <a:pt x="106" y="19"/>
                      </a:cubicBezTo>
                      <a:cubicBezTo>
                        <a:pt x="104" y="17"/>
                        <a:pt x="102" y="17"/>
                        <a:pt x="100" y="19"/>
                      </a:cubicBezTo>
                      <a:cubicBezTo>
                        <a:pt x="94" y="24"/>
                        <a:pt x="94" y="24"/>
                        <a:pt x="94" y="24"/>
                      </a:cubicBezTo>
                      <a:cubicBezTo>
                        <a:pt x="92" y="26"/>
                        <a:pt x="92" y="28"/>
                        <a:pt x="93" y="30"/>
                      </a:cubicBezTo>
                      <a:cubicBezTo>
                        <a:pt x="93" y="30"/>
                        <a:pt x="93" y="30"/>
                        <a:pt x="93" y="30"/>
                      </a:cubicBezTo>
                      <a:cubicBezTo>
                        <a:pt x="95" y="32"/>
                        <a:pt x="98" y="32"/>
                        <a:pt x="100" y="31"/>
                      </a:cubicBezTo>
                      <a:lnTo>
                        <a:pt x="106" y="25"/>
                      </a:lnTo>
                      <a:close/>
                      <a:moveTo>
                        <a:pt x="115" y="46"/>
                      </a:moveTo>
                      <a:cubicBezTo>
                        <a:pt x="117" y="46"/>
                        <a:pt x="119" y="44"/>
                        <a:pt x="118" y="41"/>
                      </a:cubicBezTo>
                      <a:cubicBezTo>
                        <a:pt x="118" y="41"/>
                        <a:pt x="118" y="41"/>
                        <a:pt x="118" y="41"/>
                      </a:cubicBezTo>
                      <a:cubicBezTo>
                        <a:pt x="118" y="39"/>
                        <a:pt x="116" y="38"/>
                        <a:pt x="113" y="38"/>
                      </a:cubicBezTo>
                      <a:cubicBezTo>
                        <a:pt x="105" y="39"/>
                        <a:pt x="105" y="39"/>
                        <a:pt x="105" y="39"/>
                      </a:cubicBezTo>
                      <a:cubicBezTo>
                        <a:pt x="103" y="40"/>
                        <a:pt x="102" y="42"/>
                        <a:pt x="102" y="44"/>
                      </a:cubicBezTo>
                      <a:cubicBezTo>
                        <a:pt x="102" y="44"/>
                        <a:pt x="102" y="44"/>
                        <a:pt x="102" y="44"/>
                      </a:cubicBezTo>
                      <a:cubicBezTo>
                        <a:pt x="102" y="47"/>
                        <a:pt x="105" y="48"/>
                        <a:pt x="107" y="48"/>
                      </a:cubicBezTo>
                      <a:lnTo>
                        <a:pt x="115" y="46"/>
                      </a:lnTo>
                      <a:close/>
                      <a:moveTo>
                        <a:pt x="113" y="70"/>
                      </a:moveTo>
                      <a:cubicBezTo>
                        <a:pt x="115" y="70"/>
                        <a:pt x="118" y="69"/>
                        <a:pt x="118" y="66"/>
                      </a:cubicBezTo>
                      <a:cubicBezTo>
                        <a:pt x="118" y="66"/>
                        <a:pt x="118" y="66"/>
                        <a:pt x="118" y="66"/>
                      </a:cubicBezTo>
                      <a:cubicBezTo>
                        <a:pt x="119" y="64"/>
                        <a:pt x="117" y="62"/>
                        <a:pt x="115" y="61"/>
                      </a:cubicBezTo>
                      <a:cubicBezTo>
                        <a:pt x="107" y="60"/>
                        <a:pt x="107" y="60"/>
                        <a:pt x="107" y="60"/>
                      </a:cubicBezTo>
                      <a:cubicBezTo>
                        <a:pt x="105" y="59"/>
                        <a:pt x="102" y="61"/>
                        <a:pt x="102" y="63"/>
                      </a:cubicBezTo>
                      <a:cubicBezTo>
                        <a:pt x="102" y="63"/>
                        <a:pt x="102" y="63"/>
                        <a:pt x="102" y="63"/>
                      </a:cubicBezTo>
                      <a:cubicBezTo>
                        <a:pt x="101" y="65"/>
                        <a:pt x="103" y="68"/>
                        <a:pt x="105" y="68"/>
                      </a:cubicBezTo>
                      <a:lnTo>
                        <a:pt x="113" y="70"/>
                      </a:lnTo>
                      <a:close/>
                      <a:moveTo>
                        <a:pt x="34" y="18"/>
                      </a:moveTo>
                      <a:cubicBezTo>
                        <a:pt x="36" y="20"/>
                        <a:pt x="38" y="21"/>
                        <a:pt x="40" y="20"/>
                      </a:cubicBezTo>
                      <a:cubicBezTo>
                        <a:pt x="40" y="20"/>
                        <a:pt x="40" y="20"/>
                        <a:pt x="40" y="20"/>
                      </a:cubicBezTo>
                      <a:cubicBezTo>
                        <a:pt x="42" y="19"/>
                        <a:pt x="43" y="16"/>
                        <a:pt x="42" y="14"/>
                      </a:cubicBezTo>
                      <a:cubicBezTo>
                        <a:pt x="38" y="7"/>
                        <a:pt x="38" y="7"/>
                        <a:pt x="38" y="7"/>
                      </a:cubicBezTo>
                      <a:cubicBezTo>
                        <a:pt x="37" y="5"/>
                        <a:pt x="35" y="4"/>
                        <a:pt x="32" y="5"/>
                      </a:cubicBezTo>
                      <a:cubicBezTo>
                        <a:pt x="32" y="5"/>
                        <a:pt x="32" y="5"/>
                        <a:pt x="32" y="5"/>
                      </a:cubicBezTo>
                      <a:cubicBezTo>
                        <a:pt x="30" y="7"/>
                        <a:pt x="30" y="9"/>
                        <a:pt x="31" y="11"/>
                      </a:cubicBezTo>
                      <a:lnTo>
                        <a:pt x="34" y="18"/>
                      </a:lnTo>
                      <a:close/>
                      <a:moveTo>
                        <a:pt x="19" y="31"/>
                      </a:moveTo>
                      <a:cubicBezTo>
                        <a:pt x="21" y="32"/>
                        <a:pt x="23" y="32"/>
                        <a:pt x="25" y="30"/>
                      </a:cubicBezTo>
                      <a:cubicBezTo>
                        <a:pt x="25" y="30"/>
                        <a:pt x="25" y="30"/>
                        <a:pt x="25" y="30"/>
                      </a:cubicBezTo>
                      <a:cubicBezTo>
                        <a:pt x="27" y="28"/>
                        <a:pt x="26" y="26"/>
                        <a:pt x="25" y="24"/>
                      </a:cubicBezTo>
                      <a:cubicBezTo>
                        <a:pt x="19" y="19"/>
                        <a:pt x="19" y="19"/>
                        <a:pt x="19" y="19"/>
                      </a:cubicBezTo>
                      <a:cubicBezTo>
                        <a:pt x="17" y="17"/>
                        <a:pt x="14" y="17"/>
                        <a:pt x="13" y="19"/>
                      </a:cubicBezTo>
                      <a:cubicBezTo>
                        <a:pt x="13" y="19"/>
                        <a:pt x="13" y="19"/>
                        <a:pt x="13" y="19"/>
                      </a:cubicBezTo>
                      <a:cubicBezTo>
                        <a:pt x="11" y="21"/>
                        <a:pt x="11" y="24"/>
                        <a:pt x="13" y="25"/>
                      </a:cubicBezTo>
                      <a:lnTo>
                        <a:pt x="19" y="31"/>
                      </a:lnTo>
                      <a:close/>
                      <a:moveTo>
                        <a:pt x="12" y="48"/>
                      </a:moveTo>
                      <a:cubicBezTo>
                        <a:pt x="14" y="48"/>
                        <a:pt x="16" y="47"/>
                        <a:pt x="17" y="44"/>
                      </a:cubicBezTo>
                      <a:cubicBezTo>
                        <a:pt x="17" y="44"/>
                        <a:pt x="17" y="44"/>
                        <a:pt x="17" y="44"/>
                      </a:cubicBezTo>
                      <a:cubicBezTo>
                        <a:pt x="17" y="42"/>
                        <a:pt x="15" y="40"/>
                        <a:pt x="13" y="39"/>
                      </a:cubicBezTo>
                      <a:cubicBezTo>
                        <a:pt x="5" y="38"/>
                        <a:pt x="5" y="38"/>
                        <a:pt x="5" y="38"/>
                      </a:cubicBezTo>
                      <a:cubicBezTo>
                        <a:pt x="3" y="38"/>
                        <a:pt x="1" y="39"/>
                        <a:pt x="0" y="41"/>
                      </a:cubicBezTo>
                      <a:cubicBezTo>
                        <a:pt x="0" y="41"/>
                        <a:pt x="0" y="41"/>
                        <a:pt x="0" y="41"/>
                      </a:cubicBezTo>
                      <a:cubicBezTo>
                        <a:pt x="0" y="44"/>
                        <a:pt x="1" y="46"/>
                        <a:pt x="4" y="46"/>
                      </a:cubicBezTo>
                      <a:lnTo>
                        <a:pt x="12" y="48"/>
                      </a:lnTo>
                      <a:close/>
                      <a:moveTo>
                        <a:pt x="13" y="68"/>
                      </a:moveTo>
                      <a:cubicBezTo>
                        <a:pt x="16" y="68"/>
                        <a:pt x="17" y="65"/>
                        <a:pt x="17" y="63"/>
                      </a:cubicBezTo>
                      <a:cubicBezTo>
                        <a:pt x="17" y="63"/>
                        <a:pt x="17" y="63"/>
                        <a:pt x="17" y="63"/>
                      </a:cubicBezTo>
                      <a:cubicBezTo>
                        <a:pt x="16" y="61"/>
                        <a:pt x="14" y="59"/>
                        <a:pt x="12" y="60"/>
                      </a:cubicBezTo>
                      <a:cubicBezTo>
                        <a:pt x="4" y="61"/>
                        <a:pt x="4" y="61"/>
                        <a:pt x="4" y="61"/>
                      </a:cubicBezTo>
                      <a:cubicBezTo>
                        <a:pt x="2" y="62"/>
                        <a:pt x="0" y="64"/>
                        <a:pt x="0" y="66"/>
                      </a:cubicBezTo>
                      <a:cubicBezTo>
                        <a:pt x="0" y="66"/>
                        <a:pt x="0" y="66"/>
                        <a:pt x="0" y="66"/>
                      </a:cubicBezTo>
                      <a:cubicBezTo>
                        <a:pt x="1" y="69"/>
                        <a:pt x="3" y="70"/>
                        <a:pt x="6" y="70"/>
                      </a:cubicBezTo>
                      <a:lnTo>
                        <a:pt x="13"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614" name="Google Shape;5065;p111"/>
                <p:cNvSpPr>
                  <a:spLocks/>
                </p:cNvSpPr>
                <p:nvPr/>
              </p:nvSpPr>
              <p:spPr bwMode="auto">
                <a:xfrm>
                  <a:off x="7388225" y="2576513"/>
                  <a:ext cx="738188" cy="490537"/>
                </a:xfrm>
                <a:custGeom>
                  <a:avLst/>
                  <a:gdLst>
                    <a:gd name="T0" fmla="*/ 2147483646 w 167"/>
                    <a:gd name="T1" fmla="*/ 2147483646 h 111"/>
                    <a:gd name="T2" fmla="*/ 2147483646 w 167"/>
                    <a:gd name="T3" fmla="*/ 2147483646 h 111"/>
                    <a:gd name="T4" fmla="*/ 2147483646 w 167"/>
                    <a:gd name="T5" fmla="*/ 2147483646 h 111"/>
                    <a:gd name="T6" fmla="*/ 2147483646 w 167"/>
                    <a:gd name="T7" fmla="*/ 2147483646 h 111"/>
                    <a:gd name="T8" fmla="*/ 2147483646 w 167"/>
                    <a:gd name="T9" fmla="*/ 2147483646 h 111"/>
                    <a:gd name="T10" fmla="*/ 2147483646 w 167"/>
                    <a:gd name="T11" fmla="*/ 2147483646 h 111"/>
                    <a:gd name="T12" fmla="*/ 2147483646 w 167"/>
                    <a:gd name="T13" fmla="*/ 2147483646 h 111"/>
                    <a:gd name="T14" fmla="*/ 2147483646 w 167"/>
                    <a:gd name="T15" fmla="*/ 0 h 111"/>
                    <a:gd name="T16" fmla="*/ 2147483646 w 167"/>
                    <a:gd name="T17" fmla="*/ 2147483646 h 111"/>
                    <a:gd name="T18" fmla="*/ 2147483646 w 167"/>
                    <a:gd name="T19" fmla="*/ 2147483646 h 111"/>
                    <a:gd name="T20" fmla="*/ 2147483646 w 167"/>
                    <a:gd name="T21" fmla="*/ 2147483646 h 111"/>
                    <a:gd name="T22" fmla="*/ 0 w 167"/>
                    <a:gd name="T23" fmla="*/ 2147483646 h 111"/>
                    <a:gd name="T24" fmla="*/ 2147483646 w 167"/>
                    <a:gd name="T25" fmla="*/ 2147483646 h 111"/>
                    <a:gd name="T26" fmla="*/ 2147483646 w 167"/>
                    <a:gd name="T27" fmla="*/ 2147483646 h 111"/>
                    <a:gd name="T28" fmla="*/ 2147483646 w 167"/>
                    <a:gd name="T29" fmla="*/ 2147483646 h 111"/>
                    <a:gd name="T30" fmla="*/ 2147483646 w 167"/>
                    <a:gd name="T31" fmla="*/ 2147483646 h 111"/>
                    <a:gd name="T32" fmla="*/ 2147483646 w 167"/>
                    <a:gd name="T33" fmla="*/ 2147483646 h 111"/>
                    <a:gd name="T34" fmla="*/ 2147483646 w 167"/>
                    <a:gd name="T35" fmla="*/ 2147483646 h 111"/>
                    <a:gd name="T36" fmla="*/ 2147483646 w 167"/>
                    <a:gd name="T37" fmla="*/ 2147483646 h 111"/>
                    <a:gd name="T38" fmla="*/ 2147483646 w 167"/>
                    <a:gd name="T39" fmla="*/ 2147483646 h 111"/>
                    <a:gd name="T40" fmla="*/ 2147483646 w 167"/>
                    <a:gd name="T41" fmla="*/ 2147483646 h 111"/>
                    <a:gd name="T42" fmla="*/ 2147483646 w 167"/>
                    <a:gd name="T43" fmla="*/ 2147483646 h 111"/>
                    <a:gd name="T44" fmla="*/ 2147483646 w 167"/>
                    <a:gd name="T45" fmla="*/ 2147483646 h 111"/>
                    <a:gd name="T46" fmla="*/ 2147483646 w 167"/>
                    <a:gd name="T47" fmla="*/ 2147483646 h 111"/>
                    <a:gd name="T48" fmla="*/ 2147483646 w 167"/>
                    <a:gd name="T49" fmla="*/ 2147483646 h 111"/>
                    <a:gd name="T50" fmla="*/ 2147483646 w 167"/>
                    <a:gd name="T51" fmla="*/ 2147483646 h 111"/>
                    <a:gd name="T52" fmla="*/ 2147483646 w 167"/>
                    <a:gd name="T53" fmla="*/ 2147483646 h 111"/>
                    <a:gd name="T54" fmla="*/ 2147483646 w 167"/>
                    <a:gd name="T55" fmla="*/ 2147483646 h 111"/>
                    <a:gd name="T56" fmla="*/ 2147483646 w 167"/>
                    <a:gd name="T57" fmla="*/ 2147483646 h 111"/>
                    <a:gd name="T58" fmla="*/ 2147483646 w 167"/>
                    <a:gd name="T59" fmla="*/ 2147483646 h 111"/>
                    <a:gd name="T60" fmla="*/ 2147483646 w 167"/>
                    <a:gd name="T61" fmla="*/ 2147483646 h 111"/>
                    <a:gd name="T62" fmla="*/ 2147483646 w 167"/>
                    <a:gd name="T63" fmla="*/ 2147483646 h 111"/>
                    <a:gd name="T64" fmla="*/ 2147483646 w 167"/>
                    <a:gd name="T65" fmla="*/ 2147483646 h 111"/>
                    <a:gd name="T66" fmla="*/ 2147483646 w 167"/>
                    <a:gd name="T67" fmla="*/ 2147483646 h 111"/>
                    <a:gd name="T68" fmla="*/ 2147483646 w 167"/>
                    <a:gd name="T69" fmla="*/ 2147483646 h 111"/>
                    <a:gd name="T70" fmla="*/ 2147483646 w 167"/>
                    <a:gd name="T71" fmla="*/ 2147483646 h 111"/>
                    <a:gd name="T72" fmla="*/ 2147483646 w 167"/>
                    <a:gd name="T73" fmla="*/ 2147483646 h 111"/>
                    <a:gd name="T74" fmla="*/ 2147483646 w 167"/>
                    <a:gd name="T75" fmla="*/ 2147483646 h 111"/>
                    <a:gd name="T76" fmla="*/ 2147483646 w 167"/>
                    <a:gd name="T77" fmla="*/ 2147483646 h 111"/>
                    <a:gd name="T78" fmla="*/ 2147483646 w 167"/>
                    <a:gd name="T79" fmla="*/ 2147483646 h 111"/>
                    <a:gd name="T80" fmla="*/ 2147483646 w 167"/>
                    <a:gd name="T81" fmla="*/ 2147483646 h 111"/>
                    <a:gd name="T82" fmla="*/ 2147483646 w 167"/>
                    <a:gd name="T83" fmla="*/ 2147483646 h 111"/>
                    <a:gd name="T84" fmla="*/ 2147483646 w 167"/>
                    <a:gd name="T85" fmla="*/ 2147483646 h 111"/>
                    <a:gd name="T86" fmla="*/ 2147483646 w 167"/>
                    <a:gd name="T87" fmla="*/ 2147483646 h 111"/>
                    <a:gd name="T88" fmla="*/ 2147483646 w 167"/>
                    <a:gd name="T89" fmla="*/ 2147483646 h 111"/>
                    <a:gd name="T90" fmla="*/ 2147483646 w 167"/>
                    <a:gd name="T91" fmla="*/ 2147483646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 h="111" extrusionOk="0">
                      <a:moveTo>
                        <a:pt x="133" y="11"/>
                      </a:moveTo>
                      <a:cubicBezTo>
                        <a:pt x="148" y="50"/>
                        <a:pt x="148" y="50"/>
                        <a:pt x="148" y="50"/>
                      </a:cubicBezTo>
                      <a:cubicBezTo>
                        <a:pt x="129" y="58"/>
                        <a:pt x="129" y="58"/>
                        <a:pt x="129" y="58"/>
                      </a:cubicBezTo>
                      <a:cubicBezTo>
                        <a:pt x="118" y="49"/>
                        <a:pt x="87" y="22"/>
                        <a:pt x="85" y="22"/>
                      </a:cubicBezTo>
                      <a:cubicBezTo>
                        <a:pt x="82" y="22"/>
                        <a:pt x="73" y="25"/>
                        <a:pt x="72" y="26"/>
                      </a:cubicBezTo>
                      <a:cubicBezTo>
                        <a:pt x="72" y="26"/>
                        <a:pt x="66" y="27"/>
                        <a:pt x="61" y="27"/>
                      </a:cubicBezTo>
                      <a:cubicBezTo>
                        <a:pt x="58" y="27"/>
                        <a:pt x="56" y="27"/>
                        <a:pt x="55" y="26"/>
                      </a:cubicBezTo>
                      <a:cubicBezTo>
                        <a:pt x="54" y="25"/>
                        <a:pt x="53" y="25"/>
                        <a:pt x="53" y="23"/>
                      </a:cubicBezTo>
                      <a:cubicBezTo>
                        <a:pt x="53" y="21"/>
                        <a:pt x="56" y="19"/>
                        <a:pt x="57" y="19"/>
                      </a:cubicBezTo>
                      <a:cubicBezTo>
                        <a:pt x="65" y="14"/>
                        <a:pt x="87" y="6"/>
                        <a:pt x="89" y="6"/>
                      </a:cubicBezTo>
                      <a:cubicBezTo>
                        <a:pt x="89" y="6"/>
                        <a:pt x="89" y="6"/>
                        <a:pt x="90" y="6"/>
                      </a:cubicBezTo>
                      <a:cubicBezTo>
                        <a:pt x="95" y="6"/>
                        <a:pt x="128" y="10"/>
                        <a:pt x="133" y="11"/>
                      </a:cubicBezTo>
                      <a:close/>
                      <a:moveTo>
                        <a:pt x="146" y="0"/>
                      </a:moveTo>
                      <a:cubicBezTo>
                        <a:pt x="146" y="0"/>
                        <a:pt x="145" y="0"/>
                        <a:pt x="145" y="1"/>
                      </a:cubicBezTo>
                      <a:cubicBezTo>
                        <a:pt x="138" y="3"/>
                        <a:pt x="138" y="3"/>
                        <a:pt x="138" y="3"/>
                      </a:cubicBezTo>
                      <a:cubicBezTo>
                        <a:pt x="137" y="4"/>
                        <a:pt x="136" y="4"/>
                        <a:pt x="136" y="5"/>
                      </a:cubicBezTo>
                      <a:cubicBezTo>
                        <a:pt x="135" y="6"/>
                        <a:pt x="135" y="8"/>
                        <a:pt x="136" y="9"/>
                      </a:cubicBezTo>
                      <a:cubicBezTo>
                        <a:pt x="152" y="49"/>
                        <a:pt x="152" y="49"/>
                        <a:pt x="152" y="49"/>
                      </a:cubicBezTo>
                      <a:cubicBezTo>
                        <a:pt x="153" y="51"/>
                        <a:pt x="155" y="52"/>
                        <a:pt x="157" y="52"/>
                      </a:cubicBezTo>
                      <a:cubicBezTo>
                        <a:pt x="164" y="49"/>
                        <a:pt x="164" y="49"/>
                        <a:pt x="164" y="49"/>
                      </a:cubicBezTo>
                      <a:cubicBezTo>
                        <a:pt x="165" y="49"/>
                        <a:pt x="166" y="48"/>
                        <a:pt x="166" y="47"/>
                      </a:cubicBezTo>
                      <a:cubicBezTo>
                        <a:pt x="166" y="46"/>
                        <a:pt x="167" y="44"/>
                        <a:pt x="166" y="43"/>
                      </a:cubicBezTo>
                      <a:cubicBezTo>
                        <a:pt x="150" y="3"/>
                        <a:pt x="150" y="3"/>
                        <a:pt x="150" y="3"/>
                      </a:cubicBezTo>
                      <a:cubicBezTo>
                        <a:pt x="149" y="1"/>
                        <a:pt x="148" y="0"/>
                        <a:pt x="146" y="0"/>
                      </a:cubicBezTo>
                      <a:close/>
                      <a:moveTo>
                        <a:pt x="0" y="56"/>
                      </a:moveTo>
                      <a:cubicBezTo>
                        <a:pt x="0" y="57"/>
                        <a:pt x="1" y="58"/>
                        <a:pt x="1" y="59"/>
                      </a:cubicBezTo>
                      <a:cubicBezTo>
                        <a:pt x="2" y="60"/>
                        <a:pt x="3" y="60"/>
                        <a:pt x="4" y="60"/>
                      </a:cubicBezTo>
                      <a:cubicBezTo>
                        <a:pt x="11" y="61"/>
                        <a:pt x="11" y="61"/>
                        <a:pt x="11" y="61"/>
                      </a:cubicBezTo>
                      <a:cubicBezTo>
                        <a:pt x="13" y="61"/>
                        <a:pt x="16" y="59"/>
                        <a:pt x="16" y="57"/>
                      </a:cubicBezTo>
                      <a:cubicBezTo>
                        <a:pt x="19" y="11"/>
                        <a:pt x="19" y="11"/>
                        <a:pt x="19" y="11"/>
                      </a:cubicBezTo>
                      <a:cubicBezTo>
                        <a:pt x="19" y="10"/>
                        <a:pt x="19" y="9"/>
                        <a:pt x="18" y="8"/>
                      </a:cubicBezTo>
                      <a:cubicBezTo>
                        <a:pt x="17" y="7"/>
                        <a:pt x="16" y="7"/>
                        <a:pt x="15" y="7"/>
                      </a:cubicBezTo>
                      <a:cubicBezTo>
                        <a:pt x="8" y="6"/>
                        <a:pt x="8" y="6"/>
                        <a:pt x="8" y="6"/>
                      </a:cubicBezTo>
                      <a:cubicBezTo>
                        <a:pt x="8" y="6"/>
                        <a:pt x="8" y="6"/>
                        <a:pt x="8" y="6"/>
                      </a:cubicBezTo>
                      <a:cubicBezTo>
                        <a:pt x="6" y="6"/>
                        <a:pt x="4" y="8"/>
                        <a:pt x="4" y="10"/>
                      </a:cubicBezTo>
                      <a:lnTo>
                        <a:pt x="0" y="56"/>
                      </a:lnTo>
                      <a:close/>
                      <a:moveTo>
                        <a:pt x="69" y="96"/>
                      </a:moveTo>
                      <a:cubicBezTo>
                        <a:pt x="68" y="95"/>
                        <a:pt x="67" y="93"/>
                        <a:pt x="66" y="92"/>
                      </a:cubicBezTo>
                      <a:cubicBezTo>
                        <a:pt x="63" y="90"/>
                        <a:pt x="60" y="90"/>
                        <a:pt x="58" y="93"/>
                      </a:cubicBezTo>
                      <a:cubicBezTo>
                        <a:pt x="54" y="97"/>
                        <a:pt x="54" y="97"/>
                        <a:pt x="54" y="97"/>
                      </a:cubicBezTo>
                      <a:cubicBezTo>
                        <a:pt x="54" y="98"/>
                        <a:pt x="54" y="98"/>
                        <a:pt x="54" y="98"/>
                      </a:cubicBezTo>
                      <a:cubicBezTo>
                        <a:pt x="51" y="101"/>
                        <a:pt x="51" y="101"/>
                        <a:pt x="51" y="101"/>
                      </a:cubicBezTo>
                      <a:cubicBezTo>
                        <a:pt x="48" y="105"/>
                        <a:pt x="51" y="109"/>
                        <a:pt x="52" y="110"/>
                      </a:cubicBezTo>
                      <a:cubicBezTo>
                        <a:pt x="54" y="111"/>
                        <a:pt x="55" y="111"/>
                        <a:pt x="56" y="111"/>
                      </a:cubicBezTo>
                      <a:cubicBezTo>
                        <a:pt x="58" y="111"/>
                        <a:pt x="59" y="110"/>
                        <a:pt x="61" y="109"/>
                      </a:cubicBezTo>
                      <a:cubicBezTo>
                        <a:pt x="65" y="103"/>
                        <a:pt x="65" y="103"/>
                        <a:pt x="65" y="103"/>
                      </a:cubicBezTo>
                      <a:cubicBezTo>
                        <a:pt x="65" y="103"/>
                        <a:pt x="65" y="103"/>
                        <a:pt x="65" y="103"/>
                      </a:cubicBezTo>
                      <a:cubicBezTo>
                        <a:pt x="67" y="101"/>
                        <a:pt x="67" y="101"/>
                        <a:pt x="67" y="101"/>
                      </a:cubicBezTo>
                      <a:cubicBezTo>
                        <a:pt x="68" y="99"/>
                        <a:pt x="69" y="98"/>
                        <a:pt x="69" y="96"/>
                      </a:cubicBezTo>
                      <a:close/>
                      <a:moveTo>
                        <a:pt x="36" y="94"/>
                      </a:moveTo>
                      <a:cubicBezTo>
                        <a:pt x="34" y="96"/>
                        <a:pt x="35" y="99"/>
                        <a:pt x="38" y="102"/>
                      </a:cubicBezTo>
                      <a:cubicBezTo>
                        <a:pt x="41" y="104"/>
                        <a:pt x="44" y="104"/>
                        <a:pt x="47" y="100"/>
                      </a:cubicBezTo>
                      <a:cubicBezTo>
                        <a:pt x="54" y="91"/>
                        <a:pt x="54" y="91"/>
                        <a:pt x="54" y="91"/>
                      </a:cubicBezTo>
                      <a:cubicBezTo>
                        <a:pt x="58" y="87"/>
                        <a:pt x="55" y="83"/>
                        <a:pt x="53" y="82"/>
                      </a:cubicBezTo>
                      <a:cubicBezTo>
                        <a:pt x="50" y="80"/>
                        <a:pt x="47" y="80"/>
                        <a:pt x="45" y="83"/>
                      </a:cubicBezTo>
                      <a:cubicBezTo>
                        <a:pt x="41" y="88"/>
                        <a:pt x="41" y="88"/>
                        <a:pt x="41" y="88"/>
                      </a:cubicBezTo>
                      <a:cubicBezTo>
                        <a:pt x="41" y="88"/>
                        <a:pt x="41" y="88"/>
                        <a:pt x="41" y="88"/>
                      </a:cubicBezTo>
                      <a:cubicBezTo>
                        <a:pt x="40" y="89"/>
                        <a:pt x="40" y="89"/>
                        <a:pt x="40" y="89"/>
                      </a:cubicBezTo>
                      <a:lnTo>
                        <a:pt x="36" y="94"/>
                      </a:lnTo>
                      <a:close/>
                      <a:moveTo>
                        <a:pt x="25" y="82"/>
                      </a:moveTo>
                      <a:cubicBezTo>
                        <a:pt x="23" y="84"/>
                        <a:pt x="23" y="85"/>
                        <a:pt x="23" y="87"/>
                      </a:cubicBezTo>
                      <a:cubicBezTo>
                        <a:pt x="24" y="88"/>
                        <a:pt x="24" y="90"/>
                        <a:pt x="26" y="91"/>
                      </a:cubicBezTo>
                      <a:cubicBezTo>
                        <a:pt x="29" y="93"/>
                        <a:pt x="32" y="93"/>
                        <a:pt x="34" y="90"/>
                      </a:cubicBezTo>
                      <a:cubicBezTo>
                        <a:pt x="43" y="80"/>
                        <a:pt x="43" y="80"/>
                        <a:pt x="43" y="80"/>
                      </a:cubicBezTo>
                      <a:cubicBezTo>
                        <a:pt x="44" y="78"/>
                        <a:pt x="45" y="76"/>
                        <a:pt x="44" y="75"/>
                      </a:cubicBezTo>
                      <a:cubicBezTo>
                        <a:pt x="44" y="73"/>
                        <a:pt x="43" y="72"/>
                        <a:pt x="42" y="71"/>
                      </a:cubicBezTo>
                      <a:cubicBezTo>
                        <a:pt x="39" y="68"/>
                        <a:pt x="36" y="69"/>
                        <a:pt x="33" y="72"/>
                      </a:cubicBezTo>
                      <a:cubicBezTo>
                        <a:pt x="29" y="77"/>
                        <a:pt x="29" y="77"/>
                        <a:pt x="29" y="77"/>
                      </a:cubicBezTo>
                      <a:cubicBezTo>
                        <a:pt x="29" y="77"/>
                        <a:pt x="29" y="77"/>
                        <a:pt x="29" y="77"/>
                      </a:cubicBezTo>
                      <a:cubicBezTo>
                        <a:pt x="29" y="78"/>
                        <a:pt x="29" y="78"/>
                        <a:pt x="29" y="78"/>
                      </a:cubicBezTo>
                      <a:lnTo>
                        <a:pt x="25" y="82"/>
                      </a:lnTo>
                      <a:close/>
                      <a:moveTo>
                        <a:pt x="23" y="78"/>
                      </a:moveTo>
                      <a:cubicBezTo>
                        <a:pt x="32" y="68"/>
                        <a:pt x="32" y="68"/>
                        <a:pt x="32" y="68"/>
                      </a:cubicBezTo>
                      <a:cubicBezTo>
                        <a:pt x="35" y="64"/>
                        <a:pt x="32" y="60"/>
                        <a:pt x="30" y="59"/>
                      </a:cubicBezTo>
                      <a:cubicBezTo>
                        <a:pt x="28" y="57"/>
                        <a:pt x="25" y="57"/>
                        <a:pt x="22" y="60"/>
                      </a:cubicBezTo>
                      <a:cubicBezTo>
                        <a:pt x="19" y="64"/>
                        <a:pt x="19" y="64"/>
                        <a:pt x="19" y="64"/>
                      </a:cubicBezTo>
                      <a:cubicBezTo>
                        <a:pt x="19" y="64"/>
                        <a:pt x="19" y="64"/>
                        <a:pt x="19" y="64"/>
                      </a:cubicBezTo>
                      <a:cubicBezTo>
                        <a:pt x="19" y="65"/>
                        <a:pt x="19" y="65"/>
                        <a:pt x="19" y="65"/>
                      </a:cubicBezTo>
                      <a:cubicBezTo>
                        <a:pt x="15" y="69"/>
                        <a:pt x="15" y="69"/>
                        <a:pt x="15" y="69"/>
                      </a:cubicBezTo>
                      <a:cubicBezTo>
                        <a:pt x="13" y="71"/>
                        <a:pt x="13" y="72"/>
                        <a:pt x="13" y="74"/>
                      </a:cubicBezTo>
                      <a:cubicBezTo>
                        <a:pt x="13" y="76"/>
                        <a:pt x="14" y="77"/>
                        <a:pt x="15" y="77"/>
                      </a:cubicBezTo>
                      <a:cubicBezTo>
                        <a:pt x="16" y="78"/>
                        <a:pt x="18" y="80"/>
                        <a:pt x="20" y="80"/>
                      </a:cubicBezTo>
                      <a:cubicBezTo>
                        <a:pt x="21" y="80"/>
                        <a:pt x="22" y="79"/>
                        <a:pt x="23" y="78"/>
                      </a:cubicBezTo>
                      <a:close/>
                      <a:moveTo>
                        <a:pt x="126" y="69"/>
                      </a:moveTo>
                      <a:cubicBezTo>
                        <a:pt x="128" y="67"/>
                        <a:pt x="129" y="64"/>
                        <a:pt x="125" y="61"/>
                      </a:cubicBezTo>
                      <a:cubicBezTo>
                        <a:pt x="122" y="58"/>
                        <a:pt x="122" y="58"/>
                        <a:pt x="122" y="58"/>
                      </a:cubicBezTo>
                      <a:cubicBezTo>
                        <a:pt x="107" y="44"/>
                        <a:pt x="88" y="29"/>
                        <a:pt x="84" y="26"/>
                      </a:cubicBezTo>
                      <a:cubicBezTo>
                        <a:pt x="82" y="26"/>
                        <a:pt x="77" y="28"/>
                        <a:pt x="73" y="29"/>
                      </a:cubicBezTo>
                      <a:cubicBezTo>
                        <a:pt x="73" y="30"/>
                        <a:pt x="73" y="30"/>
                        <a:pt x="73" y="30"/>
                      </a:cubicBezTo>
                      <a:cubicBezTo>
                        <a:pt x="72" y="30"/>
                        <a:pt x="66" y="31"/>
                        <a:pt x="61" y="31"/>
                      </a:cubicBezTo>
                      <a:cubicBezTo>
                        <a:pt x="57" y="31"/>
                        <a:pt x="55" y="31"/>
                        <a:pt x="53" y="30"/>
                      </a:cubicBezTo>
                      <a:cubicBezTo>
                        <a:pt x="50" y="28"/>
                        <a:pt x="49" y="25"/>
                        <a:pt x="49" y="23"/>
                      </a:cubicBezTo>
                      <a:cubicBezTo>
                        <a:pt x="49" y="20"/>
                        <a:pt x="52" y="17"/>
                        <a:pt x="55" y="15"/>
                      </a:cubicBezTo>
                      <a:cubicBezTo>
                        <a:pt x="23" y="12"/>
                        <a:pt x="23" y="12"/>
                        <a:pt x="23" y="12"/>
                      </a:cubicBezTo>
                      <a:cubicBezTo>
                        <a:pt x="20" y="57"/>
                        <a:pt x="20" y="57"/>
                        <a:pt x="20" y="57"/>
                      </a:cubicBezTo>
                      <a:cubicBezTo>
                        <a:pt x="22" y="54"/>
                        <a:pt x="25" y="54"/>
                        <a:pt x="27" y="54"/>
                      </a:cubicBezTo>
                      <a:cubicBezTo>
                        <a:pt x="29" y="54"/>
                        <a:pt x="31" y="55"/>
                        <a:pt x="33" y="56"/>
                      </a:cubicBezTo>
                      <a:cubicBezTo>
                        <a:pt x="36" y="59"/>
                        <a:pt x="37" y="62"/>
                        <a:pt x="37" y="65"/>
                      </a:cubicBezTo>
                      <a:cubicBezTo>
                        <a:pt x="40" y="65"/>
                        <a:pt x="42" y="66"/>
                        <a:pt x="44" y="68"/>
                      </a:cubicBezTo>
                      <a:cubicBezTo>
                        <a:pt x="47" y="70"/>
                        <a:pt x="49" y="73"/>
                        <a:pt x="48" y="77"/>
                      </a:cubicBezTo>
                      <a:cubicBezTo>
                        <a:pt x="51" y="76"/>
                        <a:pt x="53" y="77"/>
                        <a:pt x="56" y="79"/>
                      </a:cubicBezTo>
                      <a:cubicBezTo>
                        <a:pt x="58" y="81"/>
                        <a:pt x="60" y="84"/>
                        <a:pt x="60" y="87"/>
                      </a:cubicBezTo>
                      <a:cubicBezTo>
                        <a:pt x="63" y="86"/>
                        <a:pt x="66" y="87"/>
                        <a:pt x="68" y="89"/>
                      </a:cubicBezTo>
                      <a:cubicBezTo>
                        <a:pt x="72" y="92"/>
                        <a:pt x="73" y="96"/>
                        <a:pt x="72" y="100"/>
                      </a:cubicBezTo>
                      <a:cubicBezTo>
                        <a:pt x="75" y="102"/>
                        <a:pt x="75" y="102"/>
                        <a:pt x="75" y="102"/>
                      </a:cubicBezTo>
                      <a:cubicBezTo>
                        <a:pt x="75" y="103"/>
                        <a:pt x="75" y="103"/>
                        <a:pt x="75" y="103"/>
                      </a:cubicBezTo>
                      <a:cubicBezTo>
                        <a:pt x="75" y="103"/>
                        <a:pt x="75" y="103"/>
                        <a:pt x="75" y="103"/>
                      </a:cubicBezTo>
                      <a:cubicBezTo>
                        <a:pt x="77" y="104"/>
                        <a:pt x="78" y="104"/>
                        <a:pt x="79" y="104"/>
                      </a:cubicBezTo>
                      <a:cubicBezTo>
                        <a:pt x="81" y="104"/>
                        <a:pt x="82" y="103"/>
                        <a:pt x="83" y="102"/>
                      </a:cubicBezTo>
                      <a:cubicBezTo>
                        <a:pt x="85" y="99"/>
                        <a:pt x="86" y="98"/>
                        <a:pt x="84" y="95"/>
                      </a:cubicBezTo>
                      <a:cubicBezTo>
                        <a:pt x="83" y="95"/>
                        <a:pt x="83" y="95"/>
                        <a:pt x="83" y="95"/>
                      </a:cubicBezTo>
                      <a:cubicBezTo>
                        <a:pt x="69" y="83"/>
                        <a:pt x="69" y="83"/>
                        <a:pt x="69" y="83"/>
                      </a:cubicBezTo>
                      <a:cubicBezTo>
                        <a:pt x="69" y="83"/>
                        <a:pt x="69" y="82"/>
                        <a:pt x="69" y="81"/>
                      </a:cubicBezTo>
                      <a:cubicBezTo>
                        <a:pt x="69" y="81"/>
                        <a:pt x="69" y="80"/>
                        <a:pt x="69" y="80"/>
                      </a:cubicBezTo>
                      <a:cubicBezTo>
                        <a:pt x="70" y="79"/>
                        <a:pt x="71" y="79"/>
                        <a:pt x="72" y="80"/>
                      </a:cubicBezTo>
                      <a:cubicBezTo>
                        <a:pt x="91" y="95"/>
                        <a:pt x="91" y="95"/>
                        <a:pt x="91" y="95"/>
                      </a:cubicBezTo>
                      <a:cubicBezTo>
                        <a:pt x="92" y="96"/>
                        <a:pt x="93" y="96"/>
                        <a:pt x="94" y="96"/>
                      </a:cubicBezTo>
                      <a:cubicBezTo>
                        <a:pt x="96" y="96"/>
                        <a:pt x="97" y="95"/>
                        <a:pt x="99" y="93"/>
                      </a:cubicBezTo>
                      <a:cubicBezTo>
                        <a:pt x="100" y="92"/>
                        <a:pt x="101" y="90"/>
                        <a:pt x="100" y="89"/>
                      </a:cubicBezTo>
                      <a:cubicBezTo>
                        <a:pt x="100" y="87"/>
                        <a:pt x="99" y="86"/>
                        <a:pt x="98" y="84"/>
                      </a:cubicBezTo>
                      <a:cubicBezTo>
                        <a:pt x="95" y="83"/>
                        <a:pt x="95" y="83"/>
                        <a:pt x="95" y="83"/>
                      </a:cubicBezTo>
                      <a:cubicBezTo>
                        <a:pt x="95" y="83"/>
                        <a:pt x="95" y="83"/>
                        <a:pt x="95" y="83"/>
                      </a:cubicBezTo>
                      <a:cubicBezTo>
                        <a:pt x="85" y="74"/>
                        <a:pt x="85" y="74"/>
                        <a:pt x="85" y="74"/>
                      </a:cubicBezTo>
                      <a:cubicBezTo>
                        <a:pt x="85" y="74"/>
                        <a:pt x="85" y="73"/>
                        <a:pt x="84" y="73"/>
                      </a:cubicBezTo>
                      <a:cubicBezTo>
                        <a:pt x="84" y="72"/>
                        <a:pt x="85" y="72"/>
                        <a:pt x="85" y="71"/>
                      </a:cubicBezTo>
                      <a:cubicBezTo>
                        <a:pt x="86" y="70"/>
                        <a:pt x="87" y="70"/>
                        <a:pt x="88" y="71"/>
                      </a:cubicBezTo>
                      <a:cubicBezTo>
                        <a:pt x="105" y="85"/>
                        <a:pt x="105" y="85"/>
                        <a:pt x="105" y="85"/>
                      </a:cubicBezTo>
                      <a:cubicBezTo>
                        <a:pt x="106" y="86"/>
                        <a:pt x="107" y="86"/>
                        <a:pt x="109" y="86"/>
                      </a:cubicBezTo>
                      <a:cubicBezTo>
                        <a:pt x="111" y="86"/>
                        <a:pt x="113" y="85"/>
                        <a:pt x="114" y="83"/>
                      </a:cubicBezTo>
                      <a:cubicBezTo>
                        <a:pt x="116" y="81"/>
                        <a:pt x="116" y="80"/>
                        <a:pt x="116" y="79"/>
                      </a:cubicBezTo>
                      <a:cubicBezTo>
                        <a:pt x="116" y="77"/>
                        <a:pt x="115" y="75"/>
                        <a:pt x="113" y="74"/>
                      </a:cubicBezTo>
                      <a:cubicBezTo>
                        <a:pt x="108" y="70"/>
                        <a:pt x="108" y="70"/>
                        <a:pt x="108" y="70"/>
                      </a:cubicBezTo>
                      <a:cubicBezTo>
                        <a:pt x="108" y="70"/>
                        <a:pt x="108" y="70"/>
                        <a:pt x="108" y="70"/>
                      </a:cubicBezTo>
                      <a:cubicBezTo>
                        <a:pt x="100" y="63"/>
                        <a:pt x="100" y="63"/>
                        <a:pt x="100" y="63"/>
                      </a:cubicBezTo>
                      <a:cubicBezTo>
                        <a:pt x="99" y="62"/>
                        <a:pt x="99" y="61"/>
                        <a:pt x="99" y="60"/>
                      </a:cubicBezTo>
                      <a:cubicBezTo>
                        <a:pt x="100" y="59"/>
                        <a:pt x="102" y="59"/>
                        <a:pt x="103" y="59"/>
                      </a:cubicBezTo>
                      <a:cubicBezTo>
                        <a:pt x="117" y="71"/>
                        <a:pt x="117" y="71"/>
                        <a:pt x="117" y="71"/>
                      </a:cubicBezTo>
                      <a:cubicBezTo>
                        <a:pt x="120" y="74"/>
                        <a:pt x="123" y="73"/>
                        <a:pt x="126"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615" name="Google Shape;5066;p111"/>
                <p:cNvSpPr>
                  <a:spLocks/>
                </p:cNvSpPr>
                <p:nvPr/>
              </p:nvSpPr>
              <p:spPr bwMode="auto">
                <a:xfrm>
                  <a:off x="6454775" y="1562100"/>
                  <a:ext cx="631825" cy="534988"/>
                </a:xfrm>
                <a:custGeom>
                  <a:avLst/>
                  <a:gdLst>
                    <a:gd name="T0" fmla="*/ 2147483646 w 143"/>
                    <a:gd name="T1" fmla="*/ 2147483646 h 121"/>
                    <a:gd name="T2" fmla="*/ 2147483646 w 143"/>
                    <a:gd name="T3" fmla="*/ 2147483646 h 121"/>
                    <a:gd name="T4" fmla="*/ 2147483646 w 143"/>
                    <a:gd name="T5" fmla="*/ 2147483646 h 121"/>
                    <a:gd name="T6" fmla="*/ 2147483646 w 143"/>
                    <a:gd name="T7" fmla="*/ 2147483646 h 121"/>
                    <a:gd name="T8" fmla="*/ 2147483646 w 143"/>
                    <a:gd name="T9" fmla="*/ 2147483646 h 121"/>
                    <a:gd name="T10" fmla="*/ 2147483646 w 143"/>
                    <a:gd name="T11" fmla="*/ 2147483646 h 121"/>
                    <a:gd name="T12" fmla="*/ 2147483646 w 143"/>
                    <a:gd name="T13" fmla="*/ 2147483646 h 121"/>
                    <a:gd name="T14" fmla="*/ 2147483646 w 143"/>
                    <a:gd name="T15" fmla="*/ 2147483646 h 121"/>
                    <a:gd name="T16" fmla="*/ 2147483646 w 143"/>
                    <a:gd name="T17" fmla="*/ 2147483646 h 121"/>
                    <a:gd name="T18" fmla="*/ 2147483646 w 143"/>
                    <a:gd name="T19" fmla="*/ 2147483646 h 121"/>
                    <a:gd name="T20" fmla="*/ 2147483646 w 143"/>
                    <a:gd name="T21" fmla="*/ 2147483646 h 121"/>
                    <a:gd name="T22" fmla="*/ 2147483646 w 143"/>
                    <a:gd name="T23" fmla="*/ 2147483646 h 121"/>
                    <a:gd name="T24" fmla="*/ 2147483646 w 143"/>
                    <a:gd name="T25" fmla="*/ 2147483646 h 121"/>
                    <a:gd name="T26" fmla="*/ 2147483646 w 143"/>
                    <a:gd name="T27" fmla="*/ 2147483646 h 121"/>
                    <a:gd name="T28" fmla="*/ 2147483646 w 143"/>
                    <a:gd name="T29" fmla="*/ 2147483646 h 121"/>
                    <a:gd name="T30" fmla="*/ 2147483646 w 143"/>
                    <a:gd name="T31" fmla="*/ 2147483646 h 121"/>
                    <a:gd name="T32" fmla="*/ 2147483646 w 143"/>
                    <a:gd name="T33" fmla="*/ 2147483646 h 121"/>
                    <a:gd name="T34" fmla="*/ 2147483646 w 143"/>
                    <a:gd name="T35" fmla="*/ 2147483646 h 121"/>
                    <a:gd name="T36" fmla="*/ 2147483646 w 143"/>
                    <a:gd name="T37" fmla="*/ 2147483646 h 121"/>
                    <a:gd name="T38" fmla="*/ 2147483646 w 143"/>
                    <a:gd name="T39" fmla="*/ 2147483646 h 121"/>
                    <a:gd name="T40" fmla="*/ 2147483646 w 143"/>
                    <a:gd name="T41" fmla="*/ 2147483646 h 121"/>
                    <a:gd name="T42" fmla="*/ 2147483646 w 143"/>
                    <a:gd name="T43" fmla="*/ 2147483646 h 121"/>
                    <a:gd name="T44" fmla="*/ 2147483646 w 143"/>
                    <a:gd name="T45" fmla="*/ 2147483646 h 121"/>
                    <a:gd name="T46" fmla="*/ 2147483646 w 143"/>
                    <a:gd name="T47" fmla="*/ 2147483646 h 121"/>
                    <a:gd name="T48" fmla="*/ 2147483646 w 143"/>
                    <a:gd name="T49" fmla="*/ 2147483646 h 121"/>
                    <a:gd name="T50" fmla="*/ 2147483646 w 143"/>
                    <a:gd name="T51" fmla="*/ 2147483646 h 121"/>
                    <a:gd name="T52" fmla="*/ 2147483646 w 143"/>
                    <a:gd name="T53" fmla="*/ 2147483646 h 121"/>
                    <a:gd name="T54" fmla="*/ 2147483646 w 143"/>
                    <a:gd name="T55" fmla="*/ 2147483646 h 121"/>
                    <a:gd name="T56" fmla="*/ 2147483646 w 143"/>
                    <a:gd name="T57" fmla="*/ 2147483646 h 121"/>
                    <a:gd name="T58" fmla="*/ 2147483646 w 143"/>
                    <a:gd name="T59" fmla="*/ 2147483646 h 121"/>
                    <a:gd name="T60" fmla="*/ 2147483646 w 143"/>
                    <a:gd name="T61" fmla="*/ 2147483646 h 121"/>
                    <a:gd name="T62" fmla="*/ 2147483646 w 143"/>
                    <a:gd name="T63" fmla="*/ 2147483646 h 121"/>
                    <a:gd name="T64" fmla="*/ 2147483646 w 143"/>
                    <a:gd name="T65" fmla="*/ 2147483646 h 121"/>
                    <a:gd name="T66" fmla="*/ 2147483646 w 143"/>
                    <a:gd name="T67" fmla="*/ 2147483646 h 121"/>
                    <a:gd name="T68" fmla="*/ 2147483646 w 143"/>
                    <a:gd name="T69" fmla="*/ 2147483646 h 121"/>
                    <a:gd name="T70" fmla="*/ 2147483646 w 143"/>
                    <a:gd name="T71" fmla="*/ 2147483646 h 121"/>
                    <a:gd name="T72" fmla="*/ 2147483646 w 143"/>
                    <a:gd name="T73" fmla="*/ 2147483646 h 121"/>
                    <a:gd name="T74" fmla="*/ 2147483646 w 143"/>
                    <a:gd name="T75" fmla="*/ 2147483646 h 121"/>
                    <a:gd name="T76" fmla="*/ 2147483646 w 143"/>
                    <a:gd name="T77" fmla="*/ 2147483646 h 121"/>
                    <a:gd name="T78" fmla="*/ 2147483646 w 143"/>
                    <a:gd name="T79" fmla="*/ 2147483646 h 121"/>
                    <a:gd name="T80" fmla="*/ 2147483646 w 143"/>
                    <a:gd name="T81" fmla="*/ 2147483646 h 121"/>
                    <a:gd name="T82" fmla="*/ 2147483646 w 143"/>
                    <a:gd name="T83" fmla="*/ 2147483646 h 121"/>
                    <a:gd name="T84" fmla="*/ 2147483646 w 143"/>
                    <a:gd name="T85" fmla="*/ 2147483646 h 121"/>
                    <a:gd name="T86" fmla="*/ 2147483646 w 143"/>
                    <a:gd name="T87" fmla="*/ 2147483646 h 121"/>
                    <a:gd name="T88" fmla="*/ 2147483646 w 143"/>
                    <a:gd name="T89" fmla="*/ 2147483646 h 121"/>
                    <a:gd name="T90" fmla="*/ 2147483646 w 143"/>
                    <a:gd name="T91" fmla="*/ 2147483646 h 121"/>
                    <a:gd name="T92" fmla="*/ 2147483646 w 143"/>
                    <a:gd name="T93" fmla="*/ 2147483646 h 121"/>
                    <a:gd name="T94" fmla="*/ 2147483646 w 143"/>
                    <a:gd name="T95" fmla="*/ 2147483646 h 121"/>
                    <a:gd name="T96" fmla="*/ 2147483646 w 143"/>
                    <a:gd name="T97" fmla="*/ 2147483646 h 121"/>
                    <a:gd name="T98" fmla="*/ 2147483646 w 143"/>
                    <a:gd name="T99" fmla="*/ 2147483646 h 121"/>
                    <a:gd name="T100" fmla="*/ 2147483646 w 143"/>
                    <a:gd name="T101" fmla="*/ 0 h 121"/>
                    <a:gd name="T102" fmla="*/ 0 w 143"/>
                    <a:gd name="T103" fmla="*/ 2147483646 h 121"/>
                    <a:gd name="T104" fmla="*/ 2147483646 w 143"/>
                    <a:gd name="T105" fmla="*/ 2147483646 h 121"/>
                    <a:gd name="T106" fmla="*/ 2147483646 w 143"/>
                    <a:gd name="T107" fmla="*/ 2147483646 h 121"/>
                    <a:gd name="T108" fmla="*/ 2147483646 w 143"/>
                    <a:gd name="T109" fmla="*/ 2147483646 h 121"/>
                    <a:gd name="T110" fmla="*/ 2147483646 w 143"/>
                    <a:gd name="T111" fmla="*/ 2147483646 h 121"/>
                    <a:gd name="T112" fmla="*/ 2147483646 w 143"/>
                    <a:gd name="T113" fmla="*/ 2147483646 h 121"/>
                    <a:gd name="T114" fmla="*/ 2147483646 w 143"/>
                    <a:gd name="T115" fmla="*/ 2147483646 h 121"/>
                    <a:gd name="T116" fmla="*/ 2147483646 w 143"/>
                    <a:gd name="T117" fmla="*/ 2147483646 h 1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3" h="121" extrusionOk="0">
                      <a:moveTo>
                        <a:pt x="19" y="98"/>
                      </a:moveTo>
                      <a:cubicBezTo>
                        <a:pt x="19" y="66"/>
                        <a:pt x="19" y="66"/>
                        <a:pt x="19" y="66"/>
                      </a:cubicBezTo>
                      <a:cubicBezTo>
                        <a:pt x="19" y="63"/>
                        <a:pt x="21" y="61"/>
                        <a:pt x="24" y="61"/>
                      </a:cubicBezTo>
                      <a:cubicBezTo>
                        <a:pt x="32" y="61"/>
                        <a:pt x="32" y="61"/>
                        <a:pt x="32" y="61"/>
                      </a:cubicBezTo>
                      <a:cubicBezTo>
                        <a:pt x="34" y="61"/>
                        <a:pt x="36" y="63"/>
                        <a:pt x="36" y="66"/>
                      </a:cubicBezTo>
                      <a:cubicBezTo>
                        <a:pt x="36" y="98"/>
                        <a:pt x="36" y="98"/>
                        <a:pt x="36" y="98"/>
                      </a:cubicBezTo>
                      <a:cubicBezTo>
                        <a:pt x="36" y="101"/>
                        <a:pt x="34" y="103"/>
                        <a:pt x="32" y="103"/>
                      </a:cubicBezTo>
                      <a:cubicBezTo>
                        <a:pt x="24" y="103"/>
                        <a:pt x="24" y="103"/>
                        <a:pt x="24" y="103"/>
                      </a:cubicBezTo>
                      <a:cubicBezTo>
                        <a:pt x="21" y="103"/>
                        <a:pt x="19" y="101"/>
                        <a:pt x="19" y="98"/>
                      </a:cubicBezTo>
                      <a:close/>
                      <a:moveTo>
                        <a:pt x="53" y="50"/>
                      </a:moveTo>
                      <a:cubicBezTo>
                        <a:pt x="50" y="50"/>
                        <a:pt x="48" y="52"/>
                        <a:pt x="48" y="54"/>
                      </a:cubicBezTo>
                      <a:cubicBezTo>
                        <a:pt x="48" y="98"/>
                        <a:pt x="48" y="98"/>
                        <a:pt x="48" y="98"/>
                      </a:cubicBezTo>
                      <a:cubicBezTo>
                        <a:pt x="48" y="101"/>
                        <a:pt x="50" y="103"/>
                        <a:pt x="53" y="103"/>
                      </a:cubicBezTo>
                      <a:cubicBezTo>
                        <a:pt x="60" y="103"/>
                        <a:pt x="60" y="103"/>
                        <a:pt x="60" y="103"/>
                      </a:cubicBezTo>
                      <a:cubicBezTo>
                        <a:pt x="63" y="103"/>
                        <a:pt x="65" y="101"/>
                        <a:pt x="65" y="98"/>
                      </a:cubicBezTo>
                      <a:cubicBezTo>
                        <a:pt x="65" y="54"/>
                        <a:pt x="65" y="54"/>
                        <a:pt x="65" y="54"/>
                      </a:cubicBezTo>
                      <a:cubicBezTo>
                        <a:pt x="65" y="52"/>
                        <a:pt x="63" y="50"/>
                        <a:pt x="60" y="50"/>
                      </a:cubicBezTo>
                      <a:lnTo>
                        <a:pt x="53" y="50"/>
                      </a:lnTo>
                      <a:close/>
                      <a:moveTo>
                        <a:pt x="81" y="40"/>
                      </a:moveTo>
                      <a:cubicBezTo>
                        <a:pt x="79" y="40"/>
                        <a:pt x="76" y="42"/>
                        <a:pt x="76" y="44"/>
                      </a:cubicBezTo>
                      <a:cubicBezTo>
                        <a:pt x="76" y="98"/>
                        <a:pt x="76" y="98"/>
                        <a:pt x="76" y="98"/>
                      </a:cubicBezTo>
                      <a:cubicBezTo>
                        <a:pt x="76" y="101"/>
                        <a:pt x="79" y="103"/>
                        <a:pt x="81" y="103"/>
                      </a:cubicBezTo>
                      <a:cubicBezTo>
                        <a:pt x="89" y="103"/>
                        <a:pt x="89" y="103"/>
                        <a:pt x="89" y="103"/>
                      </a:cubicBezTo>
                      <a:cubicBezTo>
                        <a:pt x="92" y="103"/>
                        <a:pt x="94" y="101"/>
                        <a:pt x="94" y="98"/>
                      </a:cubicBezTo>
                      <a:cubicBezTo>
                        <a:pt x="94" y="44"/>
                        <a:pt x="94" y="44"/>
                        <a:pt x="94" y="44"/>
                      </a:cubicBezTo>
                      <a:cubicBezTo>
                        <a:pt x="94" y="42"/>
                        <a:pt x="92" y="40"/>
                        <a:pt x="89" y="40"/>
                      </a:cubicBezTo>
                      <a:lnTo>
                        <a:pt x="81" y="40"/>
                      </a:lnTo>
                      <a:close/>
                      <a:moveTo>
                        <a:pt x="110" y="30"/>
                      </a:moveTo>
                      <a:cubicBezTo>
                        <a:pt x="107" y="30"/>
                        <a:pt x="105" y="32"/>
                        <a:pt x="105" y="34"/>
                      </a:cubicBezTo>
                      <a:cubicBezTo>
                        <a:pt x="105" y="98"/>
                        <a:pt x="105" y="98"/>
                        <a:pt x="105" y="98"/>
                      </a:cubicBezTo>
                      <a:cubicBezTo>
                        <a:pt x="105" y="101"/>
                        <a:pt x="107" y="103"/>
                        <a:pt x="110" y="103"/>
                      </a:cubicBezTo>
                      <a:cubicBezTo>
                        <a:pt x="118" y="103"/>
                        <a:pt x="118" y="103"/>
                        <a:pt x="118" y="103"/>
                      </a:cubicBezTo>
                      <a:cubicBezTo>
                        <a:pt x="121" y="103"/>
                        <a:pt x="123" y="101"/>
                        <a:pt x="123" y="98"/>
                      </a:cubicBezTo>
                      <a:cubicBezTo>
                        <a:pt x="123" y="34"/>
                        <a:pt x="123" y="34"/>
                        <a:pt x="123" y="34"/>
                      </a:cubicBezTo>
                      <a:cubicBezTo>
                        <a:pt x="123" y="32"/>
                        <a:pt x="121" y="30"/>
                        <a:pt x="118" y="30"/>
                      </a:cubicBezTo>
                      <a:lnTo>
                        <a:pt x="110" y="30"/>
                      </a:lnTo>
                      <a:close/>
                      <a:moveTo>
                        <a:pt x="21" y="49"/>
                      </a:moveTo>
                      <a:cubicBezTo>
                        <a:pt x="52" y="43"/>
                        <a:pt x="81" y="32"/>
                        <a:pt x="107" y="16"/>
                      </a:cubicBezTo>
                      <a:cubicBezTo>
                        <a:pt x="109" y="21"/>
                        <a:pt x="109" y="21"/>
                        <a:pt x="109" y="21"/>
                      </a:cubicBezTo>
                      <a:cubicBezTo>
                        <a:pt x="118" y="7"/>
                        <a:pt x="118" y="7"/>
                        <a:pt x="118" y="7"/>
                      </a:cubicBezTo>
                      <a:cubicBezTo>
                        <a:pt x="101" y="6"/>
                        <a:pt x="101" y="6"/>
                        <a:pt x="101" y="6"/>
                      </a:cubicBezTo>
                      <a:cubicBezTo>
                        <a:pt x="104" y="11"/>
                        <a:pt x="104" y="11"/>
                        <a:pt x="104" y="11"/>
                      </a:cubicBezTo>
                      <a:cubicBezTo>
                        <a:pt x="78" y="26"/>
                        <a:pt x="50" y="37"/>
                        <a:pt x="20" y="42"/>
                      </a:cubicBezTo>
                      <a:lnTo>
                        <a:pt x="21" y="49"/>
                      </a:lnTo>
                      <a:close/>
                      <a:moveTo>
                        <a:pt x="143" y="112"/>
                      </a:moveTo>
                      <a:cubicBezTo>
                        <a:pt x="129" y="104"/>
                        <a:pt x="129" y="104"/>
                        <a:pt x="129" y="104"/>
                      </a:cubicBezTo>
                      <a:cubicBezTo>
                        <a:pt x="129" y="109"/>
                        <a:pt x="129" y="109"/>
                        <a:pt x="129" y="109"/>
                      </a:cubicBezTo>
                      <a:cubicBezTo>
                        <a:pt x="11" y="109"/>
                        <a:pt x="11" y="109"/>
                        <a:pt x="11" y="109"/>
                      </a:cubicBezTo>
                      <a:cubicBezTo>
                        <a:pt x="11" y="15"/>
                        <a:pt x="11" y="15"/>
                        <a:pt x="11" y="15"/>
                      </a:cubicBezTo>
                      <a:cubicBezTo>
                        <a:pt x="17" y="15"/>
                        <a:pt x="17" y="15"/>
                        <a:pt x="17" y="15"/>
                      </a:cubicBezTo>
                      <a:cubicBezTo>
                        <a:pt x="8" y="0"/>
                        <a:pt x="8" y="0"/>
                        <a:pt x="8" y="0"/>
                      </a:cubicBezTo>
                      <a:cubicBezTo>
                        <a:pt x="0" y="15"/>
                        <a:pt x="0" y="15"/>
                        <a:pt x="0" y="15"/>
                      </a:cubicBezTo>
                      <a:cubicBezTo>
                        <a:pt x="5" y="15"/>
                        <a:pt x="5" y="15"/>
                        <a:pt x="5" y="15"/>
                      </a:cubicBezTo>
                      <a:cubicBezTo>
                        <a:pt x="5" y="109"/>
                        <a:pt x="5" y="109"/>
                        <a:pt x="5" y="109"/>
                      </a:cubicBezTo>
                      <a:cubicBezTo>
                        <a:pt x="5" y="112"/>
                        <a:pt x="5" y="112"/>
                        <a:pt x="5" y="112"/>
                      </a:cubicBezTo>
                      <a:cubicBezTo>
                        <a:pt x="5" y="115"/>
                        <a:pt x="5" y="115"/>
                        <a:pt x="5" y="115"/>
                      </a:cubicBezTo>
                      <a:cubicBezTo>
                        <a:pt x="129" y="115"/>
                        <a:pt x="129" y="115"/>
                        <a:pt x="129" y="115"/>
                      </a:cubicBezTo>
                      <a:cubicBezTo>
                        <a:pt x="129" y="121"/>
                        <a:pt x="129" y="121"/>
                        <a:pt x="129" y="121"/>
                      </a:cubicBezTo>
                      <a:lnTo>
                        <a:pt x="143"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616" name="Google Shape;5067;p111"/>
                <p:cNvSpPr>
                  <a:spLocks/>
                </p:cNvSpPr>
                <p:nvPr/>
              </p:nvSpPr>
              <p:spPr bwMode="auto">
                <a:xfrm>
                  <a:off x="4056063" y="3868738"/>
                  <a:ext cx="854075" cy="442912"/>
                </a:xfrm>
                <a:custGeom>
                  <a:avLst/>
                  <a:gdLst>
                    <a:gd name="T0" fmla="*/ 2147483646 w 193"/>
                    <a:gd name="T1" fmla="*/ 2147483646 h 100"/>
                    <a:gd name="T2" fmla="*/ 2147483646 w 193"/>
                    <a:gd name="T3" fmla="*/ 2147483646 h 100"/>
                    <a:gd name="T4" fmla="*/ 2147483646 w 193"/>
                    <a:gd name="T5" fmla="*/ 2147483646 h 100"/>
                    <a:gd name="T6" fmla="*/ 2147483646 w 193"/>
                    <a:gd name="T7" fmla="*/ 2147483646 h 100"/>
                    <a:gd name="T8" fmla="*/ 2147483646 w 193"/>
                    <a:gd name="T9" fmla="*/ 2147483646 h 100"/>
                    <a:gd name="T10" fmla="*/ 2147483646 w 193"/>
                    <a:gd name="T11" fmla="*/ 2147483646 h 100"/>
                    <a:gd name="T12" fmla="*/ 2147483646 w 193"/>
                    <a:gd name="T13" fmla="*/ 2147483646 h 100"/>
                    <a:gd name="T14" fmla="*/ 2147483646 w 193"/>
                    <a:gd name="T15" fmla="*/ 2147483646 h 100"/>
                    <a:gd name="T16" fmla="*/ 2147483646 w 193"/>
                    <a:gd name="T17" fmla="*/ 2147483646 h 100"/>
                    <a:gd name="T18" fmla="*/ 2147483646 w 193"/>
                    <a:gd name="T19" fmla="*/ 2147483646 h 100"/>
                    <a:gd name="T20" fmla="*/ 2147483646 w 193"/>
                    <a:gd name="T21" fmla="*/ 2147483646 h 100"/>
                    <a:gd name="T22" fmla="*/ 2147483646 w 193"/>
                    <a:gd name="T23" fmla="*/ 0 h 100"/>
                    <a:gd name="T24" fmla="*/ 2147483646 w 193"/>
                    <a:gd name="T25" fmla="*/ 2147483646 h 100"/>
                    <a:gd name="T26" fmla="*/ 2147483646 w 193"/>
                    <a:gd name="T27" fmla="*/ 2147483646 h 100"/>
                    <a:gd name="T28" fmla="*/ 2147483646 w 193"/>
                    <a:gd name="T29" fmla="*/ 2147483646 h 100"/>
                    <a:gd name="T30" fmla="*/ 2147483646 w 193"/>
                    <a:gd name="T31" fmla="*/ 2147483646 h 100"/>
                    <a:gd name="T32" fmla="*/ 2147483646 w 193"/>
                    <a:gd name="T33" fmla="*/ 2147483646 h 100"/>
                    <a:gd name="T34" fmla="*/ 2147483646 w 193"/>
                    <a:gd name="T35" fmla="*/ 2147483646 h 100"/>
                    <a:gd name="T36" fmla="*/ 2147483646 w 193"/>
                    <a:gd name="T37" fmla="*/ 2147483646 h 100"/>
                    <a:gd name="T38" fmla="*/ 2147483646 w 193"/>
                    <a:gd name="T39" fmla="*/ 2147483646 h 100"/>
                    <a:gd name="T40" fmla="*/ 2147483646 w 193"/>
                    <a:gd name="T41" fmla="*/ 2147483646 h 100"/>
                    <a:gd name="T42" fmla="*/ 2147483646 w 193"/>
                    <a:gd name="T43" fmla="*/ 2147483646 h 100"/>
                    <a:gd name="T44" fmla="*/ 2147483646 w 193"/>
                    <a:gd name="T45" fmla="*/ 2147483646 h 100"/>
                    <a:gd name="T46" fmla="*/ 2147483646 w 193"/>
                    <a:gd name="T47" fmla="*/ 2147483646 h 100"/>
                    <a:gd name="T48" fmla="*/ 2147483646 w 193"/>
                    <a:gd name="T49" fmla="*/ 2147483646 h 100"/>
                    <a:gd name="T50" fmla="*/ 2147483646 w 193"/>
                    <a:gd name="T51" fmla="*/ 2147483646 h 100"/>
                    <a:gd name="T52" fmla="*/ 2147483646 w 193"/>
                    <a:gd name="T53" fmla="*/ 2147483646 h 100"/>
                    <a:gd name="T54" fmla="*/ 2147483646 w 193"/>
                    <a:gd name="T55" fmla="*/ 2147483646 h 100"/>
                    <a:gd name="T56" fmla="*/ 2147483646 w 193"/>
                    <a:gd name="T57" fmla="*/ 2147483646 h 100"/>
                    <a:gd name="T58" fmla="*/ 2147483646 w 193"/>
                    <a:gd name="T59" fmla="*/ 2147483646 h 100"/>
                    <a:gd name="T60" fmla="*/ 2147483646 w 193"/>
                    <a:gd name="T61" fmla="*/ 2147483646 h 100"/>
                    <a:gd name="T62" fmla="*/ 2147483646 w 193"/>
                    <a:gd name="T63" fmla="*/ 2147483646 h 100"/>
                    <a:gd name="T64" fmla="*/ 2147483646 w 193"/>
                    <a:gd name="T65" fmla="*/ 2147483646 h 100"/>
                    <a:gd name="T66" fmla="*/ 2147483646 w 193"/>
                    <a:gd name="T67" fmla="*/ 2147483646 h 100"/>
                    <a:gd name="T68" fmla="*/ 2147483646 w 193"/>
                    <a:gd name="T69" fmla="*/ 2147483646 h 100"/>
                    <a:gd name="T70" fmla="*/ 2147483646 w 193"/>
                    <a:gd name="T71" fmla="*/ 2147483646 h 100"/>
                    <a:gd name="T72" fmla="*/ 2147483646 w 193"/>
                    <a:gd name="T73" fmla="*/ 2147483646 h 100"/>
                    <a:gd name="T74" fmla="*/ 2147483646 w 193"/>
                    <a:gd name="T75" fmla="*/ 2147483646 h 100"/>
                    <a:gd name="T76" fmla="*/ 2147483646 w 193"/>
                    <a:gd name="T77" fmla="*/ 2147483646 h 100"/>
                    <a:gd name="T78" fmla="*/ 2147483646 w 193"/>
                    <a:gd name="T79" fmla="*/ 2147483646 h 100"/>
                    <a:gd name="T80" fmla="*/ 2147483646 w 193"/>
                    <a:gd name="T81" fmla="*/ 2147483646 h 100"/>
                    <a:gd name="T82" fmla="*/ 2147483646 w 193"/>
                    <a:gd name="T83" fmla="*/ 2147483646 h 100"/>
                    <a:gd name="T84" fmla="*/ 2147483646 w 193"/>
                    <a:gd name="T85" fmla="*/ 2147483646 h 100"/>
                    <a:gd name="T86" fmla="*/ 2147483646 w 193"/>
                    <a:gd name="T87" fmla="*/ 2147483646 h 100"/>
                    <a:gd name="T88" fmla="*/ 2147483646 w 193"/>
                    <a:gd name="T89" fmla="*/ 2147483646 h 100"/>
                    <a:gd name="T90" fmla="*/ 2147483646 w 193"/>
                    <a:gd name="T91" fmla="*/ 2147483646 h 100"/>
                    <a:gd name="T92" fmla="*/ 2147483646 w 193"/>
                    <a:gd name="T93" fmla="*/ 2147483646 h 100"/>
                    <a:gd name="T94" fmla="*/ 2147483646 w 193"/>
                    <a:gd name="T95" fmla="*/ 2147483646 h 100"/>
                    <a:gd name="T96" fmla="*/ 2147483646 w 193"/>
                    <a:gd name="T97" fmla="*/ 2147483646 h 100"/>
                    <a:gd name="T98" fmla="*/ 2147483646 w 193"/>
                    <a:gd name="T99" fmla="*/ 2147483646 h 100"/>
                    <a:gd name="T100" fmla="*/ 2147483646 w 193"/>
                    <a:gd name="T101" fmla="*/ 2147483646 h 100"/>
                    <a:gd name="T102" fmla="*/ 2147483646 w 193"/>
                    <a:gd name="T103" fmla="*/ 2147483646 h 100"/>
                    <a:gd name="T104" fmla="*/ 2147483646 w 193"/>
                    <a:gd name="T105" fmla="*/ 2147483646 h 100"/>
                    <a:gd name="T106" fmla="*/ 2147483646 w 193"/>
                    <a:gd name="T107" fmla="*/ 2147483646 h 100"/>
                    <a:gd name="T108" fmla="*/ 2147483646 w 193"/>
                    <a:gd name="T109" fmla="*/ 2147483646 h 100"/>
                    <a:gd name="T110" fmla="*/ 2147483646 w 193"/>
                    <a:gd name="T111" fmla="*/ 2147483646 h 100"/>
                    <a:gd name="T112" fmla="*/ 2147483646 w 193"/>
                    <a:gd name="T113" fmla="*/ 2147483646 h 100"/>
                    <a:gd name="T114" fmla="*/ 2147483646 w 193"/>
                    <a:gd name="T115" fmla="*/ 2147483646 h 100"/>
                    <a:gd name="T116" fmla="*/ 2147483646 w 193"/>
                    <a:gd name="T117" fmla="*/ 2147483646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 h="100" extrusionOk="0">
                      <a:moveTo>
                        <a:pt x="140" y="94"/>
                      </a:moveTo>
                      <a:cubicBezTo>
                        <a:pt x="137" y="96"/>
                        <a:pt x="134" y="97"/>
                        <a:pt x="131" y="97"/>
                      </a:cubicBezTo>
                      <a:cubicBezTo>
                        <a:pt x="121" y="100"/>
                        <a:pt x="111" y="100"/>
                        <a:pt x="99" y="100"/>
                      </a:cubicBezTo>
                      <a:cubicBezTo>
                        <a:pt x="87" y="100"/>
                        <a:pt x="77" y="100"/>
                        <a:pt x="67" y="97"/>
                      </a:cubicBezTo>
                      <a:cubicBezTo>
                        <a:pt x="64" y="97"/>
                        <a:pt x="61" y="96"/>
                        <a:pt x="59" y="94"/>
                      </a:cubicBezTo>
                      <a:cubicBezTo>
                        <a:pt x="50" y="91"/>
                        <a:pt x="50" y="84"/>
                        <a:pt x="55" y="79"/>
                      </a:cubicBezTo>
                      <a:cubicBezTo>
                        <a:pt x="60" y="74"/>
                        <a:pt x="66" y="70"/>
                        <a:pt x="73" y="67"/>
                      </a:cubicBezTo>
                      <a:cubicBezTo>
                        <a:pt x="76" y="66"/>
                        <a:pt x="79" y="65"/>
                        <a:pt x="82" y="64"/>
                      </a:cubicBezTo>
                      <a:cubicBezTo>
                        <a:pt x="87" y="62"/>
                        <a:pt x="89" y="56"/>
                        <a:pt x="85" y="52"/>
                      </a:cubicBezTo>
                      <a:cubicBezTo>
                        <a:pt x="76" y="43"/>
                        <a:pt x="73" y="33"/>
                        <a:pt x="74" y="22"/>
                      </a:cubicBezTo>
                      <a:cubicBezTo>
                        <a:pt x="74" y="10"/>
                        <a:pt x="81" y="3"/>
                        <a:pt x="92" y="1"/>
                      </a:cubicBezTo>
                      <a:cubicBezTo>
                        <a:pt x="95" y="0"/>
                        <a:pt x="97" y="0"/>
                        <a:pt x="99" y="0"/>
                      </a:cubicBezTo>
                      <a:cubicBezTo>
                        <a:pt x="101" y="0"/>
                        <a:pt x="104" y="0"/>
                        <a:pt x="106" y="1"/>
                      </a:cubicBezTo>
                      <a:cubicBezTo>
                        <a:pt x="117" y="3"/>
                        <a:pt x="124" y="10"/>
                        <a:pt x="125" y="22"/>
                      </a:cubicBezTo>
                      <a:cubicBezTo>
                        <a:pt x="125" y="33"/>
                        <a:pt x="122" y="43"/>
                        <a:pt x="113" y="52"/>
                      </a:cubicBezTo>
                      <a:cubicBezTo>
                        <a:pt x="109" y="56"/>
                        <a:pt x="111" y="62"/>
                        <a:pt x="116" y="64"/>
                      </a:cubicBezTo>
                      <a:cubicBezTo>
                        <a:pt x="119" y="65"/>
                        <a:pt x="122" y="66"/>
                        <a:pt x="125" y="67"/>
                      </a:cubicBezTo>
                      <a:cubicBezTo>
                        <a:pt x="132" y="70"/>
                        <a:pt x="138" y="74"/>
                        <a:pt x="143" y="79"/>
                      </a:cubicBezTo>
                      <a:cubicBezTo>
                        <a:pt x="146" y="82"/>
                        <a:pt x="148" y="91"/>
                        <a:pt x="140" y="94"/>
                      </a:cubicBezTo>
                      <a:close/>
                      <a:moveTo>
                        <a:pt x="190" y="86"/>
                      </a:moveTo>
                      <a:cubicBezTo>
                        <a:pt x="187" y="82"/>
                        <a:pt x="182" y="80"/>
                        <a:pt x="178" y="77"/>
                      </a:cubicBezTo>
                      <a:cubicBezTo>
                        <a:pt x="176" y="76"/>
                        <a:pt x="174" y="76"/>
                        <a:pt x="171" y="75"/>
                      </a:cubicBezTo>
                      <a:cubicBezTo>
                        <a:pt x="168" y="73"/>
                        <a:pt x="166" y="69"/>
                        <a:pt x="169" y="66"/>
                      </a:cubicBezTo>
                      <a:cubicBezTo>
                        <a:pt x="175" y="61"/>
                        <a:pt x="177" y="54"/>
                        <a:pt x="177" y="46"/>
                      </a:cubicBezTo>
                      <a:cubicBezTo>
                        <a:pt x="177" y="37"/>
                        <a:pt x="172" y="33"/>
                        <a:pt x="164" y="31"/>
                      </a:cubicBezTo>
                      <a:cubicBezTo>
                        <a:pt x="163" y="31"/>
                        <a:pt x="161" y="30"/>
                        <a:pt x="159" y="30"/>
                      </a:cubicBezTo>
                      <a:cubicBezTo>
                        <a:pt x="158" y="30"/>
                        <a:pt x="156" y="31"/>
                        <a:pt x="155" y="31"/>
                      </a:cubicBezTo>
                      <a:cubicBezTo>
                        <a:pt x="147" y="33"/>
                        <a:pt x="142" y="37"/>
                        <a:pt x="142" y="46"/>
                      </a:cubicBezTo>
                      <a:cubicBezTo>
                        <a:pt x="141" y="54"/>
                        <a:pt x="144" y="61"/>
                        <a:pt x="150" y="66"/>
                      </a:cubicBezTo>
                      <a:cubicBezTo>
                        <a:pt x="152" y="69"/>
                        <a:pt x="151" y="73"/>
                        <a:pt x="147" y="75"/>
                      </a:cubicBezTo>
                      <a:cubicBezTo>
                        <a:pt x="147" y="75"/>
                        <a:pt x="147" y="75"/>
                        <a:pt x="147" y="75"/>
                      </a:cubicBezTo>
                      <a:cubicBezTo>
                        <a:pt x="148" y="76"/>
                        <a:pt x="148" y="76"/>
                        <a:pt x="149" y="77"/>
                      </a:cubicBezTo>
                      <a:cubicBezTo>
                        <a:pt x="151" y="79"/>
                        <a:pt x="153" y="84"/>
                        <a:pt x="152" y="88"/>
                      </a:cubicBezTo>
                      <a:cubicBezTo>
                        <a:pt x="151" y="92"/>
                        <a:pt x="148" y="95"/>
                        <a:pt x="144" y="98"/>
                      </a:cubicBezTo>
                      <a:cubicBezTo>
                        <a:pt x="143" y="98"/>
                        <a:pt x="142" y="99"/>
                        <a:pt x="141" y="99"/>
                      </a:cubicBezTo>
                      <a:cubicBezTo>
                        <a:pt x="146" y="100"/>
                        <a:pt x="152" y="100"/>
                        <a:pt x="159" y="100"/>
                      </a:cubicBezTo>
                      <a:cubicBezTo>
                        <a:pt x="168" y="100"/>
                        <a:pt x="175" y="100"/>
                        <a:pt x="182" y="98"/>
                      </a:cubicBezTo>
                      <a:cubicBezTo>
                        <a:pt x="184" y="98"/>
                        <a:pt x="186" y="97"/>
                        <a:pt x="188" y="96"/>
                      </a:cubicBezTo>
                      <a:cubicBezTo>
                        <a:pt x="193" y="94"/>
                        <a:pt x="192" y="88"/>
                        <a:pt x="190" y="86"/>
                      </a:cubicBezTo>
                      <a:close/>
                      <a:moveTo>
                        <a:pt x="46" y="88"/>
                      </a:moveTo>
                      <a:cubicBezTo>
                        <a:pt x="45" y="84"/>
                        <a:pt x="46" y="80"/>
                        <a:pt x="50" y="77"/>
                      </a:cubicBezTo>
                      <a:cubicBezTo>
                        <a:pt x="51" y="75"/>
                        <a:pt x="52" y="74"/>
                        <a:pt x="54" y="73"/>
                      </a:cubicBezTo>
                      <a:cubicBezTo>
                        <a:pt x="53" y="73"/>
                        <a:pt x="52" y="72"/>
                        <a:pt x="51" y="72"/>
                      </a:cubicBezTo>
                      <a:cubicBezTo>
                        <a:pt x="47" y="70"/>
                        <a:pt x="45" y="66"/>
                        <a:pt x="49" y="63"/>
                      </a:cubicBezTo>
                      <a:cubicBezTo>
                        <a:pt x="55" y="56"/>
                        <a:pt x="58" y="49"/>
                        <a:pt x="57" y="40"/>
                      </a:cubicBezTo>
                      <a:cubicBezTo>
                        <a:pt x="57" y="31"/>
                        <a:pt x="52" y="26"/>
                        <a:pt x="43" y="24"/>
                      </a:cubicBezTo>
                      <a:cubicBezTo>
                        <a:pt x="41" y="23"/>
                        <a:pt x="39" y="23"/>
                        <a:pt x="38" y="23"/>
                      </a:cubicBezTo>
                      <a:cubicBezTo>
                        <a:pt x="36" y="23"/>
                        <a:pt x="34" y="23"/>
                        <a:pt x="32" y="24"/>
                      </a:cubicBezTo>
                      <a:cubicBezTo>
                        <a:pt x="24" y="26"/>
                        <a:pt x="18" y="31"/>
                        <a:pt x="18" y="40"/>
                      </a:cubicBezTo>
                      <a:cubicBezTo>
                        <a:pt x="18" y="49"/>
                        <a:pt x="20" y="56"/>
                        <a:pt x="27" y="63"/>
                      </a:cubicBezTo>
                      <a:cubicBezTo>
                        <a:pt x="30" y="66"/>
                        <a:pt x="29" y="70"/>
                        <a:pt x="24" y="72"/>
                      </a:cubicBezTo>
                      <a:cubicBezTo>
                        <a:pt x="22" y="73"/>
                        <a:pt x="20" y="74"/>
                        <a:pt x="17" y="75"/>
                      </a:cubicBezTo>
                      <a:cubicBezTo>
                        <a:pt x="12" y="77"/>
                        <a:pt x="8" y="80"/>
                        <a:pt x="4" y="84"/>
                      </a:cubicBezTo>
                      <a:cubicBezTo>
                        <a:pt x="0" y="88"/>
                        <a:pt x="0" y="93"/>
                        <a:pt x="7" y="96"/>
                      </a:cubicBezTo>
                      <a:cubicBezTo>
                        <a:pt x="9" y="97"/>
                        <a:pt x="11" y="98"/>
                        <a:pt x="13" y="98"/>
                      </a:cubicBezTo>
                      <a:cubicBezTo>
                        <a:pt x="21" y="100"/>
                        <a:pt x="28" y="100"/>
                        <a:pt x="38" y="100"/>
                      </a:cubicBezTo>
                      <a:cubicBezTo>
                        <a:pt x="45" y="100"/>
                        <a:pt x="52" y="100"/>
                        <a:pt x="58" y="99"/>
                      </a:cubicBezTo>
                      <a:cubicBezTo>
                        <a:pt x="56" y="99"/>
                        <a:pt x="55" y="98"/>
                        <a:pt x="54" y="98"/>
                      </a:cubicBezTo>
                      <a:cubicBezTo>
                        <a:pt x="49" y="95"/>
                        <a:pt x="46" y="92"/>
                        <a:pt x="46"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617" name="Google Shape;5068;p111"/>
                <p:cNvSpPr>
                  <a:spLocks/>
                </p:cNvSpPr>
                <p:nvPr/>
              </p:nvSpPr>
              <p:spPr bwMode="auto">
                <a:xfrm>
                  <a:off x="7432675" y="3846513"/>
                  <a:ext cx="552450" cy="500062"/>
                </a:xfrm>
                <a:custGeom>
                  <a:avLst/>
                  <a:gdLst>
                    <a:gd name="T0" fmla="*/ 2147483646 w 125"/>
                    <a:gd name="T1" fmla="*/ 2147483646 h 113"/>
                    <a:gd name="T2" fmla="*/ 2147483646 w 125"/>
                    <a:gd name="T3" fmla="*/ 2147483646 h 113"/>
                    <a:gd name="T4" fmla="*/ 2147483646 w 125"/>
                    <a:gd name="T5" fmla="*/ 2147483646 h 113"/>
                    <a:gd name="T6" fmla="*/ 2147483646 w 125"/>
                    <a:gd name="T7" fmla="*/ 0 h 113"/>
                    <a:gd name="T8" fmla="*/ 2147483646 w 125"/>
                    <a:gd name="T9" fmla="*/ 2147483646 h 113"/>
                    <a:gd name="T10" fmla="*/ 2147483646 w 125"/>
                    <a:gd name="T11" fmla="*/ 2147483646 h 113"/>
                    <a:gd name="T12" fmla="*/ 2147483646 w 125"/>
                    <a:gd name="T13" fmla="*/ 2147483646 h 113"/>
                    <a:gd name="T14" fmla="*/ 2147483646 w 125"/>
                    <a:gd name="T15" fmla="*/ 2147483646 h 113"/>
                    <a:gd name="T16" fmla="*/ 2147483646 w 125"/>
                    <a:gd name="T17" fmla="*/ 2147483646 h 113"/>
                    <a:gd name="T18" fmla="*/ 2147483646 w 125"/>
                    <a:gd name="T19" fmla="*/ 2147483646 h 113"/>
                    <a:gd name="T20" fmla="*/ 2147483646 w 125"/>
                    <a:gd name="T21" fmla="*/ 2147483646 h 113"/>
                    <a:gd name="T22" fmla="*/ 2147483646 w 125"/>
                    <a:gd name="T23" fmla="*/ 2147483646 h 113"/>
                    <a:gd name="T24" fmla="*/ 2147483646 w 125"/>
                    <a:gd name="T25" fmla="*/ 2147483646 h 113"/>
                    <a:gd name="T26" fmla="*/ 2147483646 w 125"/>
                    <a:gd name="T27" fmla="*/ 2147483646 h 113"/>
                    <a:gd name="T28" fmla="*/ 2147483646 w 125"/>
                    <a:gd name="T29" fmla="*/ 2147483646 h 113"/>
                    <a:gd name="T30" fmla="*/ 2147483646 w 125"/>
                    <a:gd name="T31" fmla="*/ 2147483646 h 113"/>
                    <a:gd name="T32" fmla="*/ 0 w 125"/>
                    <a:gd name="T33" fmla="*/ 2147483646 h 113"/>
                    <a:gd name="T34" fmla="*/ 2147483646 w 125"/>
                    <a:gd name="T35" fmla="*/ 2147483646 h 113"/>
                    <a:gd name="T36" fmla="*/ 2147483646 w 125"/>
                    <a:gd name="T37" fmla="*/ 2147483646 h 113"/>
                    <a:gd name="T38" fmla="*/ 2147483646 w 125"/>
                    <a:gd name="T39" fmla="*/ 2147483646 h 113"/>
                    <a:gd name="T40" fmla="*/ 2147483646 w 125"/>
                    <a:gd name="T41" fmla="*/ 2147483646 h 113"/>
                    <a:gd name="T42" fmla="*/ 0 w 125"/>
                    <a:gd name="T43" fmla="*/ 2147483646 h 113"/>
                    <a:gd name="T44" fmla="*/ 2147483646 w 125"/>
                    <a:gd name="T45" fmla="*/ 2147483646 h 113"/>
                    <a:gd name="T46" fmla="*/ 2147483646 w 125"/>
                    <a:gd name="T47" fmla="*/ 2147483646 h 113"/>
                    <a:gd name="T48" fmla="*/ 2147483646 w 125"/>
                    <a:gd name="T49" fmla="*/ 2147483646 h 113"/>
                    <a:gd name="T50" fmla="*/ 2147483646 w 125"/>
                    <a:gd name="T51" fmla="*/ 2147483646 h 113"/>
                    <a:gd name="T52" fmla="*/ 2147483646 w 125"/>
                    <a:gd name="T53" fmla="*/ 2147483646 h 113"/>
                    <a:gd name="T54" fmla="*/ 2147483646 w 125"/>
                    <a:gd name="T55" fmla="*/ 2147483646 h 113"/>
                    <a:gd name="T56" fmla="*/ 2147483646 w 125"/>
                    <a:gd name="T57" fmla="*/ 2147483646 h 113"/>
                    <a:gd name="T58" fmla="*/ 2147483646 w 125"/>
                    <a:gd name="T59" fmla="*/ 2147483646 h 113"/>
                    <a:gd name="T60" fmla="*/ 2147483646 w 125"/>
                    <a:gd name="T61" fmla="*/ 2147483646 h 113"/>
                    <a:gd name="T62" fmla="*/ 2147483646 w 125"/>
                    <a:gd name="T63" fmla="*/ 2147483646 h 113"/>
                    <a:gd name="T64" fmla="*/ 2147483646 w 125"/>
                    <a:gd name="T65" fmla="*/ 2147483646 h 113"/>
                    <a:gd name="T66" fmla="*/ 2147483646 w 125"/>
                    <a:gd name="T67" fmla="*/ 2147483646 h 113"/>
                    <a:gd name="T68" fmla="*/ 2147483646 w 125"/>
                    <a:gd name="T69" fmla="*/ 2147483646 h 113"/>
                    <a:gd name="T70" fmla="*/ 2147483646 w 125"/>
                    <a:gd name="T71" fmla="*/ 2147483646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5" h="113" extrusionOk="0">
                      <a:moveTo>
                        <a:pt x="85" y="15"/>
                      </a:moveTo>
                      <a:cubicBezTo>
                        <a:pt x="78" y="15"/>
                        <a:pt x="78" y="15"/>
                        <a:pt x="78" y="15"/>
                      </a:cubicBezTo>
                      <a:cubicBezTo>
                        <a:pt x="77" y="10"/>
                        <a:pt x="74" y="7"/>
                        <a:pt x="70" y="7"/>
                      </a:cubicBezTo>
                      <a:cubicBezTo>
                        <a:pt x="56" y="7"/>
                        <a:pt x="56" y="7"/>
                        <a:pt x="56" y="7"/>
                      </a:cubicBezTo>
                      <a:cubicBezTo>
                        <a:pt x="52" y="7"/>
                        <a:pt x="48" y="10"/>
                        <a:pt x="48" y="15"/>
                      </a:cubicBezTo>
                      <a:cubicBezTo>
                        <a:pt x="40" y="15"/>
                        <a:pt x="40" y="15"/>
                        <a:pt x="40" y="15"/>
                      </a:cubicBezTo>
                      <a:cubicBezTo>
                        <a:pt x="40" y="7"/>
                        <a:pt x="46" y="0"/>
                        <a:pt x="54" y="0"/>
                      </a:cubicBezTo>
                      <a:cubicBezTo>
                        <a:pt x="72" y="0"/>
                        <a:pt x="72" y="0"/>
                        <a:pt x="72" y="0"/>
                      </a:cubicBezTo>
                      <a:cubicBezTo>
                        <a:pt x="79" y="0"/>
                        <a:pt x="85" y="7"/>
                        <a:pt x="85" y="15"/>
                      </a:cubicBezTo>
                      <a:close/>
                      <a:moveTo>
                        <a:pt x="19" y="63"/>
                      </a:moveTo>
                      <a:cubicBezTo>
                        <a:pt x="51" y="63"/>
                        <a:pt x="51" y="63"/>
                        <a:pt x="51" y="63"/>
                      </a:cubicBezTo>
                      <a:cubicBezTo>
                        <a:pt x="51" y="58"/>
                        <a:pt x="51" y="58"/>
                        <a:pt x="51" y="58"/>
                      </a:cubicBezTo>
                      <a:cubicBezTo>
                        <a:pt x="51" y="55"/>
                        <a:pt x="53" y="52"/>
                        <a:pt x="57" y="52"/>
                      </a:cubicBezTo>
                      <a:cubicBezTo>
                        <a:pt x="69" y="52"/>
                        <a:pt x="69" y="52"/>
                        <a:pt x="69" y="52"/>
                      </a:cubicBezTo>
                      <a:cubicBezTo>
                        <a:pt x="72" y="52"/>
                        <a:pt x="75" y="55"/>
                        <a:pt x="75" y="58"/>
                      </a:cubicBezTo>
                      <a:cubicBezTo>
                        <a:pt x="75" y="63"/>
                        <a:pt x="75" y="63"/>
                        <a:pt x="75" y="63"/>
                      </a:cubicBezTo>
                      <a:cubicBezTo>
                        <a:pt x="106" y="63"/>
                        <a:pt x="106" y="63"/>
                        <a:pt x="106" y="63"/>
                      </a:cubicBezTo>
                      <a:cubicBezTo>
                        <a:pt x="116" y="63"/>
                        <a:pt x="124" y="55"/>
                        <a:pt x="125" y="45"/>
                      </a:cubicBezTo>
                      <a:cubicBezTo>
                        <a:pt x="125" y="35"/>
                        <a:pt x="125" y="35"/>
                        <a:pt x="125" y="35"/>
                      </a:cubicBezTo>
                      <a:cubicBezTo>
                        <a:pt x="125" y="26"/>
                        <a:pt x="119" y="18"/>
                        <a:pt x="111" y="18"/>
                      </a:cubicBezTo>
                      <a:cubicBezTo>
                        <a:pt x="104" y="18"/>
                        <a:pt x="104" y="18"/>
                        <a:pt x="104" y="18"/>
                      </a:cubicBezTo>
                      <a:cubicBezTo>
                        <a:pt x="101" y="18"/>
                        <a:pt x="101" y="18"/>
                        <a:pt x="101" y="18"/>
                      </a:cubicBezTo>
                      <a:cubicBezTo>
                        <a:pt x="95" y="18"/>
                        <a:pt x="95" y="18"/>
                        <a:pt x="95" y="18"/>
                      </a:cubicBezTo>
                      <a:cubicBezTo>
                        <a:pt x="90" y="18"/>
                        <a:pt x="90" y="18"/>
                        <a:pt x="90" y="18"/>
                      </a:cubicBezTo>
                      <a:cubicBezTo>
                        <a:pt x="86" y="18"/>
                        <a:pt x="86" y="18"/>
                        <a:pt x="86" y="18"/>
                      </a:cubicBezTo>
                      <a:cubicBezTo>
                        <a:pt x="77" y="18"/>
                        <a:pt x="77" y="18"/>
                        <a:pt x="77" y="18"/>
                      </a:cubicBezTo>
                      <a:cubicBezTo>
                        <a:pt x="48" y="18"/>
                        <a:pt x="48" y="18"/>
                        <a:pt x="48" y="18"/>
                      </a:cubicBezTo>
                      <a:cubicBezTo>
                        <a:pt x="39" y="18"/>
                        <a:pt x="39" y="18"/>
                        <a:pt x="39" y="18"/>
                      </a:cubicBezTo>
                      <a:cubicBezTo>
                        <a:pt x="29" y="18"/>
                        <a:pt x="29" y="18"/>
                        <a:pt x="29" y="18"/>
                      </a:cubicBezTo>
                      <a:cubicBezTo>
                        <a:pt x="24" y="18"/>
                        <a:pt x="24" y="18"/>
                        <a:pt x="24" y="18"/>
                      </a:cubicBezTo>
                      <a:cubicBezTo>
                        <a:pt x="19" y="18"/>
                        <a:pt x="19" y="18"/>
                        <a:pt x="19" y="18"/>
                      </a:cubicBezTo>
                      <a:cubicBezTo>
                        <a:pt x="15" y="18"/>
                        <a:pt x="15" y="18"/>
                        <a:pt x="15" y="18"/>
                      </a:cubicBezTo>
                      <a:cubicBezTo>
                        <a:pt x="7" y="18"/>
                        <a:pt x="0" y="26"/>
                        <a:pt x="0" y="35"/>
                      </a:cubicBezTo>
                      <a:cubicBezTo>
                        <a:pt x="0" y="45"/>
                        <a:pt x="0" y="45"/>
                        <a:pt x="0" y="45"/>
                      </a:cubicBezTo>
                      <a:cubicBezTo>
                        <a:pt x="2" y="55"/>
                        <a:pt x="9" y="63"/>
                        <a:pt x="19" y="63"/>
                      </a:cubicBezTo>
                      <a:close/>
                      <a:moveTo>
                        <a:pt x="106" y="68"/>
                      </a:moveTo>
                      <a:cubicBezTo>
                        <a:pt x="75" y="68"/>
                        <a:pt x="75" y="68"/>
                        <a:pt x="75" y="68"/>
                      </a:cubicBezTo>
                      <a:cubicBezTo>
                        <a:pt x="75" y="72"/>
                        <a:pt x="75" y="72"/>
                        <a:pt x="75" y="72"/>
                      </a:cubicBezTo>
                      <a:cubicBezTo>
                        <a:pt x="75" y="76"/>
                        <a:pt x="72" y="79"/>
                        <a:pt x="69" y="79"/>
                      </a:cubicBezTo>
                      <a:cubicBezTo>
                        <a:pt x="57" y="79"/>
                        <a:pt x="57" y="79"/>
                        <a:pt x="57" y="79"/>
                      </a:cubicBezTo>
                      <a:cubicBezTo>
                        <a:pt x="53" y="79"/>
                        <a:pt x="51" y="76"/>
                        <a:pt x="51" y="72"/>
                      </a:cubicBezTo>
                      <a:cubicBezTo>
                        <a:pt x="51" y="68"/>
                        <a:pt x="51" y="68"/>
                        <a:pt x="51" y="68"/>
                      </a:cubicBezTo>
                      <a:cubicBezTo>
                        <a:pt x="19" y="68"/>
                        <a:pt x="19" y="68"/>
                        <a:pt x="19" y="68"/>
                      </a:cubicBezTo>
                      <a:cubicBezTo>
                        <a:pt x="11" y="68"/>
                        <a:pt x="4" y="63"/>
                        <a:pt x="0" y="57"/>
                      </a:cubicBezTo>
                      <a:cubicBezTo>
                        <a:pt x="0" y="96"/>
                        <a:pt x="0" y="96"/>
                        <a:pt x="0" y="96"/>
                      </a:cubicBezTo>
                      <a:cubicBezTo>
                        <a:pt x="0" y="105"/>
                        <a:pt x="7" y="113"/>
                        <a:pt x="15" y="113"/>
                      </a:cubicBezTo>
                      <a:cubicBezTo>
                        <a:pt x="19" y="113"/>
                        <a:pt x="19" y="113"/>
                        <a:pt x="19" y="113"/>
                      </a:cubicBezTo>
                      <a:cubicBezTo>
                        <a:pt x="24" y="113"/>
                        <a:pt x="24" y="113"/>
                        <a:pt x="24" y="113"/>
                      </a:cubicBezTo>
                      <a:cubicBezTo>
                        <a:pt x="29" y="113"/>
                        <a:pt x="29" y="113"/>
                        <a:pt x="29" y="113"/>
                      </a:cubicBezTo>
                      <a:cubicBezTo>
                        <a:pt x="95" y="113"/>
                        <a:pt x="95" y="113"/>
                        <a:pt x="95" y="113"/>
                      </a:cubicBezTo>
                      <a:cubicBezTo>
                        <a:pt x="101" y="113"/>
                        <a:pt x="101" y="113"/>
                        <a:pt x="101" y="113"/>
                      </a:cubicBezTo>
                      <a:cubicBezTo>
                        <a:pt x="104" y="113"/>
                        <a:pt x="104" y="113"/>
                        <a:pt x="104" y="113"/>
                      </a:cubicBezTo>
                      <a:cubicBezTo>
                        <a:pt x="111" y="113"/>
                        <a:pt x="111" y="113"/>
                        <a:pt x="111" y="113"/>
                      </a:cubicBezTo>
                      <a:cubicBezTo>
                        <a:pt x="119" y="113"/>
                        <a:pt x="125" y="105"/>
                        <a:pt x="125" y="96"/>
                      </a:cubicBezTo>
                      <a:cubicBezTo>
                        <a:pt x="125" y="57"/>
                        <a:pt x="125" y="57"/>
                        <a:pt x="125" y="57"/>
                      </a:cubicBezTo>
                      <a:cubicBezTo>
                        <a:pt x="121" y="63"/>
                        <a:pt x="114" y="68"/>
                        <a:pt x="106" y="68"/>
                      </a:cubicBezTo>
                      <a:close/>
                      <a:moveTo>
                        <a:pt x="69" y="57"/>
                      </a:moveTo>
                      <a:cubicBezTo>
                        <a:pt x="57" y="57"/>
                        <a:pt x="57" y="57"/>
                        <a:pt x="57" y="57"/>
                      </a:cubicBezTo>
                      <a:cubicBezTo>
                        <a:pt x="56" y="57"/>
                        <a:pt x="55" y="58"/>
                        <a:pt x="55" y="59"/>
                      </a:cubicBezTo>
                      <a:cubicBezTo>
                        <a:pt x="55" y="62"/>
                        <a:pt x="55" y="62"/>
                        <a:pt x="55" y="62"/>
                      </a:cubicBezTo>
                      <a:cubicBezTo>
                        <a:pt x="55" y="63"/>
                        <a:pt x="55" y="63"/>
                        <a:pt x="55" y="63"/>
                      </a:cubicBezTo>
                      <a:cubicBezTo>
                        <a:pt x="55" y="67"/>
                        <a:pt x="55" y="67"/>
                        <a:pt x="55" y="67"/>
                      </a:cubicBezTo>
                      <a:cubicBezTo>
                        <a:pt x="55" y="69"/>
                        <a:pt x="55" y="69"/>
                        <a:pt x="55" y="69"/>
                      </a:cubicBezTo>
                      <a:cubicBezTo>
                        <a:pt x="55" y="72"/>
                        <a:pt x="55" y="72"/>
                        <a:pt x="55" y="72"/>
                      </a:cubicBezTo>
                      <a:cubicBezTo>
                        <a:pt x="55" y="73"/>
                        <a:pt x="56" y="74"/>
                        <a:pt x="57" y="74"/>
                      </a:cubicBezTo>
                      <a:cubicBezTo>
                        <a:pt x="69" y="74"/>
                        <a:pt x="69" y="74"/>
                        <a:pt x="69" y="74"/>
                      </a:cubicBezTo>
                      <a:cubicBezTo>
                        <a:pt x="70" y="74"/>
                        <a:pt x="71" y="73"/>
                        <a:pt x="71" y="72"/>
                      </a:cubicBezTo>
                      <a:cubicBezTo>
                        <a:pt x="71" y="69"/>
                        <a:pt x="71" y="69"/>
                        <a:pt x="71" y="69"/>
                      </a:cubicBezTo>
                      <a:cubicBezTo>
                        <a:pt x="71" y="67"/>
                        <a:pt x="71" y="67"/>
                        <a:pt x="71" y="67"/>
                      </a:cubicBezTo>
                      <a:cubicBezTo>
                        <a:pt x="71" y="63"/>
                        <a:pt x="71" y="63"/>
                        <a:pt x="71" y="63"/>
                      </a:cubicBezTo>
                      <a:cubicBezTo>
                        <a:pt x="71" y="62"/>
                        <a:pt x="71" y="62"/>
                        <a:pt x="71" y="62"/>
                      </a:cubicBezTo>
                      <a:cubicBezTo>
                        <a:pt x="71" y="59"/>
                        <a:pt x="71" y="59"/>
                        <a:pt x="71" y="59"/>
                      </a:cubicBezTo>
                      <a:cubicBezTo>
                        <a:pt x="71" y="58"/>
                        <a:pt x="70" y="57"/>
                        <a:pt x="69"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618" name="Google Shape;5069;p111"/>
                <p:cNvSpPr>
                  <a:spLocks/>
                </p:cNvSpPr>
                <p:nvPr/>
              </p:nvSpPr>
              <p:spPr bwMode="auto">
                <a:xfrm>
                  <a:off x="6494463" y="4767263"/>
                  <a:ext cx="544512" cy="549275"/>
                </a:xfrm>
                <a:custGeom>
                  <a:avLst/>
                  <a:gdLst>
                    <a:gd name="T0" fmla="*/ 2147483646 w 123"/>
                    <a:gd name="T1" fmla="*/ 2147483646 h 124"/>
                    <a:gd name="T2" fmla="*/ 2147483646 w 123"/>
                    <a:gd name="T3" fmla="*/ 2147483646 h 124"/>
                    <a:gd name="T4" fmla="*/ 2147483646 w 123"/>
                    <a:gd name="T5" fmla="*/ 2147483646 h 124"/>
                    <a:gd name="T6" fmla="*/ 0 w 123"/>
                    <a:gd name="T7" fmla="*/ 2147483646 h 124"/>
                    <a:gd name="T8" fmla="*/ 2147483646 w 123"/>
                    <a:gd name="T9" fmla="*/ 2147483646 h 124"/>
                    <a:gd name="T10" fmla="*/ 2147483646 w 123"/>
                    <a:gd name="T11" fmla="*/ 2147483646 h 124"/>
                    <a:gd name="T12" fmla="*/ 2147483646 w 123"/>
                    <a:gd name="T13" fmla="*/ 0 h 124"/>
                    <a:gd name="T14" fmla="*/ 2147483646 w 123"/>
                    <a:gd name="T15" fmla="*/ 2147483646 h 124"/>
                    <a:gd name="T16" fmla="*/ 2147483646 w 123"/>
                    <a:gd name="T17" fmla="*/ 2147483646 h 124"/>
                    <a:gd name="T18" fmla="*/ 2147483646 w 123"/>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124" extrusionOk="0">
                      <a:moveTo>
                        <a:pt x="58" y="66"/>
                      </a:moveTo>
                      <a:cubicBezTo>
                        <a:pt x="116" y="66"/>
                        <a:pt x="116" y="66"/>
                        <a:pt x="116" y="66"/>
                      </a:cubicBezTo>
                      <a:cubicBezTo>
                        <a:pt x="116" y="98"/>
                        <a:pt x="90" y="124"/>
                        <a:pt x="58" y="124"/>
                      </a:cubicBezTo>
                      <a:cubicBezTo>
                        <a:pt x="26" y="124"/>
                        <a:pt x="0" y="98"/>
                        <a:pt x="0" y="66"/>
                      </a:cubicBezTo>
                      <a:cubicBezTo>
                        <a:pt x="0" y="33"/>
                        <a:pt x="26" y="7"/>
                        <a:pt x="58" y="7"/>
                      </a:cubicBezTo>
                      <a:lnTo>
                        <a:pt x="58" y="66"/>
                      </a:lnTo>
                      <a:close/>
                      <a:moveTo>
                        <a:pt x="65" y="0"/>
                      </a:moveTo>
                      <a:cubicBezTo>
                        <a:pt x="65" y="59"/>
                        <a:pt x="65" y="59"/>
                        <a:pt x="65" y="59"/>
                      </a:cubicBezTo>
                      <a:cubicBezTo>
                        <a:pt x="123" y="59"/>
                        <a:pt x="123" y="59"/>
                        <a:pt x="123" y="59"/>
                      </a:cubicBezTo>
                      <a:cubicBezTo>
                        <a:pt x="123" y="26"/>
                        <a:pt x="97"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619" name="Google Shape;5070;p111"/>
                <p:cNvSpPr>
                  <a:spLocks/>
                </p:cNvSpPr>
                <p:nvPr/>
              </p:nvSpPr>
              <p:spPr bwMode="auto">
                <a:xfrm>
                  <a:off x="5202238" y="4737100"/>
                  <a:ext cx="419100" cy="615950"/>
                </a:xfrm>
                <a:custGeom>
                  <a:avLst/>
                  <a:gdLst>
                    <a:gd name="T0" fmla="*/ 2147483646 w 95"/>
                    <a:gd name="T1" fmla="*/ 2147483646 h 139"/>
                    <a:gd name="T2" fmla="*/ 2147483646 w 95"/>
                    <a:gd name="T3" fmla="*/ 2147483646 h 139"/>
                    <a:gd name="T4" fmla="*/ 2147483646 w 95"/>
                    <a:gd name="T5" fmla="*/ 2147483646 h 139"/>
                    <a:gd name="T6" fmla="*/ 2147483646 w 95"/>
                    <a:gd name="T7" fmla="*/ 2147483646 h 139"/>
                    <a:gd name="T8" fmla="*/ 2147483646 w 95"/>
                    <a:gd name="T9" fmla="*/ 2147483646 h 139"/>
                    <a:gd name="T10" fmla="*/ 2147483646 w 95"/>
                    <a:gd name="T11" fmla="*/ 2147483646 h 139"/>
                    <a:gd name="T12" fmla="*/ 2147483646 w 95"/>
                    <a:gd name="T13" fmla="*/ 2147483646 h 139"/>
                    <a:gd name="T14" fmla="*/ 2147483646 w 95"/>
                    <a:gd name="T15" fmla="*/ 2147483646 h 139"/>
                    <a:gd name="T16" fmla="*/ 2147483646 w 95"/>
                    <a:gd name="T17" fmla="*/ 2147483646 h 139"/>
                    <a:gd name="T18" fmla="*/ 2147483646 w 95"/>
                    <a:gd name="T19" fmla="*/ 2147483646 h 139"/>
                    <a:gd name="T20" fmla="*/ 2147483646 w 95"/>
                    <a:gd name="T21" fmla="*/ 0 h 139"/>
                    <a:gd name="T22" fmla="*/ 2147483646 w 95"/>
                    <a:gd name="T23" fmla="*/ 0 h 139"/>
                    <a:gd name="T24" fmla="*/ 2147483646 w 95"/>
                    <a:gd name="T25" fmla="*/ 2147483646 h 139"/>
                    <a:gd name="T26" fmla="*/ 2147483646 w 95"/>
                    <a:gd name="T27" fmla="*/ 2147483646 h 139"/>
                    <a:gd name="T28" fmla="*/ 0 w 95"/>
                    <a:gd name="T29" fmla="*/ 2147483646 h 139"/>
                    <a:gd name="T30" fmla="*/ 2147483646 w 95"/>
                    <a:gd name="T31" fmla="*/ 2147483646 h 139"/>
                    <a:gd name="T32" fmla="*/ 2147483646 w 95"/>
                    <a:gd name="T33" fmla="*/ 2147483646 h 139"/>
                    <a:gd name="T34" fmla="*/ 2147483646 w 95"/>
                    <a:gd name="T35" fmla="*/ 2147483646 h 139"/>
                    <a:gd name="T36" fmla="*/ 2147483646 w 95"/>
                    <a:gd name="T37" fmla="*/ 2147483646 h 139"/>
                    <a:gd name="T38" fmla="*/ 2147483646 w 95"/>
                    <a:gd name="T39" fmla="*/ 2147483646 h 139"/>
                    <a:gd name="T40" fmla="*/ 2147483646 w 95"/>
                    <a:gd name="T41" fmla="*/ 2147483646 h 139"/>
                    <a:gd name="T42" fmla="*/ 2147483646 w 95"/>
                    <a:gd name="T43" fmla="*/ 2147483646 h 139"/>
                    <a:gd name="T44" fmla="*/ 2147483646 w 95"/>
                    <a:gd name="T45" fmla="*/ 2147483646 h 139"/>
                    <a:gd name="T46" fmla="*/ 2147483646 w 95"/>
                    <a:gd name="T47" fmla="*/ 2147483646 h 139"/>
                    <a:gd name="T48" fmla="*/ 2147483646 w 95"/>
                    <a:gd name="T49" fmla="*/ 2147483646 h 139"/>
                    <a:gd name="T50" fmla="*/ 2147483646 w 95"/>
                    <a:gd name="T51" fmla="*/ 2147483646 h 139"/>
                    <a:gd name="T52" fmla="*/ 2147483646 w 95"/>
                    <a:gd name="T53" fmla="*/ 2147483646 h 139"/>
                    <a:gd name="T54" fmla="*/ 2147483646 w 95"/>
                    <a:gd name="T55" fmla="*/ 2147483646 h 139"/>
                    <a:gd name="T56" fmla="*/ 2147483646 w 95"/>
                    <a:gd name="T57" fmla="*/ 2147483646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5" h="139" extrusionOk="0">
                      <a:moveTo>
                        <a:pt x="95" y="92"/>
                      </a:moveTo>
                      <a:cubicBezTo>
                        <a:pt x="95" y="78"/>
                        <a:pt x="84" y="66"/>
                        <a:pt x="62" y="61"/>
                      </a:cubicBezTo>
                      <a:cubicBezTo>
                        <a:pt x="59" y="61"/>
                        <a:pt x="47" y="57"/>
                        <a:pt x="45" y="57"/>
                      </a:cubicBezTo>
                      <a:cubicBezTo>
                        <a:pt x="27" y="52"/>
                        <a:pt x="23" y="50"/>
                        <a:pt x="23" y="45"/>
                      </a:cubicBezTo>
                      <a:cubicBezTo>
                        <a:pt x="23" y="40"/>
                        <a:pt x="29" y="35"/>
                        <a:pt x="46" y="35"/>
                      </a:cubicBezTo>
                      <a:cubicBezTo>
                        <a:pt x="58" y="35"/>
                        <a:pt x="71" y="44"/>
                        <a:pt x="71" y="44"/>
                      </a:cubicBezTo>
                      <a:cubicBezTo>
                        <a:pt x="76" y="47"/>
                        <a:pt x="79" y="47"/>
                        <a:pt x="83" y="43"/>
                      </a:cubicBezTo>
                      <a:cubicBezTo>
                        <a:pt x="83" y="43"/>
                        <a:pt x="88" y="39"/>
                        <a:pt x="88" y="35"/>
                      </a:cubicBezTo>
                      <a:cubicBezTo>
                        <a:pt x="88" y="28"/>
                        <a:pt x="73" y="19"/>
                        <a:pt x="57" y="16"/>
                      </a:cubicBezTo>
                      <a:cubicBezTo>
                        <a:pt x="57" y="5"/>
                        <a:pt x="57" y="5"/>
                        <a:pt x="57" y="5"/>
                      </a:cubicBezTo>
                      <a:cubicBezTo>
                        <a:pt x="57" y="2"/>
                        <a:pt x="54" y="0"/>
                        <a:pt x="51" y="0"/>
                      </a:cubicBezTo>
                      <a:cubicBezTo>
                        <a:pt x="44" y="0"/>
                        <a:pt x="44" y="0"/>
                        <a:pt x="44" y="0"/>
                      </a:cubicBezTo>
                      <a:cubicBezTo>
                        <a:pt x="40" y="0"/>
                        <a:pt x="38" y="2"/>
                        <a:pt x="38" y="5"/>
                      </a:cubicBezTo>
                      <a:cubicBezTo>
                        <a:pt x="38" y="16"/>
                        <a:pt x="38" y="16"/>
                        <a:pt x="38" y="16"/>
                      </a:cubicBezTo>
                      <a:cubicBezTo>
                        <a:pt x="13" y="18"/>
                        <a:pt x="0" y="31"/>
                        <a:pt x="0" y="46"/>
                      </a:cubicBezTo>
                      <a:cubicBezTo>
                        <a:pt x="0" y="64"/>
                        <a:pt x="17" y="71"/>
                        <a:pt x="36" y="76"/>
                      </a:cubicBezTo>
                      <a:cubicBezTo>
                        <a:pt x="38" y="76"/>
                        <a:pt x="53" y="80"/>
                        <a:pt x="55" y="80"/>
                      </a:cubicBezTo>
                      <a:cubicBezTo>
                        <a:pt x="69" y="84"/>
                        <a:pt x="72" y="89"/>
                        <a:pt x="72" y="93"/>
                      </a:cubicBezTo>
                      <a:cubicBezTo>
                        <a:pt x="72" y="98"/>
                        <a:pt x="66" y="104"/>
                        <a:pt x="49" y="104"/>
                      </a:cubicBezTo>
                      <a:cubicBezTo>
                        <a:pt x="36" y="104"/>
                        <a:pt x="19" y="94"/>
                        <a:pt x="19" y="94"/>
                      </a:cubicBezTo>
                      <a:cubicBezTo>
                        <a:pt x="15" y="91"/>
                        <a:pt x="11" y="91"/>
                        <a:pt x="7" y="96"/>
                      </a:cubicBezTo>
                      <a:cubicBezTo>
                        <a:pt x="7" y="96"/>
                        <a:pt x="4" y="100"/>
                        <a:pt x="4" y="104"/>
                      </a:cubicBezTo>
                      <a:cubicBezTo>
                        <a:pt x="4" y="111"/>
                        <a:pt x="21" y="119"/>
                        <a:pt x="38" y="123"/>
                      </a:cubicBezTo>
                      <a:cubicBezTo>
                        <a:pt x="38" y="134"/>
                        <a:pt x="38" y="134"/>
                        <a:pt x="38" y="134"/>
                      </a:cubicBezTo>
                      <a:cubicBezTo>
                        <a:pt x="38" y="136"/>
                        <a:pt x="40" y="139"/>
                        <a:pt x="44" y="139"/>
                      </a:cubicBezTo>
                      <a:cubicBezTo>
                        <a:pt x="51" y="139"/>
                        <a:pt x="51" y="139"/>
                        <a:pt x="51" y="139"/>
                      </a:cubicBezTo>
                      <a:cubicBezTo>
                        <a:pt x="54" y="139"/>
                        <a:pt x="57" y="136"/>
                        <a:pt x="57" y="134"/>
                      </a:cubicBezTo>
                      <a:cubicBezTo>
                        <a:pt x="57" y="123"/>
                        <a:pt x="57" y="123"/>
                        <a:pt x="57" y="123"/>
                      </a:cubicBezTo>
                      <a:cubicBezTo>
                        <a:pt x="83" y="120"/>
                        <a:pt x="95" y="107"/>
                        <a:pt x="95"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7620" name="Google Shape;5071;p111"/>
                <p:cNvSpPr>
                  <a:spLocks/>
                </p:cNvSpPr>
                <p:nvPr/>
              </p:nvSpPr>
              <p:spPr bwMode="auto">
                <a:xfrm>
                  <a:off x="5170488" y="1557338"/>
                  <a:ext cx="557212" cy="558800"/>
                </a:xfrm>
                <a:custGeom>
                  <a:avLst/>
                  <a:gdLst>
                    <a:gd name="T0" fmla="*/ 2147483646 w 126"/>
                    <a:gd name="T1" fmla="*/ 2147483646 h 126"/>
                    <a:gd name="T2" fmla="*/ 2147483646 w 126"/>
                    <a:gd name="T3" fmla="*/ 2147483646 h 126"/>
                    <a:gd name="T4" fmla="*/ 2147483646 w 126"/>
                    <a:gd name="T5" fmla="*/ 2147483646 h 126"/>
                    <a:gd name="T6" fmla="*/ 2147483646 w 126"/>
                    <a:gd name="T7" fmla="*/ 2147483646 h 126"/>
                    <a:gd name="T8" fmla="*/ 2147483646 w 126"/>
                    <a:gd name="T9" fmla="*/ 2147483646 h 126"/>
                    <a:gd name="T10" fmla="*/ 2147483646 w 126"/>
                    <a:gd name="T11" fmla="*/ 2147483646 h 126"/>
                    <a:gd name="T12" fmla="*/ 2147483646 w 126"/>
                    <a:gd name="T13" fmla="*/ 2147483646 h 126"/>
                    <a:gd name="T14" fmla="*/ 2147483646 w 126"/>
                    <a:gd name="T15" fmla="*/ 2147483646 h 126"/>
                    <a:gd name="T16" fmla="*/ 2147483646 w 126"/>
                    <a:gd name="T17" fmla="*/ 2147483646 h 126"/>
                    <a:gd name="T18" fmla="*/ 2147483646 w 126"/>
                    <a:gd name="T19" fmla="*/ 2147483646 h 126"/>
                    <a:gd name="T20" fmla="*/ 2147483646 w 126"/>
                    <a:gd name="T21" fmla="*/ 0 h 126"/>
                    <a:gd name="T22" fmla="*/ 2147483646 w 126"/>
                    <a:gd name="T23" fmla="*/ 0 h 126"/>
                    <a:gd name="T24" fmla="*/ 2147483646 w 126"/>
                    <a:gd name="T25" fmla="*/ 2147483646 h 126"/>
                    <a:gd name="T26" fmla="*/ 2147483646 w 126"/>
                    <a:gd name="T27" fmla="*/ 2147483646 h 126"/>
                    <a:gd name="T28" fmla="*/ 2147483646 w 126"/>
                    <a:gd name="T29" fmla="*/ 2147483646 h 126"/>
                    <a:gd name="T30" fmla="*/ 2147483646 w 126"/>
                    <a:gd name="T31" fmla="*/ 2147483646 h 126"/>
                    <a:gd name="T32" fmla="*/ 2147483646 w 126"/>
                    <a:gd name="T33" fmla="*/ 2147483646 h 126"/>
                    <a:gd name="T34" fmla="*/ 2147483646 w 126"/>
                    <a:gd name="T35" fmla="*/ 2147483646 h 126"/>
                    <a:gd name="T36" fmla="*/ 2147483646 w 126"/>
                    <a:gd name="T37" fmla="*/ 2147483646 h 126"/>
                    <a:gd name="T38" fmla="*/ 2147483646 w 126"/>
                    <a:gd name="T39" fmla="*/ 2147483646 h 126"/>
                    <a:gd name="T40" fmla="*/ 2147483646 w 126"/>
                    <a:gd name="T41" fmla="*/ 2147483646 h 126"/>
                    <a:gd name="T42" fmla="*/ 2147483646 w 126"/>
                    <a:gd name="T43" fmla="*/ 2147483646 h 126"/>
                    <a:gd name="T44" fmla="*/ 0 w 126"/>
                    <a:gd name="T45" fmla="*/ 2147483646 h 126"/>
                    <a:gd name="T46" fmla="*/ 0 w 126"/>
                    <a:gd name="T47" fmla="*/ 2147483646 h 126"/>
                    <a:gd name="T48" fmla="*/ 2147483646 w 126"/>
                    <a:gd name="T49" fmla="*/ 2147483646 h 126"/>
                    <a:gd name="T50" fmla="*/ 2147483646 w 126"/>
                    <a:gd name="T51" fmla="*/ 2147483646 h 126"/>
                    <a:gd name="T52" fmla="*/ 2147483646 w 126"/>
                    <a:gd name="T53" fmla="*/ 2147483646 h 126"/>
                    <a:gd name="T54" fmla="*/ 2147483646 w 126"/>
                    <a:gd name="T55" fmla="*/ 2147483646 h 126"/>
                    <a:gd name="T56" fmla="*/ 2147483646 w 126"/>
                    <a:gd name="T57" fmla="*/ 2147483646 h 126"/>
                    <a:gd name="T58" fmla="*/ 2147483646 w 126"/>
                    <a:gd name="T59" fmla="*/ 2147483646 h 126"/>
                    <a:gd name="T60" fmla="*/ 2147483646 w 126"/>
                    <a:gd name="T61" fmla="*/ 2147483646 h 126"/>
                    <a:gd name="T62" fmla="*/ 2147483646 w 126"/>
                    <a:gd name="T63" fmla="*/ 2147483646 h 126"/>
                    <a:gd name="T64" fmla="*/ 2147483646 w 126"/>
                    <a:gd name="T65" fmla="*/ 2147483646 h 126"/>
                    <a:gd name="T66" fmla="*/ 2147483646 w 126"/>
                    <a:gd name="T67" fmla="*/ 2147483646 h 126"/>
                    <a:gd name="T68" fmla="*/ 2147483646 w 126"/>
                    <a:gd name="T69" fmla="*/ 2147483646 h 126"/>
                    <a:gd name="T70" fmla="*/ 2147483646 w 126"/>
                    <a:gd name="T71" fmla="*/ 2147483646 h 126"/>
                    <a:gd name="T72" fmla="*/ 2147483646 w 126"/>
                    <a:gd name="T73" fmla="*/ 2147483646 h 126"/>
                    <a:gd name="T74" fmla="*/ 2147483646 w 126"/>
                    <a:gd name="T75" fmla="*/ 2147483646 h 126"/>
                    <a:gd name="T76" fmla="*/ 2147483646 w 126"/>
                    <a:gd name="T77" fmla="*/ 2147483646 h 126"/>
                    <a:gd name="T78" fmla="*/ 2147483646 w 126"/>
                    <a:gd name="T79" fmla="*/ 2147483646 h 126"/>
                    <a:gd name="T80" fmla="*/ 2147483646 w 126"/>
                    <a:gd name="T81" fmla="*/ 2147483646 h 126"/>
                    <a:gd name="T82" fmla="*/ 2147483646 w 126"/>
                    <a:gd name="T83" fmla="*/ 2147483646 h 126"/>
                    <a:gd name="T84" fmla="*/ 2147483646 w 126"/>
                    <a:gd name="T85" fmla="*/ 2147483646 h 126"/>
                    <a:gd name="T86" fmla="*/ 2147483646 w 126"/>
                    <a:gd name="T87" fmla="*/ 2147483646 h 126"/>
                    <a:gd name="T88" fmla="*/ 2147483646 w 126"/>
                    <a:gd name="T89" fmla="*/ 2147483646 h 126"/>
                    <a:gd name="T90" fmla="*/ 2147483646 w 126"/>
                    <a:gd name="T91" fmla="*/ 2147483646 h 126"/>
                    <a:gd name="T92" fmla="*/ 2147483646 w 126"/>
                    <a:gd name="T93" fmla="*/ 2147483646 h 126"/>
                    <a:gd name="T94" fmla="*/ 2147483646 w 126"/>
                    <a:gd name="T95" fmla="*/ 2147483646 h 126"/>
                    <a:gd name="T96" fmla="*/ 2147483646 w 126"/>
                    <a:gd name="T97" fmla="*/ 2147483646 h 126"/>
                    <a:gd name="T98" fmla="*/ 2147483646 w 126"/>
                    <a:gd name="T99" fmla="*/ 2147483646 h 126"/>
                    <a:gd name="T100" fmla="*/ 2147483646 w 126"/>
                    <a:gd name="T101" fmla="*/ 2147483646 h 126"/>
                    <a:gd name="T102" fmla="*/ 2147483646 w 126"/>
                    <a:gd name="T103" fmla="*/ 2147483646 h 126"/>
                    <a:gd name="T104" fmla="*/ 2147483646 w 126"/>
                    <a:gd name="T105" fmla="*/ 2147483646 h 126"/>
                    <a:gd name="T106" fmla="*/ 2147483646 w 126"/>
                    <a:gd name="T107" fmla="*/ 2147483646 h 1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6" h="126" extrusionOk="0">
                      <a:moveTo>
                        <a:pt x="124" y="54"/>
                      </a:moveTo>
                      <a:cubicBezTo>
                        <a:pt x="108" y="51"/>
                        <a:pt x="108" y="51"/>
                        <a:pt x="108" y="51"/>
                      </a:cubicBezTo>
                      <a:cubicBezTo>
                        <a:pt x="107" y="47"/>
                        <a:pt x="105" y="43"/>
                        <a:pt x="103" y="39"/>
                      </a:cubicBezTo>
                      <a:cubicBezTo>
                        <a:pt x="113" y="26"/>
                        <a:pt x="113" y="26"/>
                        <a:pt x="113" y="26"/>
                      </a:cubicBezTo>
                      <a:cubicBezTo>
                        <a:pt x="113" y="25"/>
                        <a:pt x="113" y="24"/>
                        <a:pt x="112" y="23"/>
                      </a:cubicBezTo>
                      <a:cubicBezTo>
                        <a:pt x="103" y="14"/>
                        <a:pt x="103" y="14"/>
                        <a:pt x="103" y="14"/>
                      </a:cubicBezTo>
                      <a:cubicBezTo>
                        <a:pt x="102" y="13"/>
                        <a:pt x="101" y="13"/>
                        <a:pt x="100" y="13"/>
                      </a:cubicBezTo>
                      <a:cubicBezTo>
                        <a:pt x="87" y="23"/>
                        <a:pt x="87" y="23"/>
                        <a:pt x="87" y="23"/>
                      </a:cubicBezTo>
                      <a:cubicBezTo>
                        <a:pt x="83" y="21"/>
                        <a:pt x="79" y="19"/>
                        <a:pt x="75" y="18"/>
                      </a:cubicBezTo>
                      <a:cubicBezTo>
                        <a:pt x="72" y="2"/>
                        <a:pt x="72" y="2"/>
                        <a:pt x="72" y="2"/>
                      </a:cubicBezTo>
                      <a:cubicBezTo>
                        <a:pt x="72" y="1"/>
                        <a:pt x="71" y="0"/>
                        <a:pt x="70" y="0"/>
                      </a:cubicBezTo>
                      <a:cubicBezTo>
                        <a:pt x="57" y="0"/>
                        <a:pt x="57" y="0"/>
                        <a:pt x="57" y="0"/>
                      </a:cubicBezTo>
                      <a:cubicBezTo>
                        <a:pt x="55" y="0"/>
                        <a:pt x="54" y="1"/>
                        <a:pt x="54" y="2"/>
                      </a:cubicBezTo>
                      <a:cubicBezTo>
                        <a:pt x="51" y="18"/>
                        <a:pt x="51" y="18"/>
                        <a:pt x="51" y="18"/>
                      </a:cubicBezTo>
                      <a:cubicBezTo>
                        <a:pt x="47" y="19"/>
                        <a:pt x="43" y="21"/>
                        <a:pt x="39" y="23"/>
                      </a:cubicBezTo>
                      <a:cubicBezTo>
                        <a:pt x="26" y="13"/>
                        <a:pt x="26" y="13"/>
                        <a:pt x="26" y="13"/>
                      </a:cubicBezTo>
                      <a:cubicBezTo>
                        <a:pt x="25" y="13"/>
                        <a:pt x="24" y="13"/>
                        <a:pt x="23" y="14"/>
                      </a:cubicBezTo>
                      <a:cubicBezTo>
                        <a:pt x="14" y="23"/>
                        <a:pt x="14" y="23"/>
                        <a:pt x="14" y="23"/>
                      </a:cubicBezTo>
                      <a:cubicBezTo>
                        <a:pt x="13" y="24"/>
                        <a:pt x="13" y="25"/>
                        <a:pt x="14" y="26"/>
                      </a:cubicBezTo>
                      <a:cubicBezTo>
                        <a:pt x="23" y="39"/>
                        <a:pt x="23" y="39"/>
                        <a:pt x="23" y="39"/>
                      </a:cubicBezTo>
                      <a:cubicBezTo>
                        <a:pt x="21" y="43"/>
                        <a:pt x="19" y="47"/>
                        <a:pt x="18" y="51"/>
                      </a:cubicBezTo>
                      <a:cubicBezTo>
                        <a:pt x="2" y="54"/>
                        <a:pt x="2" y="54"/>
                        <a:pt x="2" y="54"/>
                      </a:cubicBezTo>
                      <a:cubicBezTo>
                        <a:pt x="1" y="54"/>
                        <a:pt x="0" y="55"/>
                        <a:pt x="0" y="56"/>
                      </a:cubicBezTo>
                      <a:cubicBezTo>
                        <a:pt x="0" y="69"/>
                        <a:pt x="0" y="69"/>
                        <a:pt x="0" y="69"/>
                      </a:cubicBezTo>
                      <a:cubicBezTo>
                        <a:pt x="0" y="71"/>
                        <a:pt x="1" y="72"/>
                        <a:pt x="2" y="72"/>
                      </a:cubicBezTo>
                      <a:cubicBezTo>
                        <a:pt x="18" y="74"/>
                        <a:pt x="18" y="74"/>
                        <a:pt x="18" y="74"/>
                      </a:cubicBezTo>
                      <a:cubicBezTo>
                        <a:pt x="19" y="79"/>
                        <a:pt x="21" y="83"/>
                        <a:pt x="23" y="86"/>
                      </a:cubicBezTo>
                      <a:cubicBezTo>
                        <a:pt x="14" y="99"/>
                        <a:pt x="14" y="99"/>
                        <a:pt x="14" y="99"/>
                      </a:cubicBezTo>
                      <a:cubicBezTo>
                        <a:pt x="13" y="100"/>
                        <a:pt x="13" y="102"/>
                        <a:pt x="14" y="103"/>
                      </a:cubicBezTo>
                      <a:cubicBezTo>
                        <a:pt x="23" y="112"/>
                        <a:pt x="23" y="112"/>
                        <a:pt x="23" y="112"/>
                      </a:cubicBezTo>
                      <a:cubicBezTo>
                        <a:pt x="24" y="113"/>
                        <a:pt x="25" y="113"/>
                        <a:pt x="26" y="112"/>
                      </a:cubicBezTo>
                      <a:cubicBezTo>
                        <a:pt x="39" y="103"/>
                        <a:pt x="39" y="103"/>
                        <a:pt x="39" y="103"/>
                      </a:cubicBezTo>
                      <a:cubicBezTo>
                        <a:pt x="43" y="105"/>
                        <a:pt x="47" y="107"/>
                        <a:pt x="51" y="108"/>
                      </a:cubicBezTo>
                      <a:cubicBezTo>
                        <a:pt x="54" y="124"/>
                        <a:pt x="54" y="124"/>
                        <a:pt x="54" y="124"/>
                      </a:cubicBezTo>
                      <a:cubicBezTo>
                        <a:pt x="54" y="125"/>
                        <a:pt x="55" y="126"/>
                        <a:pt x="57" y="126"/>
                      </a:cubicBezTo>
                      <a:cubicBezTo>
                        <a:pt x="70" y="126"/>
                        <a:pt x="70" y="126"/>
                        <a:pt x="70" y="126"/>
                      </a:cubicBezTo>
                      <a:cubicBezTo>
                        <a:pt x="71" y="126"/>
                        <a:pt x="72" y="125"/>
                        <a:pt x="72" y="124"/>
                      </a:cubicBezTo>
                      <a:cubicBezTo>
                        <a:pt x="75" y="108"/>
                        <a:pt x="75" y="108"/>
                        <a:pt x="75" y="108"/>
                      </a:cubicBezTo>
                      <a:cubicBezTo>
                        <a:pt x="79" y="107"/>
                        <a:pt x="83" y="105"/>
                        <a:pt x="87" y="103"/>
                      </a:cubicBezTo>
                      <a:cubicBezTo>
                        <a:pt x="100" y="112"/>
                        <a:pt x="100" y="112"/>
                        <a:pt x="100" y="112"/>
                      </a:cubicBezTo>
                      <a:cubicBezTo>
                        <a:pt x="101" y="113"/>
                        <a:pt x="102" y="113"/>
                        <a:pt x="103" y="112"/>
                      </a:cubicBezTo>
                      <a:cubicBezTo>
                        <a:pt x="112" y="103"/>
                        <a:pt x="112" y="103"/>
                        <a:pt x="112" y="103"/>
                      </a:cubicBezTo>
                      <a:cubicBezTo>
                        <a:pt x="113" y="102"/>
                        <a:pt x="113" y="100"/>
                        <a:pt x="113" y="99"/>
                      </a:cubicBezTo>
                      <a:cubicBezTo>
                        <a:pt x="103" y="86"/>
                        <a:pt x="103" y="86"/>
                        <a:pt x="103" y="86"/>
                      </a:cubicBezTo>
                      <a:cubicBezTo>
                        <a:pt x="105" y="83"/>
                        <a:pt x="107" y="79"/>
                        <a:pt x="108" y="74"/>
                      </a:cubicBezTo>
                      <a:cubicBezTo>
                        <a:pt x="124" y="72"/>
                        <a:pt x="124" y="72"/>
                        <a:pt x="124" y="72"/>
                      </a:cubicBezTo>
                      <a:cubicBezTo>
                        <a:pt x="125" y="72"/>
                        <a:pt x="126" y="71"/>
                        <a:pt x="126" y="69"/>
                      </a:cubicBezTo>
                      <a:cubicBezTo>
                        <a:pt x="126" y="56"/>
                        <a:pt x="126" y="56"/>
                        <a:pt x="126" y="56"/>
                      </a:cubicBezTo>
                      <a:cubicBezTo>
                        <a:pt x="126" y="55"/>
                        <a:pt x="125" y="54"/>
                        <a:pt x="124" y="54"/>
                      </a:cubicBezTo>
                      <a:close/>
                      <a:moveTo>
                        <a:pt x="63" y="86"/>
                      </a:moveTo>
                      <a:cubicBezTo>
                        <a:pt x="50" y="86"/>
                        <a:pt x="40" y="76"/>
                        <a:pt x="40" y="63"/>
                      </a:cubicBezTo>
                      <a:cubicBezTo>
                        <a:pt x="40" y="50"/>
                        <a:pt x="50" y="40"/>
                        <a:pt x="63" y="40"/>
                      </a:cubicBezTo>
                      <a:cubicBezTo>
                        <a:pt x="76" y="40"/>
                        <a:pt x="86" y="50"/>
                        <a:pt x="86" y="63"/>
                      </a:cubicBezTo>
                      <a:cubicBezTo>
                        <a:pt x="86" y="76"/>
                        <a:pt x="76" y="86"/>
                        <a:pt x="63"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55" name="Google Shape;5048;p111">
                  <a:extLst>
                    <a:ext uri="{FF2B5EF4-FFF2-40B4-BE49-F238E27FC236}">
                      <a16:creationId xmlns:a16="http://schemas.microsoft.com/office/drawing/2014/main" id="{C9649465-230A-4D07-874E-E55AC5966138}"/>
                    </a:ext>
                  </a:extLst>
                </p:cNvPr>
                <p:cNvSpPr txBox="1">
                  <a:spLocks noChangeArrowheads="1"/>
                </p:cNvSpPr>
                <p:nvPr/>
              </p:nvSpPr>
              <p:spPr bwMode="auto">
                <a:xfrm>
                  <a:off x="5173894" y="2941290"/>
                  <a:ext cx="1874155" cy="1038264"/>
                </a:xfrm>
                <a:prstGeom prst="rect">
                  <a:avLst/>
                </a:prstGeom>
                <a:solidFill>
                  <a:schemeClr val="bg2">
                    <a:lumMod val="75000"/>
                  </a:schemeClr>
                </a:solidFill>
                <a:ln>
                  <a:noFill/>
                </a:ln>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SzPts val="1200"/>
                  </a:pPr>
                  <a:r>
                    <a:rPr lang="lv-LV"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Who</a:t>
                  </a:r>
                  <a:r>
                    <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lv-LV"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and</a:t>
                  </a:r>
                  <a:r>
                    <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lv-LV"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when</a:t>
                  </a:r>
                  <a:r>
                    <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lv-LV"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can</a:t>
                  </a:r>
                  <a:r>
                    <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lv-LV"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use</a:t>
                  </a:r>
                  <a:r>
                    <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this </a:t>
                  </a:r>
                  <a:r>
                    <a:rPr lang="lv-LV"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tool</a:t>
                  </a:r>
                  <a:r>
                    <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endParaRPr lang="en-US" altLang="en-US" sz="1800" dirty="0">
                    <a:solidFill>
                      <a:schemeClr val="bg1"/>
                    </a:solidFill>
                    <a:latin typeface="Verdana" panose="020B0604030504040204" pitchFamily="34" charset="0"/>
                    <a:ea typeface="Verdana" panose="020B0604030504040204" pitchFamily="34" charset="0"/>
                    <a:cs typeface="Open Sans" panose="020B0606030504020204" pitchFamily="34" charset="0"/>
                  </a:endParaRPr>
                </a:p>
              </p:txBody>
            </p:sp>
          </p:grpSp>
        </p:grpSp>
      </p:grpSp>
      <p:grpSp>
        <p:nvGrpSpPr>
          <p:cNvPr id="59" name="Group 58">
            <a:extLst>
              <a:ext uri="{FF2B5EF4-FFF2-40B4-BE49-F238E27FC236}">
                <a16:creationId xmlns:a16="http://schemas.microsoft.com/office/drawing/2014/main" id="{44AD6F27-E2B6-4DDF-BAE0-34649C9D7A3E}"/>
              </a:ext>
            </a:extLst>
          </p:cNvPr>
          <p:cNvGrpSpPr/>
          <p:nvPr/>
        </p:nvGrpSpPr>
        <p:grpSpPr>
          <a:xfrm>
            <a:off x="601916" y="235586"/>
            <a:ext cx="10033953" cy="711200"/>
            <a:chOff x="601916" y="235585"/>
            <a:chExt cx="10033953" cy="711200"/>
          </a:xfrm>
        </p:grpSpPr>
        <p:sp>
          <p:nvSpPr>
            <p:cNvPr id="60" name="Title 1">
              <a:extLst>
                <a:ext uri="{FF2B5EF4-FFF2-40B4-BE49-F238E27FC236}">
                  <a16:creationId xmlns:a16="http://schemas.microsoft.com/office/drawing/2014/main" id="{BCC5451D-31E4-4EFF-8860-871BB8A19EEB}"/>
                </a:ext>
              </a:extLst>
            </p:cNvPr>
            <p:cNvSpPr txBox="1">
              <a:spLocks/>
            </p:cNvSpPr>
            <p:nvPr/>
          </p:nvSpPr>
          <p:spPr bwMode="auto">
            <a:xfrm>
              <a:off x="601916" y="235585"/>
              <a:ext cx="1003395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SHORT TERM LABOUR MARKET FORECASTS</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5DB421AD-B5EC-49F5-95B0-B80A874F3546}"/>
                </a:ext>
              </a:extLst>
            </p:cNvPr>
            <p:cNvCxnSpPr>
              <a:cxnSpLocks/>
            </p:cNvCxnSpPr>
            <p:nvPr/>
          </p:nvCxnSpPr>
          <p:spPr>
            <a:xfrm flipH="1">
              <a:off x="694212" y="946785"/>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44AD6F27-E2B6-4DDF-BAE0-34649C9D7A3E}"/>
              </a:ext>
            </a:extLst>
          </p:cNvPr>
          <p:cNvGrpSpPr/>
          <p:nvPr/>
        </p:nvGrpSpPr>
        <p:grpSpPr>
          <a:xfrm>
            <a:off x="601916" y="235586"/>
            <a:ext cx="10033953" cy="711200"/>
            <a:chOff x="601916" y="235585"/>
            <a:chExt cx="10033953" cy="711200"/>
          </a:xfrm>
        </p:grpSpPr>
        <p:sp>
          <p:nvSpPr>
            <p:cNvPr id="60" name="Title 1">
              <a:extLst>
                <a:ext uri="{FF2B5EF4-FFF2-40B4-BE49-F238E27FC236}">
                  <a16:creationId xmlns:a16="http://schemas.microsoft.com/office/drawing/2014/main" id="{BCC5451D-31E4-4EFF-8860-871BB8A19EEB}"/>
                </a:ext>
              </a:extLst>
            </p:cNvPr>
            <p:cNvSpPr txBox="1">
              <a:spLocks/>
            </p:cNvSpPr>
            <p:nvPr/>
          </p:nvSpPr>
          <p:spPr bwMode="auto">
            <a:xfrm>
              <a:off x="601916" y="235585"/>
              <a:ext cx="1003395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SHORT TERM LABOUR MARKET FORECASTS</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5DB421AD-B5EC-49F5-95B0-B80A874F3546}"/>
                </a:ext>
              </a:extLst>
            </p:cNvPr>
            <p:cNvCxnSpPr>
              <a:cxnSpLocks/>
            </p:cNvCxnSpPr>
            <p:nvPr/>
          </p:nvCxnSpPr>
          <p:spPr>
            <a:xfrm flipH="1">
              <a:off x="694212" y="946785"/>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DF1BE0C-84DA-4DBE-9862-E5D07E9E9C2A}"/>
              </a:ext>
            </a:extLst>
          </p:cNvPr>
          <p:cNvSpPr txBox="1"/>
          <p:nvPr/>
        </p:nvSpPr>
        <p:spPr>
          <a:xfrm>
            <a:off x="123290" y="2311686"/>
            <a:ext cx="7592602" cy="1015663"/>
          </a:xfrm>
          <a:prstGeom prst="rect">
            <a:avLst/>
          </a:prstGeom>
          <a:noFill/>
        </p:spPr>
        <p:txBody>
          <a:bodyPr wrap="square" rtlCol="0">
            <a:spAutoFit/>
          </a:bodyPr>
          <a:lstStyle/>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hlinkClick r:id="rId3"/>
              </a:rPr>
              <a:t>https://prognozes.nva.gov.lv/lv</a:t>
            </a:r>
            <a:endParaRPr lang="lv-LV"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2000" dirty="0">
              <a:latin typeface="Verdana" panose="020B0604030504040204" pitchFamily="34" charset="0"/>
              <a:ea typeface="Verdana" panose="020B0604030504040204" pitchFamily="34" charset="0"/>
              <a:hlinkClick r:id="rId4"/>
            </a:endParaRPr>
          </a:p>
          <a:p>
            <a:pPr marL="285750" indent="-285750">
              <a:buFont typeface="Arial" panose="020B0604020202020204" pitchFamily="34" charset="0"/>
              <a:buChar char="•"/>
            </a:pPr>
            <a:r>
              <a:rPr lang="lv-LV" sz="2000" dirty="0">
                <a:latin typeface="Verdana" panose="020B0604030504040204" pitchFamily="34" charset="0"/>
                <a:ea typeface="Verdana" panose="020B0604030504040204" pitchFamily="34" charset="0"/>
                <a:hlinkClick r:id="rId4"/>
              </a:rPr>
              <a:t>https://prognozes.em.gov.lv/lv</a:t>
            </a:r>
            <a:r>
              <a:rPr lang="lv-LV" sz="2000" dirty="0">
                <a:latin typeface="Verdana" panose="020B0604030504040204" pitchFamily="34" charset="0"/>
                <a:ea typeface="Verdana" panose="020B0604030504040204" pitchFamily="34" charset="0"/>
              </a:rPr>
              <a:t> </a:t>
            </a:r>
          </a:p>
        </p:txBody>
      </p:sp>
      <p:pic>
        <p:nvPicPr>
          <p:cNvPr id="62" name="Picture 61">
            <a:extLst>
              <a:ext uri="{FF2B5EF4-FFF2-40B4-BE49-F238E27FC236}">
                <a16:creationId xmlns:a16="http://schemas.microsoft.com/office/drawing/2014/main" id="{39B62888-07B6-42BE-87E3-BA498EBA2057}"/>
              </a:ext>
            </a:extLst>
          </p:cNvPr>
          <p:cNvPicPr>
            <a:picLocks noChangeAspect="1"/>
          </p:cNvPicPr>
          <p:nvPr/>
        </p:nvPicPr>
        <p:blipFill>
          <a:blip r:embed="rId5"/>
          <a:stretch>
            <a:fillRect/>
          </a:stretch>
        </p:blipFill>
        <p:spPr>
          <a:xfrm>
            <a:off x="4667892" y="1104472"/>
            <a:ext cx="7065196" cy="5653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070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863D227-96D1-4979-B305-9041392FDF45}"/>
              </a:ext>
            </a:extLst>
          </p:cNvPr>
          <p:cNvGrpSpPr/>
          <p:nvPr/>
        </p:nvGrpSpPr>
        <p:grpSpPr>
          <a:xfrm>
            <a:off x="407027" y="1343754"/>
            <a:ext cx="2753537" cy="2522188"/>
            <a:chOff x="291055" y="2116247"/>
            <a:chExt cx="2753537" cy="2522188"/>
          </a:xfrm>
        </p:grpSpPr>
        <p:pic>
          <p:nvPicPr>
            <p:cNvPr id="41" name="Google Shape;922;p39">
              <a:extLst>
                <a:ext uri="{FF2B5EF4-FFF2-40B4-BE49-F238E27FC236}">
                  <a16:creationId xmlns:a16="http://schemas.microsoft.com/office/drawing/2014/main" id="{388AD02C-A389-4E6C-8B05-DA7FF5258010}"/>
                </a:ext>
              </a:extLst>
            </p:cNvPr>
            <p:cNvPicPr preferRelativeResize="0"/>
            <p:nvPr/>
          </p:nvPicPr>
          <p:blipFill rotWithShape="1">
            <a:blip r:embed="rId2">
              <a:alphaModFix/>
            </a:blip>
            <a:srcRect r="76383"/>
            <a:stretch/>
          </p:blipFill>
          <p:spPr>
            <a:xfrm>
              <a:off x="291055" y="2116247"/>
              <a:ext cx="1594093" cy="1765321"/>
            </a:xfrm>
            <a:prstGeom prst="rect">
              <a:avLst/>
            </a:prstGeom>
            <a:noFill/>
            <a:ln>
              <a:noFill/>
            </a:ln>
          </p:spPr>
        </p:pic>
        <p:sp>
          <p:nvSpPr>
            <p:cNvPr id="6" name="Google Shape;923;p39">
              <a:extLst>
                <a:ext uri="{FF2B5EF4-FFF2-40B4-BE49-F238E27FC236}">
                  <a16:creationId xmlns:a16="http://schemas.microsoft.com/office/drawing/2014/main" id="{2B43FE62-9C62-43BB-88C1-300CFAE762E2}"/>
                </a:ext>
              </a:extLst>
            </p:cNvPr>
            <p:cNvSpPr/>
            <p:nvPr/>
          </p:nvSpPr>
          <p:spPr>
            <a:xfrm>
              <a:off x="1089066" y="2710029"/>
              <a:ext cx="1594093" cy="946017"/>
            </a:xfrm>
            <a:custGeom>
              <a:avLst/>
              <a:gdLst/>
              <a:ahLst/>
              <a:cxnLst/>
              <a:rect l="l" t="t" r="r" b="b"/>
              <a:pathLst>
                <a:path w="1049" h="823" extrusionOk="0">
                  <a:moveTo>
                    <a:pt x="868" y="206"/>
                  </a:moveTo>
                  <a:lnTo>
                    <a:pt x="688" y="0"/>
                  </a:lnTo>
                  <a:lnTo>
                    <a:pt x="0" y="0"/>
                  </a:lnTo>
                  <a:lnTo>
                    <a:pt x="0" y="823"/>
                  </a:lnTo>
                  <a:lnTo>
                    <a:pt x="688" y="823"/>
                  </a:lnTo>
                  <a:lnTo>
                    <a:pt x="868" y="617"/>
                  </a:lnTo>
                  <a:lnTo>
                    <a:pt x="1049" y="413"/>
                  </a:lnTo>
                  <a:lnTo>
                    <a:pt x="868" y="206"/>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 name="Google Shape;928;p39">
              <a:extLst>
                <a:ext uri="{FF2B5EF4-FFF2-40B4-BE49-F238E27FC236}">
                  <a16:creationId xmlns:a16="http://schemas.microsoft.com/office/drawing/2014/main" id="{6EDA9C2D-5C8B-4891-A6B6-9FB55D262CFE}"/>
                </a:ext>
              </a:extLst>
            </p:cNvPr>
            <p:cNvSpPr txBox="1"/>
            <p:nvPr/>
          </p:nvSpPr>
          <p:spPr>
            <a:xfrm>
              <a:off x="1908826" y="3101807"/>
              <a:ext cx="1135766" cy="8126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3200" b="1" i="0" u="none" dirty="0">
                  <a:solidFill>
                    <a:srgbClr val="FFFFFF"/>
                  </a:solidFill>
                  <a:latin typeface="Verdana" panose="020B0604030504040204" pitchFamily="34" charset="0"/>
                  <a:ea typeface="Verdana" panose="020B0604030504040204" pitchFamily="34" charset="0"/>
                  <a:cs typeface="Montserrat"/>
                  <a:sym typeface="Montserrat"/>
                </a:rPr>
                <a:t>1</a:t>
              </a:r>
              <a:endParaRPr sz="3200" dirty="0">
                <a:latin typeface="Verdana" panose="020B0604030504040204" pitchFamily="34" charset="0"/>
                <a:ea typeface="Verdana" panose="020B0604030504040204" pitchFamily="34" charset="0"/>
              </a:endParaRPr>
            </a:p>
          </p:txBody>
        </p:sp>
        <p:sp>
          <p:nvSpPr>
            <p:cNvPr id="26" name="Google Shape;943;p39">
              <a:extLst>
                <a:ext uri="{FF2B5EF4-FFF2-40B4-BE49-F238E27FC236}">
                  <a16:creationId xmlns:a16="http://schemas.microsoft.com/office/drawing/2014/main" id="{3EAFE07D-2456-4049-96DB-4D1C7752C541}"/>
                </a:ext>
              </a:extLst>
            </p:cNvPr>
            <p:cNvSpPr txBox="1"/>
            <p:nvPr/>
          </p:nvSpPr>
          <p:spPr>
            <a:xfrm>
              <a:off x="421683" y="3859092"/>
              <a:ext cx="2495827" cy="779343"/>
            </a:xfrm>
            <a:prstGeom prst="rect">
              <a:avLst/>
            </a:prstGeom>
            <a:noFill/>
            <a:ln>
              <a:noFill/>
            </a:ln>
          </p:spPr>
          <p:txBody>
            <a:bodyPr spcFirstLastPara="1" wrap="square" lIns="91425" tIns="45700" rIns="91425" bIns="45700" anchor="t" anchorCtr="0">
              <a:noAutofit/>
            </a:bodyPr>
            <a:lstStyle/>
            <a:p>
              <a:pPr algn="ctr" eaLnBrk="0" fontAlgn="base" hangingPunct="0">
                <a:lnSpc>
                  <a:spcPct val="100000"/>
                </a:lnSpc>
                <a:spcBef>
                  <a:spcPct val="0"/>
                </a:spcBef>
                <a:spcAft>
                  <a:spcPct val="0"/>
                </a:spcAft>
              </a:pPr>
              <a:r>
                <a:rPr lang="en-GB" altLang="lv-LV" sz="1600" dirty="0">
                  <a:solidFill>
                    <a:srgbClr val="202124"/>
                  </a:solidFill>
                  <a:latin typeface="Verdana" panose="020B0604030504040204" pitchFamily="34" charset="0"/>
                  <a:ea typeface="Verdana" panose="020B0604030504040204" pitchFamily="34" charset="0"/>
                </a:rPr>
                <a:t>Strategy of the State Employment Agency for 2021-2023</a:t>
              </a:r>
              <a:endParaRPr lang="en-GB" altLang="lv-LV" sz="1600" dirty="0">
                <a:latin typeface="Verdana" panose="020B0604030504040204" pitchFamily="34" charset="0"/>
                <a:ea typeface="Verdana" panose="020B0604030504040204" pitchFamily="34" charset="0"/>
              </a:endParaRPr>
            </a:p>
          </p:txBody>
        </p:sp>
      </p:grpSp>
      <p:grpSp>
        <p:nvGrpSpPr>
          <p:cNvPr id="52" name="Group 51">
            <a:extLst>
              <a:ext uri="{FF2B5EF4-FFF2-40B4-BE49-F238E27FC236}">
                <a16:creationId xmlns:a16="http://schemas.microsoft.com/office/drawing/2014/main" id="{BD569511-B717-455C-81B3-C468080604D0}"/>
              </a:ext>
            </a:extLst>
          </p:cNvPr>
          <p:cNvGrpSpPr/>
          <p:nvPr/>
        </p:nvGrpSpPr>
        <p:grpSpPr>
          <a:xfrm>
            <a:off x="2705631" y="3753490"/>
            <a:ext cx="2377357" cy="2096037"/>
            <a:chOff x="3067859" y="2788178"/>
            <a:chExt cx="2377357" cy="2096037"/>
          </a:xfrm>
        </p:grpSpPr>
        <p:pic>
          <p:nvPicPr>
            <p:cNvPr id="5" name="Google Shape;922;p39">
              <a:extLst>
                <a:ext uri="{FF2B5EF4-FFF2-40B4-BE49-F238E27FC236}">
                  <a16:creationId xmlns:a16="http://schemas.microsoft.com/office/drawing/2014/main" id="{D2CE8D10-6D61-4BE0-A72A-8020AA664EAC}"/>
                </a:ext>
              </a:extLst>
            </p:cNvPr>
            <p:cNvPicPr preferRelativeResize="0"/>
            <p:nvPr/>
          </p:nvPicPr>
          <p:blipFill rotWithShape="1">
            <a:blip r:embed="rId2">
              <a:alphaModFix/>
            </a:blip>
            <a:srcRect l="4796" r="76383"/>
            <a:stretch/>
          </p:blipFill>
          <p:spPr>
            <a:xfrm>
              <a:off x="3067859" y="2788178"/>
              <a:ext cx="1270376" cy="1765321"/>
            </a:xfrm>
            <a:prstGeom prst="rect">
              <a:avLst/>
            </a:prstGeom>
            <a:noFill/>
            <a:ln>
              <a:noFill/>
            </a:ln>
          </p:spPr>
        </p:pic>
        <p:sp>
          <p:nvSpPr>
            <p:cNvPr id="7" name="Google Shape;924;p39">
              <a:extLst>
                <a:ext uri="{FF2B5EF4-FFF2-40B4-BE49-F238E27FC236}">
                  <a16:creationId xmlns:a16="http://schemas.microsoft.com/office/drawing/2014/main" id="{222C994F-F88D-4B94-8876-35E1DA5F337C}"/>
                </a:ext>
              </a:extLst>
            </p:cNvPr>
            <p:cNvSpPr/>
            <p:nvPr/>
          </p:nvSpPr>
          <p:spPr>
            <a:xfrm>
              <a:off x="3527035" y="3363188"/>
              <a:ext cx="1594092" cy="946017"/>
            </a:xfrm>
            <a:custGeom>
              <a:avLst/>
              <a:gdLst/>
              <a:ahLst/>
              <a:cxnLst/>
              <a:rect l="l" t="t" r="r" b="b"/>
              <a:pathLst>
                <a:path w="1050" h="823" extrusionOk="0">
                  <a:moveTo>
                    <a:pt x="868" y="206"/>
                  </a:moveTo>
                  <a:lnTo>
                    <a:pt x="689" y="0"/>
                  </a:lnTo>
                  <a:lnTo>
                    <a:pt x="0" y="0"/>
                  </a:lnTo>
                  <a:lnTo>
                    <a:pt x="0" y="823"/>
                  </a:lnTo>
                  <a:lnTo>
                    <a:pt x="689" y="823"/>
                  </a:lnTo>
                  <a:lnTo>
                    <a:pt x="868" y="617"/>
                  </a:lnTo>
                  <a:lnTo>
                    <a:pt x="1050" y="413"/>
                  </a:lnTo>
                  <a:lnTo>
                    <a:pt x="868" y="206"/>
                  </a:lnTo>
                  <a:close/>
                </a:path>
              </a:pathLst>
            </a:custGeom>
            <a:solidFill>
              <a:schemeClr val="accent6">
                <a:lumMod val="60000"/>
                <a:lumOff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929;p39">
              <a:extLst>
                <a:ext uri="{FF2B5EF4-FFF2-40B4-BE49-F238E27FC236}">
                  <a16:creationId xmlns:a16="http://schemas.microsoft.com/office/drawing/2014/main" id="{CD2219F5-63F3-4BF1-8AC9-926EA8F4611E}"/>
                </a:ext>
              </a:extLst>
            </p:cNvPr>
            <p:cNvSpPr txBox="1"/>
            <p:nvPr/>
          </p:nvSpPr>
          <p:spPr>
            <a:xfrm>
              <a:off x="4174840" y="3754966"/>
              <a:ext cx="1270376" cy="8126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3200" b="1" i="0" u="none" dirty="0">
                  <a:solidFill>
                    <a:srgbClr val="FFFFFF"/>
                  </a:solidFill>
                  <a:latin typeface="Verdana" panose="020B0604030504040204" pitchFamily="34" charset="0"/>
                  <a:ea typeface="Verdana" panose="020B0604030504040204" pitchFamily="34" charset="0"/>
                  <a:cs typeface="Montserrat"/>
                  <a:sym typeface="Montserrat"/>
                </a:rPr>
                <a:t>2</a:t>
              </a:r>
              <a:endParaRPr sz="3200" dirty="0">
                <a:latin typeface="Verdana" panose="020B0604030504040204" pitchFamily="34" charset="0"/>
                <a:ea typeface="Verdana" panose="020B0604030504040204" pitchFamily="34" charset="0"/>
              </a:endParaRPr>
            </a:p>
          </p:txBody>
        </p:sp>
        <p:sp>
          <p:nvSpPr>
            <p:cNvPr id="27" name="Google Shape;944;p39">
              <a:extLst>
                <a:ext uri="{FF2B5EF4-FFF2-40B4-BE49-F238E27FC236}">
                  <a16:creationId xmlns:a16="http://schemas.microsoft.com/office/drawing/2014/main" id="{AA2D6F55-7D18-4890-A827-70F6B8786960}"/>
                </a:ext>
              </a:extLst>
            </p:cNvPr>
            <p:cNvSpPr txBox="1"/>
            <p:nvPr/>
          </p:nvSpPr>
          <p:spPr>
            <a:xfrm>
              <a:off x="3193824" y="4428243"/>
              <a:ext cx="2151035" cy="455972"/>
            </a:xfrm>
            <a:prstGeom prst="rect">
              <a:avLst/>
            </a:prstGeom>
            <a:noFill/>
            <a:ln>
              <a:noFill/>
            </a:ln>
          </p:spPr>
          <p:txBody>
            <a:bodyPr spcFirstLastPara="1" wrap="square" lIns="91425" tIns="45700" rIns="91425" bIns="45700" anchor="t" anchorCtr="0">
              <a:noAutofit/>
            </a:bodyPr>
            <a:lstStyle/>
            <a:p>
              <a:pPr algn="ctr"/>
              <a:r>
                <a:rPr lang="en-GB" sz="1600" dirty="0">
                  <a:latin typeface="Verdana" panose="020B0604030504040204" pitchFamily="34" charset="0"/>
                  <a:ea typeface="Verdana" panose="020B0604030504040204" pitchFamily="34" charset="0"/>
                </a:rPr>
                <a:t>Annual Work Plan</a:t>
              </a:r>
            </a:p>
          </p:txBody>
        </p:sp>
      </p:grpSp>
      <p:grpSp>
        <p:nvGrpSpPr>
          <p:cNvPr id="55" name="Group 54">
            <a:extLst>
              <a:ext uri="{FF2B5EF4-FFF2-40B4-BE49-F238E27FC236}">
                <a16:creationId xmlns:a16="http://schemas.microsoft.com/office/drawing/2014/main" id="{7A4A6D6A-9114-4559-A0E5-EC49A6421DC0}"/>
              </a:ext>
            </a:extLst>
          </p:cNvPr>
          <p:cNvGrpSpPr/>
          <p:nvPr/>
        </p:nvGrpSpPr>
        <p:grpSpPr>
          <a:xfrm>
            <a:off x="5126546" y="2588000"/>
            <a:ext cx="3764300" cy="2364186"/>
            <a:chOff x="4908051" y="2210900"/>
            <a:chExt cx="3764300" cy="2364186"/>
          </a:xfrm>
        </p:grpSpPr>
        <p:pic>
          <p:nvPicPr>
            <p:cNvPr id="50" name="Google Shape;922;p39">
              <a:extLst>
                <a:ext uri="{FF2B5EF4-FFF2-40B4-BE49-F238E27FC236}">
                  <a16:creationId xmlns:a16="http://schemas.microsoft.com/office/drawing/2014/main" id="{4B3DF9A1-49D1-4852-98D6-BD27B71A9EC6}"/>
                </a:ext>
              </a:extLst>
            </p:cNvPr>
            <p:cNvPicPr preferRelativeResize="0"/>
            <p:nvPr/>
          </p:nvPicPr>
          <p:blipFill rotWithShape="1">
            <a:blip r:embed="rId2">
              <a:alphaModFix/>
            </a:blip>
            <a:srcRect l="5723" r="76383"/>
            <a:stretch/>
          </p:blipFill>
          <p:spPr>
            <a:xfrm>
              <a:off x="4908051" y="2210900"/>
              <a:ext cx="1207837" cy="1765321"/>
            </a:xfrm>
            <a:prstGeom prst="rect">
              <a:avLst/>
            </a:prstGeom>
            <a:noFill/>
            <a:ln>
              <a:noFill/>
            </a:ln>
          </p:spPr>
        </p:pic>
        <p:sp>
          <p:nvSpPr>
            <p:cNvPr id="8" name="Google Shape;925;p39">
              <a:extLst>
                <a:ext uri="{FF2B5EF4-FFF2-40B4-BE49-F238E27FC236}">
                  <a16:creationId xmlns:a16="http://schemas.microsoft.com/office/drawing/2014/main" id="{631F5E64-57A3-4F9D-B209-3B15DCECB9CB}"/>
                </a:ext>
              </a:extLst>
            </p:cNvPr>
            <p:cNvSpPr/>
            <p:nvPr/>
          </p:nvSpPr>
          <p:spPr>
            <a:xfrm>
              <a:off x="5283104" y="2732535"/>
              <a:ext cx="1472290" cy="946017"/>
            </a:xfrm>
            <a:custGeom>
              <a:avLst/>
              <a:gdLst/>
              <a:ahLst/>
              <a:cxnLst/>
              <a:rect l="l" t="t" r="r" b="b"/>
              <a:pathLst>
                <a:path w="1050" h="823" extrusionOk="0">
                  <a:moveTo>
                    <a:pt x="868" y="206"/>
                  </a:moveTo>
                  <a:lnTo>
                    <a:pt x="689" y="0"/>
                  </a:lnTo>
                  <a:lnTo>
                    <a:pt x="0" y="0"/>
                  </a:lnTo>
                  <a:lnTo>
                    <a:pt x="0" y="823"/>
                  </a:lnTo>
                  <a:lnTo>
                    <a:pt x="689" y="823"/>
                  </a:lnTo>
                  <a:lnTo>
                    <a:pt x="868" y="617"/>
                  </a:lnTo>
                  <a:lnTo>
                    <a:pt x="1050" y="413"/>
                  </a:lnTo>
                  <a:lnTo>
                    <a:pt x="868" y="206"/>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Google Shape;930;p39">
              <a:extLst>
                <a:ext uri="{FF2B5EF4-FFF2-40B4-BE49-F238E27FC236}">
                  <a16:creationId xmlns:a16="http://schemas.microsoft.com/office/drawing/2014/main" id="{20C66B5A-46EC-498D-A8C8-F33F08A47BC8}"/>
                </a:ext>
              </a:extLst>
            </p:cNvPr>
            <p:cNvSpPr txBox="1"/>
            <p:nvPr/>
          </p:nvSpPr>
          <p:spPr>
            <a:xfrm>
              <a:off x="5922496" y="3124313"/>
              <a:ext cx="1261963" cy="8126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3200" b="1" i="0" u="none" dirty="0">
                  <a:solidFill>
                    <a:srgbClr val="FFFFFF"/>
                  </a:solidFill>
                  <a:latin typeface="Verdana" panose="020B0604030504040204" pitchFamily="34" charset="0"/>
                  <a:ea typeface="Verdana" panose="020B0604030504040204" pitchFamily="34" charset="0"/>
                  <a:cs typeface="Montserrat"/>
                  <a:sym typeface="Montserrat"/>
                </a:rPr>
                <a:t>3</a:t>
              </a:r>
              <a:endParaRPr sz="3200" dirty="0">
                <a:latin typeface="Verdana" panose="020B0604030504040204" pitchFamily="34" charset="0"/>
                <a:ea typeface="Verdana" panose="020B0604030504040204" pitchFamily="34" charset="0"/>
              </a:endParaRPr>
            </a:p>
          </p:txBody>
        </p:sp>
        <p:sp>
          <p:nvSpPr>
            <p:cNvPr id="28" name="Google Shape;945;p39">
              <a:extLst>
                <a:ext uri="{FF2B5EF4-FFF2-40B4-BE49-F238E27FC236}">
                  <a16:creationId xmlns:a16="http://schemas.microsoft.com/office/drawing/2014/main" id="{4B42B36A-8D1A-4A63-AC94-E0900AF76148}"/>
                </a:ext>
              </a:extLst>
            </p:cNvPr>
            <p:cNvSpPr txBox="1"/>
            <p:nvPr/>
          </p:nvSpPr>
          <p:spPr>
            <a:xfrm>
              <a:off x="5015162" y="3795743"/>
              <a:ext cx="3657189" cy="779343"/>
            </a:xfrm>
            <a:prstGeom prst="rect">
              <a:avLst/>
            </a:prstGeom>
            <a:noFill/>
            <a:ln>
              <a:noFill/>
            </a:ln>
          </p:spPr>
          <p:txBody>
            <a:bodyPr spcFirstLastPara="1" wrap="square" lIns="91425" tIns="45700" rIns="91425" bIns="45700" anchor="t" anchorCtr="0">
              <a:noAutofit/>
            </a:bodyPr>
            <a:lstStyle/>
            <a:p>
              <a:pPr lvl="0" algn="ctr">
                <a:buClr>
                  <a:schemeClr val="dk1"/>
                </a:buClr>
                <a:buSzPts val="1600"/>
              </a:pPr>
              <a:r>
                <a:rPr lang="en-GB" sz="1600" dirty="0">
                  <a:latin typeface="Verdana" panose="020B0604030504040204" pitchFamily="34" charset="0"/>
                  <a:ea typeface="Verdana" panose="020B0604030504040204" pitchFamily="34" charset="0"/>
                </a:rPr>
                <a:t>Management review of the Ministry of Welfare – resulting tasks for the Agency </a:t>
              </a:r>
              <a:endParaRPr dirty="0">
                <a:latin typeface="Verdana" panose="020B0604030504040204" pitchFamily="34" charset="0"/>
                <a:ea typeface="Verdana" panose="020B0604030504040204" pitchFamily="34" charset="0"/>
              </a:endParaRPr>
            </a:p>
          </p:txBody>
        </p:sp>
      </p:grpSp>
      <p:grpSp>
        <p:nvGrpSpPr>
          <p:cNvPr id="58" name="Group 57">
            <a:extLst>
              <a:ext uri="{FF2B5EF4-FFF2-40B4-BE49-F238E27FC236}">
                <a16:creationId xmlns:a16="http://schemas.microsoft.com/office/drawing/2014/main" id="{2FCCF904-D4F0-4687-8A63-46A0F2791B37}"/>
              </a:ext>
            </a:extLst>
          </p:cNvPr>
          <p:cNvGrpSpPr/>
          <p:nvPr/>
        </p:nvGrpSpPr>
        <p:grpSpPr>
          <a:xfrm>
            <a:off x="7764579" y="1350437"/>
            <a:ext cx="3676200" cy="2436751"/>
            <a:chOff x="6842202" y="1980977"/>
            <a:chExt cx="3676200" cy="2436751"/>
          </a:xfrm>
        </p:grpSpPr>
        <p:pic>
          <p:nvPicPr>
            <p:cNvPr id="54" name="Google Shape;922;p39">
              <a:extLst>
                <a:ext uri="{FF2B5EF4-FFF2-40B4-BE49-F238E27FC236}">
                  <a16:creationId xmlns:a16="http://schemas.microsoft.com/office/drawing/2014/main" id="{9E123003-87B6-4B0B-B4FB-524CE6482D1E}"/>
                </a:ext>
              </a:extLst>
            </p:cNvPr>
            <p:cNvPicPr preferRelativeResize="0"/>
            <p:nvPr/>
          </p:nvPicPr>
          <p:blipFill rotWithShape="1">
            <a:blip r:embed="rId2">
              <a:alphaModFix/>
            </a:blip>
            <a:srcRect l="5723" r="76383"/>
            <a:stretch/>
          </p:blipFill>
          <p:spPr>
            <a:xfrm>
              <a:off x="6842202" y="1980977"/>
              <a:ext cx="1207837" cy="1765321"/>
            </a:xfrm>
            <a:prstGeom prst="rect">
              <a:avLst/>
            </a:prstGeom>
            <a:noFill/>
            <a:ln>
              <a:noFill/>
            </a:ln>
          </p:spPr>
        </p:pic>
        <p:sp>
          <p:nvSpPr>
            <p:cNvPr id="9" name="Google Shape;926;p39">
              <a:extLst>
                <a:ext uri="{FF2B5EF4-FFF2-40B4-BE49-F238E27FC236}">
                  <a16:creationId xmlns:a16="http://schemas.microsoft.com/office/drawing/2014/main" id="{33576CF2-DB08-4D72-9175-3124997E01E5}"/>
                </a:ext>
              </a:extLst>
            </p:cNvPr>
            <p:cNvSpPr/>
            <p:nvPr/>
          </p:nvSpPr>
          <p:spPr>
            <a:xfrm>
              <a:off x="7227274" y="2619422"/>
              <a:ext cx="1470887" cy="946017"/>
            </a:xfrm>
            <a:custGeom>
              <a:avLst/>
              <a:gdLst/>
              <a:ahLst/>
              <a:cxnLst/>
              <a:rect l="l" t="t" r="r" b="b"/>
              <a:pathLst>
                <a:path w="1049" h="823" extrusionOk="0">
                  <a:moveTo>
                    <a:pt x="868" y="206"/>
                  </a:moveTo>
                  <a:lnTo>
                    <a:pt x="688" y="0"/>
                  </a:lnTo>
                  <a:lnTo>
                    <a:pt x="0" y="0"/>
                  </a:lnTo>
                  <a:lnTo>
                    <a:pt x="0" y="823"/>
                  </a:lnTo>
                  <a:lnTo>
                    <a:pt x="688" y="823"/>
                  </a:lnTo>
                  <a:lnTo>
                    <a:pt x="868" y="617"/>
                  </a:lnTo>
                  <a:lnTo>
                    <a:pt x="1049" y="413"/>
                  </a:lnTo>
                  <a:lnTo>
                    <a:pt x="868" y="206"/>
                  </a:lnTo>
                  <a:close/>
                </a:path>
              </a:pathLst>
            </a:custGeom>
            <a:solidFill>
              <a:schemeClr val="accent6">
                <a:lumMod val="60000"/>
                <a:lumOff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931;p39">
              <a:extLst>
                <a:ext uri="{FF2B5EF4-FFF2-40B4-BE49-F238E27FC236}">
                  <a16:creationId xmlns:a16="http://schemas.microsoft.com/office/drawing/2014/main" id="{8BEC0AF6-AD89-4201-B631-F117D270ACA4}"/>
                </a:ext>
              </a:extLst>
            </p:cNvPr>
            <p:cNvSpPr txBox="1"/>
            <p:nvPr/>
          </p:nvSpPr>
          <p:spPr>
            <a:xfrm>
              <a:off x="7872276" y="3011200"/>
              <a:ext cx="1257756" cy="8126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3200" b="1" i="0" u="none" dirty="0">
                  <a:solidFill>
                    <a:srgbClr val="FFFFFF"/>
                  </a:solidFill>
                  <a:latin typeface="Verdana" panose="020B0604030504040204" pitchFamily="34" charset="0"/>
                  <a:ea typeface="Verdana" panose="020B0604030504040204" pitchFamily="34" charset="0"/>
                  <a:cs typeface="Montserrat"/>
                  <a:sym typeface="Montserrat"/>
                </a:rPr>
                <a:t>4</a:t>
              </a:r>
              <a:endParaRPr sz="3200" dirty="0">
                <a:latin typeface="Verdana" panose="020B0604030504040204" pitchFamily="34" charset="0"/>
                <a:ea typeface="Verdana" panose="020B0604030504040204" pitchFamily="34" charset="0"/>
              </a:endParaRPr>
            </a:p>
          </p:txBody>
        </p:sp>
        <p:sp>
          <p:nvSpPr>
            <p:cNvPr id="29" name="Google Shape;946;p39">
              <a:extLst>
                <a:ext uri="{FF2B5EF4-FFF2-40B4-BE49-F238E27FC236}">
                  <a16:creationId xmlns:a16="http://schemas.microsoft.com/office/drawing/2014/main" id="{34C1AD5F-DDE8-4946-AC7C-1C0E97FB0805}"/>
                </a:ext>
              </a:extLst>
            </p:cNvPr>
            <p:cNvSpPr txBox="1"/>
            <p:nvPr/>
          </p:nvSpPr>
          <p:spPr>
            <a:xfrm>
              <a:off x="6881419" y="3638385"/>
              <a:ext cx="3636983" cy="779343"/>
            </a:xfrm>
            <a:prstGeom prst="rect">
              <a:avLst/>
            </a:prstGeom>
            <a:noFill/>
            <a:ln>
              <a:noFill/>
            </a:ln>
          </p:spPr>
          <p:txBody>
            <a:bodyPr spcFirstLastPara="1" wrap="square" lIns="91425" tIns="45700" rIns="91425" bIns="45700" anchor="t" anchorCtr="0">
              <a:noAutofit/>
            </a:bodyPr>
            <a:lstStyle/>
            <a:p>
              <a:pPr algn="ctr">
                <a:buClr>
                  <a:schemeClr val="dk1"/>
                </a:buClr>
                <a:buSzPts val="1600"/>
              </a:pPr>
              <a:r>
                <a:rPr lang="en-GB" sz="1600" dirty="0">
                  <a:latin typeface="Verdana" panose="020B0604030504040204" pitchFamily="34" charset="0"/>
                  <a:ea typeface="Verdana" panose="020B0604030504040204" pitchFamily="34" charset="0"/>
                </a:rPr>
                <a:t>KPI (key performance indicators) for budget planning documents</a:t>
              </a:r>
              <a:endParaRPr dirty="0">
                <a:latin typeface="Verdana" panose="020B0604030504040204" pitchFamily="34" charset="0"/>
                <a:ea typeface="Verdana" panose="020B0604030504040204" pitchFamily="34" charset="0"/>
              </a:endParaRPr>
            </a:p>
          </p:txBody>
        </p:sp>
      </p:grpSp>
      <p:grpSp>
        <p:nvGrpSpPr>
          <p:cNvPr id="57" name="Group 56">
            <a:extLst>
              <a:ext uri="{FF2B5EF4-FFF2-40B4-BE49-F238E27FC236}">
                <a16:creationId xmlns:a16="http://schemas.microsoft.com/office/drawing/2014/main" id="{FD57C032-E560-45A6-8E66-329BA8F074D6}"/>
              </a:ext>
            </a:extLst>
          </p:cNvPr>
          <p:cNvGrpSpPr/>
          <p:nvPr/>
        </p:nvGrpSpPr>
        <p:grpSpPr>
          <a:xfrm>
            <a:off x="9401593" y="3681261"/>
            <a:ext cx="2341480" cy="2484303"/>
            <a:chOff x="8670001" y="2008818"/>
            <a:chExt cx="2341480" cy="2484303"/>
          </a:xfrm>
        </p:grpSpPr>
        <p:grpSp>
          <p:nvGrpSpPr>
            <p:cNvPr id="56" name="Group 55">
              <a:extLst>
                <a:ext uri="{FF2B5EF4-FFF2-40B4-BE49-F238E27FC236}">
                  <a16:creationId xmlns:a16="http://schemas.microsoft.com/office/drawing/2014/main" id="{FBF717DA-4872-411D-91C6-A3DCBC58CF0D}"/>
                </a:ext>
              </a:extLst>
            </p:cNvPr>
            <p:cNvGrpSpPr/>
            <p:nvPr/>
          </p:nvGrpSpPr>
          <p:grpSpPr>
            <a:xfrm>
              <a:off x="8670001" y="2008818"/>
              <a:ext cx="2341480" cy="1881453"/>
              <a:chOff x="8670001" y="2008818"/>
              <a:chExt cx="2341480" cy="1881453"/>
            </a:xfrm>
          </p:grpSpPr>
          <p:pic>
            <p:nvPicPr>
              <p:cNvPr id="53" name="Google Shape;922;p39">
                <a:extLst>
                  <a:ext uri="{FF2B5EF4-FFF2-40B4-BE49-F238E27FC236}">
                    <a16:creationId xmlns:a16="http://schemas.microsoft.com/office/drawing/2014/main" id="{14E6B715-DFF1-4711-B3AA-A97F915731EF}"/>
                  </a:ext>
                </a:extLst>
              </p:cNvPr>
              <p:cNvPicPr preferRelativeResize="0"/>
              <p:nvPr/>
            </p:nvPicPr>
            <p:blipFill rotWithShape="1">
              <a:blip r:embed="rId2">
                <a:alphaModFix/>
              </a:blip>
              <a:srcRect l="5445" r="76383"/>
              <a:stretch/>
            </p:blipFill>
            <p:spPr>
              <a:xfrm>
                <a:off x="8670001" y="2008818"/>
                <a:ext cx="1226564" cy="1765321"/>
              </a:xfrm>
              <a:prstGeom prst="rect">
                <a:avLst/>
              </a:prstGeom>
              <a:noFill/>
              <a:ln>
                <a:noFill/>
              </a:ln>
            </p:spPr>
          </p:pic>
          <p:sp>
            <p:nvSpPr>
              <p:cNvPr id="10" name="Google Shape;927;p39">
                <a:extLst>
                  <a:ext uri="{FF2B5EF4-FFF2-40B4-BE49-F238E27FC236}">
                    <a16:creationId xmlns:a16="http://schemas.microsoft.com/office/drawing/2014/main" id="{89C8A5C1-BB1E-4B90-8721-157C42BE7CF2}"/>
                  </a:ext>
                </a:extLst>
              </p:cNvPr>
              <p:cNvSpPr/>
              <p:nvPr/>
            </p:nvSpPr>
            <p:spPr>
              <a:xfrm>
                <a:off x="9107321" y="2685815"/>
                <a:ext cx="1472290" cy="946017"/>
              </a:xfrm>
              <a:custGeom>
                <a:avLst/>
                <a:gdLst/>
                <a:ahLst/>
                <a:cxnLst/>
                <a:rect l="l" t="t" r="r" b="b"/>
                <a:pathLst>
                  <a:path w="1050" h="823" extrusionOk="0">
                    <a:moveTo>
                      <a:pt x="868" y="206"/>
                    </a:moveTo>
                    <a:lnTo>
                      <a:pt x="689" y="0"/>
                    </a:lnTo>
                    <a:lnTo>
                      <a:pt x="0" y="0"/>
                    </a:lnTo>
                    <a:lnTo>
                      <a:pt x="0" y="823"/>
                    </a:lnTo>
                    <a:lnTo>
                      <a:pt x="689" y="823"/>
                    </a:lnTo>
                    <a:lnTo>
                      <a:pt x="868" y="617"/>
                    </a:lnTo>
                    <a:lnTo>
                      <a:pt x="1050" y="413"/>
                    </a:lnTo>
                    <a:lnTo>
                      <a:pt x="868" y="206"/>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Google Shape;932;p39">
                <a:extLst>
                  <a:ext uri="{FF2B5EF4-FFF2-40B4-BE49-F238E27FC236}">
                    <a16:creationId xmlns:a16="http://schemas.microsoft.com/office/drawing/2014/main" id="{ADC8022E-88DA-43C0-B37F-963E7F5203A2}"/>
                  </a:ext>
                </a:extLst>
              </p:cNvPr>
              <p:cNvSpPr txBox="1"/>
              <p:nvPr/>
            </p:nvSpPr>
            <p:spPr>
              <a:xfrm>
                <a:off x="9746714" y="3077593"/>
                <a:ext cx="1264767" cy="8126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5900"/>
                  <a:buFont typeface="Montserrat"/>
                  <a:buNone/>
                </a:pPr>
                <a:r>
                  <a:rPr lang="en-US" sz="3200" b="1" i="0" u="none" dirty="0">
                    <a:solidFill>
                      <a:srgbClr val="FFFFFF"/>
                    </a:solidFill>
                    <a:latin typeface="Verdana" panose="020B0604030504040204" pitchFamily="34" charset="0"/>
                    <a:ea typeface="Verdana" panose="020B0604030504040204" pitchFamily="34" charset="0"/>
                    <a:cs typeface="Montserrat"/>
                    <a:sym typeface="Montserrat"/>
                  </a:rPr>
                  <a:t>5</a:t>
                </a:r>
                <a:endParaRPr sz="3200" dirty="0">
                  <a:latin typeface="Verdana" panose="020B0604030504040204" pitchFamily="34" charset="0"/>
                  <a:ea typeface="Verdana" panose="020B0604030504040204" pitchFamily="34" charset="0"/>
                </a:endParaRPr>
              </a:p>
            </p:txBody>
          </p:sp>
        </p:grpSp>
        <p:sp>
          <p:nvSpPr>
            <p:cNvPr id="30" name="Google Shape;947;p39">
              <a:extLst>
                <a:ext uri="{FF2B5EF4-FFF2-40B4-BE49-F238E27FC236}">
                  <a16:creationId xmlns:a16="http://schemas.microsoft.com/office/drawing/2014/main" id="{A46E0C12-FC03-4CF3-B178-3ACC8CB492C7}"/>
                </a:ext>
              </a:extLst>
            </p:cNvPr>
            <p:cNvSpPr txBox="1"/>
            <p:nvPr/>
          </p:nvSpPr>
          <p:spPr>
            <a:xfrm>
              <a:off x="8782497" y="3713778"/>
              <a:ext cx="2203581" cy="779343"/>
            </a:xfrm>
            <a:prstGeom prst="rect">
              <a:avLst/>
            </a:prstGeom>
            <a:noFill/>
            <a:ln>
              <a:noFill/>
            </a:ln>
          </p:spPr>
          <p:txBody>
            <a:bodyPr spcFirstLastPara="1" wrap="square" lIns="91425" tIns="45700" rIns="91425" bIns="45700" anchor="t" anchorCtr="0">
              <a:noAutofit/>
            </a:bodyPr>
            <a:lstStyle/>
            <a:p>
              <a:pPr algn="ctr"/>
              <a:r>
                <a:rPr lang="en-GB" sz="1600" dirty="0">
                  <a:latin typeface="Verdana" panose="020B0604030504040204" pitchFamily="34" charset="0"/>
                  <a:ea typeface="Verdana" panose="020B0604030504040204" pitchFamily="34" charset="0"/>
                </a:rPr>
                <a:t>etc. documents and tasks resulting from them</a:t>
              </a:r>
            </a:p>
          </p:txBody>
        </p:sp>
      </p:grpSp>
      <p:grpSp>
        <p:nvGrpSpPr>
          <p:cNvPr id="37" name="Group 36">
            <a:extLst>
              <a:ext uri="{FF2B5EF4-FFF2-40B4-BE49-F238E27FC236}">
                <a16:creationId xmlns:a16="http://schemas.microsoft.com/office/drawing/2014/main" id="{26DB655E-8E92-4364-9029-B8CCB283987C}"/>
              </a:ext>
            </a:extLst>
          </p:cNvPr>
          <p:cNvGrpSpPr/>
          <p:nvPr/>
        </p:nvGrpSpPr>
        <p:grpSpPr>
          <a:xfrm>
            <a:off x="634873" y="253583"/>
            <a:ext cx="10033953" cy="711200"/>
            <a:chOff x="601916" y="235585"/>
            <a:chExt cx="10033953" cy="711200"/>
          </a:xfrm>
        </p:grpSpPr>
        <p:sp>
          <p:nvSpPr>
            <p:cNvPr id="38" name="Title 1">
              <a:extLst>
                <a:ext uri="{FF2B5EF4-FFF2-40B4-BE49-F238E27FC236}">
                  <a16:creationId xmlns:a16="http://schemas.microsoft.com/office/drawing/2014/main" id="{C0D45174-60D4-4B09-9A4B-A30EBDD18A7F}"/>
                </a:ext>
              </a:extLst>
            </p:cNvPr>
            <p:cNvSpPr txBox="1">
              <a:spLocks/>
            </p:cNvSpPr>
            <p:nvPr/>
          </p:nvSpPr>
          <p:spPr bwMode="auto">
            <a:xfrm>
              <a:off x="601916" y="235585"/>
              <a:ext cx="1003395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a:latin typeface="Verdana" panose="020B0604030504040204" pitchFamily="34" charset="0"/>
                  <a:ea typeface="Verdana" panose="020B0604030504040204" pitchFamily="34" charset="0"/>
                  <a:cs typeface="Times New Roman" panose="02020603050405020304" pitchFamily="18" charset="0"/>
                </a:rPr>
                <a:t>SEA PLANNING DOCUMENTS</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812A3BED-3072-42B4-893E-4DB0B65AB334}"/>
                </a:ext>
              </a:extLst>
            </p:cNvPr>
            <p:cNvCxnSpPr>
              <a:cxnSpLocks/>
            </p:cNvCxnSpPr>
            <p:nvPr/>
          </p:nvCxnSpPr>
          <p:spPr>
            <a:xfrm flipH="1">
              <a:off x="694212" y="946785"/>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728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D3E125-F5A3-4369-B813-E33DF726986B}"/>
              </a:ext>
            </a:extLst>
          </p:cNvPr>
          <p:cNvSpPr txBox="1"/>
          <p:nvPr/>
        </p:nvSpPr>
        <p:spPr>
          <a:xfrm>
            <a:off x="326648" y="229004"/>
            <a:ext cx="5362952" cy="1169551"/>
          </a:xfrm>
          <a:prstGeom prst="rect">
            <a:avLst/>
          </a:prstGeom>
          <a:noFill/>
        </p:spPr>
        <p:txBody>
          <a:bodyPr wrap="square" rtlCol="0">
            <a:spAutoFit/>
          </a:bodyPr>
          <a:lstStyle/>
          <a:p>
            <a:r>
              <a:rPr lang="lv-LV" sz="3500" dirty="0" err="1">
                <a:latin typeface="Verdana" panose="020B0604030504040204" pitchFamily="34" charset="0"/>
              </a:rPr>
              <a:t>Strategy</a:t>
            </a:r>
            <a:endParaRPr lang="lv-LV" sz="3500" dirty="0">
              <a:latin typeface="Verdana" panose="020B0604030504040204" pitchFamily="34" charset="0"/>
            </a:endParaRPr>
          </a:p>
          <a:p>
            <a:r>
              <a:rPr lang="lv-LV" sz="3500" dirty="0">
                <a:latin typeface="Verdana" panose="020B0604030504040204" pitchFamily="34" charset="0"/>
              </a:rPr>
              <a:t>2021 – 2023</a:t>
            </a:r>
          </a:p>
        </p:txBody>
      </p:sp>
      <p:sp>
        <p:nvSpPr>
          <p:cNvPr id="7" name="TextBox 6">
            <a:extLst>
              <a:ext uri="{FF2B5EF4-FFF2-40B4-BE49-F238E27FC236}">
                <a16:creationId xmlns:a16="http://schemas.microsoft.com/office/drawing/2014/main" id="{BFE6345F-7707-4350-88F7-77CFD65CB5CB}"/>
              </a:ext>
            </a:extLst>
          </p:cNvPr>
          <p:cNvSpPr txBox="1"/>
          <p:nvPr/>
        </p:nvSpPr>
        <p:spPr>
          <a:xfrm>
            <a:off x="2142099" y="1253392"/>
            <a:ext cx="7907802" cy="1323439"/>
          </a:xfrm>
          <a:prstGeom prst="rect">
            <a:avLst/>
          </a:prstGeom>
          <a:noFill/>
        </p:spPr>
        <p:txBody>
          <a:bodyPr wrap="square" rtlCol="0">
            <a:spAutoFit/>
          </a:bodyPr>
          <a:lstStyle/>
          <a:p>
            <a:pPr algn="ctr"/>
            <a:r>
              <a:rPr lang="en-AU" sz="2000" noProof="1">
                <a:latin typeface="Verdana" panose="020B0604030504040204" pitchFamily="34" charset="0"/>
              </a:rPr>
              <a:t>MISSION</a:t>
            </a:r>
          </a:p>
          <a:p>
            <a:pPr algn="ctr"/>
            <a:endParaRPr lang="en-AU" sz="2000" noProof="1">
              <a:latin typeface="Verdana" panose="020B0604030504040204" pitchFamily="34" charset="0"/>
            </a:endParaRPr>
          </a:p>
          <a:p>
            <a:pPr algn="ctr"/>
            <a:r>
              <a:rPr lang="en-AU" sz="2000" noProof="1">
                <a:solidFill>
                  <a:schemeClr val="accent6">
                    <a:lumMod val="75000"/>
                  </a:schemeClr>
                </a:solidFill>
                <a:latin typeface="Verdana" panose="020B0604030504040204" pitchFamily="34" charset="0"/>
              </a:rPr>
              <a:t>The A</a:t>
            </a:r>
            <a:r>
              <a:rPr lang="en-AU" altLang="lv-LV" sz="2000" noProof="1">
                <a:solidFill>
                  <a:schemeClr val="accent6">
                    <a:lumMod val="75000"/>
                  </a:schemeClr>
                </a:solidFill>
                <a:latin typeface="Verdana" panose="020B0604030504040204" pitchFamily="34" charset="0"/>
              </a:rPr>
              <a:t>gency promotes inclusive and sustainable employment in cooperation with employers and partners</a:t>
            </a:r>
            <a:endParaRPr lang="en-AU" sz="2000" noProof="1">
              <a:solidFill>
                <a:schemeClr val="accent6">
                  <a:lumMod val="75000"/>
                </a:schemeClr>
              </a:solidFill>
              <a:latin typeface="Verdana" panose="020B0604030504040204" pitchFamily="34" charset="0"/>
            </a:endParaRPr>
          </a:p>
        </p:txBody>
      </p:sp>
      <p:pic>
        <p:nvPicPr>
          <p:cNvPr id="18" name="Graphic 17" descr="Open hand with plant">
            <a:extLst>
              <a:ext uri="{FF2B5EF4-FFF2-40B4-BE49-F238E27FC236}">
                <a16:creationId xmlns:a16="http://schemas.microsoft.com/office/drawing/2014/main" id="{557660C1-0219-41D6-8918-E744417F2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1456" y="931111"/>
            <a:ext cx="783063" cy="783063"/>
          </a:xfrm>
          <a:prstGeom prst="rect">
            <a:avLst/>
          </a:prstGeom>
        </p:spPr>
      </p:pic>
      <p:sp>
        <p:nvSpPr>
          <p:cNvPr id="9" name="TextBox 8">
            <a:extLst>
              <a:ext uri="{FF2B5EF4-FFF2-40B4-BE49-F238E27FC236}">
                <a16:creationId xmlns:a16="http://schemas.microsoft.com/office/drawing/2014/main" id="{A3FAAF15-9CF5-49B0-A54A-9D481E65E3EF}"/>
              </a:ext>
            </a:extLst>
          </p:cNvPr>
          <p:cNvSpPr txBox="1"/>
          <p:nvPr/>
        </p:nvSpPr>
        <p:spPr>
          <a:xfrm>
            <a:off x="1666939" y="3749526"/>
            <a:ext cx="1817260" cy="400110"/>
          </a:xfrm>
          <a:prstGeom prst="rect">
            <a:avLst/>
          </a:prstGeom>
          <a:noFill/>
        </p:spPr>
        <p:txBody>
          <a:bodyPr wrap="square" rtlCol="0">
            <a:spAutoFit/>
          </a:bodyPr>
          <a:lstStyle/>
          <a:p>
            <a:pPr algn="ctr"/>
            <a:r>
              <a:rPr lang="en-AU" sz="2000" noProof="1">
                <a:latin typeface="Verdana" panose="020B0604030504040204" pitchFamily="34" charset="0"/>
              </a:rPr>
              <a:t>VISION</a:t>
            </a:r>
          </a:p>
        </p:txBody>
      </p:sp>
      <p:sp>
        <p:nvSpPr>
          <p:cNvPr id="13" name="TextBox 12">
            <a:extLst>
              <a:ext uri="{FF2B5EF4-FFF2-40B4-BE49-F238E27FC236}">
                <a16:creationId xmlns:a16="http://schemas.microsoft.com/office/drawing/2014/main" id="{17D699B5-7AFE-4EE1-A6CF-A967B1613944}"/>
              </a:ext>
            </a:extLst>
          </p:cNvPr>
          <p:cNvSpPr txBox="1"/>
          <p:nvPr/>
        </p:nvSpPr>
        <p:spPr>
          <a:xfrm>
            <a:off x="856366" y="4324057"/>
            <a:ext cx="3438406" cy="1015663"/>
          </a:xfrm>
          <a:prstGeom prst="rect">
            <a:avLst/>
          </a:prstGeom>
          <a:noFill/>
        </p:spPr>
        <p:txBody>
          <a:bodyPr wrap="square" rtlCol="0">
            <a:spAutoFit/>
          </a:bodyPr>
          <a:lstStyle/>
          <a:p>
            <a:pPr algn="ctr"/>
            <a:r>
              <a:rPr lang="en-AU" altLang="lv-LV" sz="2000" noProof="1">
                <a:solidFill>
                  <a:schemeClr val="accent6">
                    <a:lumMod val="75000"/>
                  </a:schemeClr>
                </a:solidFill>
                <a:latin typeface="Verdana" panose="020B0604030504040204" pitchFamily="34" charset="0"/>
                <a:ea typeface="Verdana" panose="020B0604030504040204" pitchFamily="34" charset="0"/>
              </a:rPr>
              <a:t>The Agency is the leading institution in personnel recruitment</a:t>
            </a:r>
            <a:r>
              <a:rPr lang="en-AU" altLang="lv-LV" sz="800" noProof="1">
                <a:solidFill>
                  <a:schemeClr val="accent6">
                    <a:lumMod val="75000"/>
                  </a:schemeClr>
                </a:solidFill>
                <a:latin typeface="Verdana" panose="020B0604030504040204" pitchFamily="34" charset="0"/>
                <a:ea typeface="Verdana" panose="020B0604030504040204" pitchFamily="34" charset="0"/>
              </a:rPr>
              <a:t> </a:t>
            </a:r>
            <a:endParaRPr lang="en-AU" sz="2000" noProof="1">
              <a:solidFill>
                <a:schemeClr val="accent6">
                  <a:lumMod val="75000"/>
                </a:schemeClr>
              </a:solidFill>
              <a:latin typeface="Verdana" panose="020B0604030504040204" pitchFamily="34" charset="0"/>
              <a:ea typeface="Verdana" panose="020B0604030504040204" pitchFamily="34" charset="0"/>
            </a:endParaRPr>
          </a:p>
        </p:txBody>
      </p:sp>
      <p:pic>
        <p:nvPicPr>
          <p:cNvPr id="24" name="Graphic 23" descr="Marketing">
            <a:extLst>
              <a:ext uri="{FF2B5EF4-FFF2-40B4-BE49-F238E27FC236}">
                <a16:creationId xmlns:a16="http://schemas.microsoft.com/office/drawing/2014/main" id="{1618DD9B-1DF2-4AD8-A7A8-6041E691A9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943" y="3429000"/>
            <a:ext cx="777726" cy="777726"/>
          </a:xfrm>
          <a:prstGeom prst="rect">
            <a:avLst/>
          </a:prstGeom>
        </p:spPr>
      </p:pic>
      <p:pic>
        <p:nvPicPr>
          <p:cNvPr id="17" name="Graphic 16" descr="Cycle with people">
            <a:extLst>
              <a:ext uri="{FF2B5EF4-FFF2-40B4-BE49-F238E27FC236}">
                <a16:creationId xmlns:a16="http://schemas.microsoft.com/office/drawing/2014/main" id="{7AD98188-6850-4F5E-8C1B-6C361FF30F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14981" y="3453417"/>
            <a:ext cx="777726" cy="777726"/>
          </a:xfrm>
          <a:prstGeom prst="rect">
            <a:avLst/>
          </a:prstGeom>
        </p:spPr>
      </p:pic>
      <p:grpSp>
        <p:nvGrpSpPr>
          <p:cNvPr id="11" name="Group 10">
            <a:extLst>
              <a:ext uri="{FF2B5EF4-FFF2-40B4-BE49-F238E27FC236}">
                <a16:creationId xmlns:a16="http://schemas.microsoft.com/office/drawing/2014/main" id="{8D57C2BA-6552-43A9-A40F-EEF0897CD21F}"/>
              </a:ext>
            </a:extLst>
          </p:cNvPr>
          <p:cNvGrpSpPr/>
          <p:nvPr/>
        </p:nvGrpSpPr>
        <p:grpSpPr>
          <a:xfrm>
            <a:off x="5829129" y="4340062"/>
            <a:ext cx="6052904" cy="891936"/>
            <a:chOff x="5853654" y="4064058"/>
            <a:chExt cx="6052904" cy="891936"/>
          </a:xfrm>
        </p:grpSpPr>
        <p:sp>
          <p:nvSpPr>
            <p:cNvPr id="19" name="TextBox 18">
              <a:extLst>
                <a:ext uri="{FF2B5EF4-FFF2-40B4-BE49-F238E27FC236}">
                  <a16:creationId xmlns:a16="http://schemas.microsoft.com/office/drawing/2014/main" id="{486EA1A6-0BBA-48D5-8619-6BD259AB1132}"/>
                </a:ext>
              </a:extLst>
            </p:cNvPr>
            <p:cNvSpPr txBox="1"/>
            <p:nvPr/>
          </p:nvSpPr>
          <p:spPr>
            <a:xfrm>
              <a:off x="7890596" y="4555884"/>
              <a:ext cx="2183830" cy="400110"/>
            </a:xfrm>
            <a:prstGeom prst="rect">
              <a:avLst/>
            </a:prstGeom>
            <a:noFill/>
          </p:spPr>
          <p:txBody>
            <a:bodyPr wrap="square" rtlCol="0">
              <a:spAutoFit/>
            </a:bodyPr>
            <a:lstStyle/>
            <a:p>
              <a:pPr algn="ctr"/>
              <a:r>
                <a:rPr lang="en-AU" sz="2000" noProof="1">
                  <a:solidFill>
                    <a:schemeClr val="accent6">
                      <a:lumMod val="75000"/>
                    </a:schemeClr>
                  </a:solidFill>
                  <a:latin typeface="Verdana" panose="020B0604030504040204" pitchFamily="34" charset="0"/>
                  <a:ea typeface="Verdana" panose="020B0604030504040204" pitchFamily="34" charset="0"/>
                </a:rPr>
                <a:t>Efficiency</a:t>
              </a:r>
            </a:p>
          </p:txBody>
        </p:sp>
        <p:grpSp>
          <p:nvGrpSpPr>
            <p:cNvPr id="5" name="Group 4">
              <a:extLst>
                <a:ext uri="{FF2B5EF4-FFF2-40B4-BE49-F238E27FC236}">
                  <a16:creationId xmlns:a16="http://schemas.microsoft.com/office/drawing/2014/main" id="{5245A5FF-D182-4E14-89F5-BD057611B17D}"/>
                </a:ext>
              </a:extLst>
            </p:cNvPr>
            <p:cNvGrpSpPr/>
            <p:nvPr/>
          </p:nvGrpSpPr>
          <p:grpSpPr>
            <a:xfrm>
              <a:off x="5853654" y="4064058"/>
              <a:ext cx="6052904" cy="415607"/>
              <a:chOff x="5853654" y="4064058"/>
              <a:chExt cx="6052904" cy="415607"/>
            </a:xfrm>
          </p:grpSpPr>
          <p:sp>
            <p:nvSpPr>
              <p:cNvPr id="16" name="TextBox 15">
                <a:extLst>
                  <a:ext uri="{FF2B5EF4-FFF2-40B4-BE49-F238E27FC236}">
                    <a16:creationId xmlns:a16="http://schemas.microsoft.com/office/drawing/2014/main" id="{77F7CC13-1A84-487D-A8F9-DFFC4E50B4C4}"/>
                  </a:ext>
                </a:extLst>
              </p:cNvPr>
              <p:cNvSpPr txBox="1"/>
              <p:nvPr/>
            </p:nvSpPr>
            <p:spPr>
              <a:xfrm>
                <a:off x="9998339" y="4079555"/>
                <a:ext cx="1908219" cy="400110"/>
              </a:xfrm>
              <a:prstGeom prst="rect">
                <a:avLst/>
              </a:prstGeom>
              <a:noFill/>
            </p:spPr>
            <p:txBody>
              <a:bodyPr wrap="square" rtlCol="0">
                <a:spAutoFit/>
              </a:bodyPr>
              <a:lstStyle/>
              <a:p>
                <a:pPr algn="ctr"/>
                <a:r>
                  <a:rPr lang="en-AU" sz="2000" noProof="1">
                    <a:solidFill>
                      <a:schemeClr val="accent6">
                        <a:lumMod val="75000"/>
                      </a:schemeClr>
                    </a:solidFill>
                    <a:latin typeface="Verdana" panose="020B0604030504040204" pitchFamily="34" charset="0"/>
                    <a:ea typeface="Verdana" panose="020B0604030504040204" pitchFamily="34" charset="0"/>
                  </a:rPr>
                  <a:t>Cooperation</a:t>
                </a:r>
              </a:p>
            </p:txBody>
          </p:sp>
          <p:sp>
            <p:nvSpPr>
              <p:cNvPr id="21" name="TextBox 20">
                <a:extLst>
                  <a:ext uri="{FF2B5EF4-FFF2-40B4-BE49-F238E27FC236}">
                    <a16:creationId xmlns:a16="http://schemas.microsoft.com/office/drawing/2014/main" id="{4935EB5D-06FF-49DC-9438-06F5F5CA1F71}"/>
                  </a:ext>
                </a:extLst>
              </p:cNvPr>
              <p:cNvSpPr txBox="1"/>
              <p:nvPr/>
            </p:nvSpPr>
            <p:spPr>
              <a:xfrm>
                <a:off x="8037484" y="4064058"/>
                <a:ext cx="1960855" cy="400110"/>
              </a:xfrm>
              <a:prstGeom prst="rect">
                <a:avLst/>
              </a:prstGeom>
              <a:noFill/>
            </p:spPr>
            <p:txBody>
              <a:bodyPr wrap="square" rtlCol="0">
                <a:spAutoFit/>
              </a:bodyPr>
              <a:lstStyle/>
              <a:p>
                <a:pPr algn="ctr"/>
                <a:r>
                  <a:rPr lang="en-AU" sz="2000" noProof="1">
                    <a:solidFill>
                      <a:schemeClr val="accent6">
                        <a:lumMod val="75000"/>
                      </a:schemeClr>
                    </a:solidFill>
                    <a:latin typeface="Verdana" panose="020B0604030504040204" pitchFamily="34" charset="0"/>
                    <a:ea typeface="Verdana" panose="020B0604030504040204" pitchFamily="34" charset="0"/>
                  </a:rPr>
                  <a:t>Responsibility</a:t>
                </a:r>
              </a:p>
            </p:txBody>
          </p:sp>
          <p:sp>
            <p:nvSpPr>
              <p:cNvPr id="22" name="TextBox 21">
                <a:extLst>
                  <a:ext uri="{FF2B5EF4-FFF2-40B4-BE49-F238E27FC236}">
                    <a16:creationId xmlns:a16="http://schemas.microsoft.com/office/drawing/2014/main" id="{AB61E425-8CAB-4249-9DBC-7CD976AEB328}"/>
                  </a:ext>
                </a:extLst>
              </p:cNvPr>
              <p:cNvSpPr txBox="1"/>
              <p:nvPr/>
            </p:nvSpPr>
            <p:spPr>
              <a:xfrm>
                <a:off x="5853654" y="4079555"/>
                <a:ext cx="2183830" cy="400110"/>
              </a:xfrm>
              <a:prstGeom prst="rect">
                <a:avLst/>
              </a:prstGeom>
              <a:noFill/>
            </p:spPr>
            <p:txBody>
              <a:bodyPr wrap="square" rtlCol="0">
                <a:spAutoFit/>
              </a:bodyPr>
              <a:lstStyle/>
              <a:p>
                <a:pPr algn="ctr"/>
                <a:r>
                  <a:rPr lang="en-AU" sz="2000" noProof="1">
                    <a:solidFill>
                      <a:schemeClr val="accent6">
                        <a:lumMod val="75000"/>
                      </a:schemeClr>
                    </a:solidFill>
                    <a:latin typeface="Verdana" panose="020B0604030504040204" pitchFamily="34" charset="0"/>
                    <a:ea typeface="Verdana" panose="020B0604030504040204" pitchFamily="34" charset="0"/>
                  </a:rPr>
                  <a:t>Professionalism</a:t>
                </a:r>
              </a:p>
            </p:txBody>
          </p:sp>
        </p:grpSp>
      </p:grpSp>
      <p:sp>
        <p:nvSpPr>
          <p:cNvPr id="23" name="TextBox 22">
            <a:extLst>
              <a:ext uri="{FF2B5EF4-FFF2-40B4-BE49-F238E27FC236}">
                <a16:creationId xmlns:a16="http://schemas.microsoft.com/office/drawing/2014/main" id="{8DEE743D-7D07-45D8-AF1C-2BD941863678}"/>
              </a:ext>
            </a:extLst>
          </p:cNvPr>
          <p:cNvSpPr txBox="1"/>
          <p:nvPr/>
        </p:nvSpPr>
        <p:spPr>
          <a:xfrm>
            <a:off x="8114709" y="3722114"/>
            <a:ext cx="1595820" cy="400110"/>
          </a:xfrm>
          <a:prstGeom prst="rect">
            <a:avLst/>
          </a:prstGeom>
          <a:noFill/>
        </p:spPr>
        <p:txBody>
          <a:bodyPr wrap="square" rtlCol="0">
            <a:spAutoFit/>
          </a:bodyPr>
          <a:lstStyle/>
          <a:p>
            <a:pPr algn="ctr"/>
            <a:r>
              <a:rPr lang="lv-LV" sz="2000" dirty="0">
                <a:latin typeface="Verdana" panose="020B0604030504040204" pitchFamily="34" charset="0"/>
              </a:rPr>
              <a:t>VALUES</a:t>
            </a:r>
          </a:p>
        </p:txBody>
      </p:sp>
    </p:spTree>
    <p:extLst>
      <p:ext uri="{BB962C8B-B14F-4D97-AF65-F5344CB8AC3E}">
        <p14:creationId xmlns:p14="http://schemas.microsoft.com/office/powerpoint/2010/main" val="369685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5AF8C006-6039-4F30-9141-AC799E225B8B}"/>
              </a:ext>
            </a:extLst>
          </p:cNvPr>
          <p:cNvGraphicFramePr/>
          <p:nvPr>
            <p:extLst/>
          </p:nvPr>
        </p:nvGraphicFramePr>
        <p:xfrm>
          <a:off x="-3224457" y="-2925549"/>
          <a:ext cx="19284186" cy="1234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8" name="Diagram 37">
            <a:extLst>
              <a:ext uri="{FF2B5EF4-FFF2-40B4-BE49-F238E27FC236}">
                <a16:creationId xmlns:a16="http://schemas.microsoft.com/office/drawing/2014/main" id="{512AFE2E-EC18-4745-966F-31E43CAA2F57}"/>
              </a:ext>
            </a:extLst>
          </p:cNvPr>
          <p:cNvGraphicFramePr/>
          <p:nvPr>
            <p:extLst>
              <p:ext uri="{D42A27DB-BD31-4B8C-83A1-F6EECF244321}">
                <p14:modId xmlns:p14="http://schemas.microsoft.com/office/powerpoint/2010/main" val="213047107"/>
              </p:ext>
            </p:extLst>
          </p:nvPr>
        </p:nvGraphicFramePr>
        <p:xfrm>
          <a:off x="1504" y="-698273"/>
          <a:ext cx="12559465" cy="80383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oup 1">
            <a:extLst>
              <a:ext uri="{FF2B5EF4-FFF2-40B4-BE49-F238E27FC236}">
                <a16:creationId xmlns:a16="http://schemas.microsoft.com/office/drawing/2014/main" id="{FBB90D03-36F8-4F25-9C75-482D2F589C50}"/>
              </a:ext>
            </a:extLst>
          </p:cNvPr>
          <p:cNvGrpSpPr/>
          <p:nvPr/>
        </p:nvGrpSpPr>
        <p:grpSpPr>
          <a:xfrm>
            <a:off x="3930079" y="1261381"/>
            <a:ext cx="4330942" cy="4325710"/>
            <a:chOff x="3930079" y="1261381"/>
            <a:chExt cx="4330942" cy="4325710"/>
          </a:xfrm>
        </p:grpSpPr>
        <p:sp>
          <p:nvSpPr>
            <p:cNvPr id="3" name="Freeform: Shape 2">
              <a:extLst>
                <a:ext uri="{FF2B5EF4-FFF2-40B4-BE49-F238E27FC236}">
                  <a16:creationId xmlns:a16="http://schemas.microsoft.com/office/drawing/2014/main" id="{76D0B848-5491-4B62-8F17-CE8400653FE5}"/>
                </a:ext>
              </a:extLst>
            </p:cNvPr>
            <p:cNvSpPr/>
            <p:nvPr/>
          </p:nvSpPr>
          <p:spPr>
            <a:xfrm>
              <a:off x="3930079" y="1262452"/>
              <a:ext cx="4316214" cy="4316214"/>
            </a:xfrm>
            <a:custGeom>
              <a:avLst/>
              <a:gdLst>
                <a:gd name="connsiteX0" fmla="*/ 2158107 w 4316214"/>
                <a:gd name="connsiteY0" fmla="*/ 0 h 4316214"/>
                <a:gd name="connsiteX1" fmla="*/ 4027082 w 4316214"/>
                <a:gd name="connsiteY1" fmla="*/ 1079053 h 4316214"/>
                <a:gd name="connsiteX2" fmla="*/ 4027082 w 4316214"/>
                <a:gd name="connsiteY2" fmla="*/ 3237160 h 4316214"/>
                <a:gd name="connsiteX3" fmla="*/ 2158107 w 4316214"/>
                <a:gd name="connsiteY3" fmla="*/ 2158107 h 4316214"/>
                <a:gd name="connsiteX4" fmla="*/ 2158107 w 4316214"/>
                <a:gd name="connsiteY4" fmla="*/ 0 h 431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6214" h="4316214">
                  <a:moveTo>
                    <a:pt x="2158107" y="0"/>
                  </a:moveTo>
                  <a:cubicBezTo>
                    <a:pt x="2929124" y="0"/>
                    <a:pt x="3641574" y="411333"/>
                    <a:pt x="4027082" y="1079053"/>
                  </a:cubicBezTo>
                  <a:cubicBezTo>
                    <a:pt x="4412591" y="1746774"/>
                    <a:pt x="4412591" y="2569439"/>
                    <a:pt x="4027082" y="3237160"/>
                  </a:cubicBezTo>
                  <a:lnTo>
                    <a:pt x="2158107" y="2158107"/>
                  </a:lnTo>
                  <a:lnTo>
                    <a:pt x="2158107" y="0"/>
                  </a:lnTo>
                  <a:close/>
                </a:path>
              </a:pathLst>
            </a:custGeom>
            <a:solidFill>
              <a:srgbClr val="FE980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64465" tIns="814224" rIns="522879" bIns="2098812" numCol="1" spcCol="1270" anchor="ctr" anchorCtr="0">
              <a:noAutofit/>
            </a:bodyPr>
            <a:lstStyle/>
            <a:p>
              <a:pPr marL="0" lvl="0" indent="0" algn="r" defTabSz="622300">
                <a:lnSpc>
                  <a:spcPct val="90000"/>
                </a:lnSpc>
                <a:spcBef>
                  <a:spcPct val="0"/>
                </a:spcBef>
                <a:spcAft>
                  <a:spcPct val="35000"/>
                </a:spcAft>
                <a:buNone/>
              </a:pPr>
              <a:endParaRPr lang="lv-LV" sz="1400" b="1" kern="1200" dirty="0">
                <a:solidFill>
                  <a:schemeClr val="bg1"/>
                </a:solidFill>
                <a:latin typeface="Verdana" panose="020B0604030504040204" pitchFamily="34" charset="0"/>
              </a:endParaRPr>
            </a:p>
          </p:txBody>
        </p:sp>
        <p:sp>
          <p:nvSpPr>
            <p:cNvPr id="4" name="Freeform: Shape 3">
              <a:extLst>
                <a:ext uri="{FF2B5EF4-FFF2-40B4-BE49-F238E27FC236}">
                  <a16:creationId xmlns:a16="http://schemas.microsoft.com/office/drawing/2014/main" id="{D04A4A21-7F0A-4FDE-BBBA-55C5D25C5107}"/>
                </a:ext>
              </a:extLst>
            </p:cNvPr>
            <p:cNvSpPr/>
            <p:nvPr/>
          </p:nvSpPr>
          <p:spPr>
            <a:xfrm>
              <a:off x="3944635" y="1261381"/>
              <a:ext cx="4316214" cy="4316214"/>
            </a:xfrm>
            <a:custGeom>
              <a:avLst/>
              <a:gdLst>
                <a:gd name="connsiteX0" fmla="*/ 4027082 w 4316214"/>
                <a:gd name="connsiteY0" fmla="*/ 3237160 h 4316214"/>
                <a:gd name="connsiteX1" fmla="*/ 2158107 w 4316214"/>
                <a:gd name="connsiteY1" fmla="*/ 4316214 h 4316214"/>
                <a:gd name="connsiteX2" fmla="*/ 289132 w 4316214"/>
                <a:gd name="connsiteY2" fmla="*/ 3237161 h 4316214"/>
                <a:gd name="connsiteX3" fmla="*/ 2158107 w 4316214"/>
                <a:gd name="connsiteY3" fmla="*/ 2158107 h 4316214"/>
                <a:gd name="connsiteX4" fmla="*/ 4027082 w 4316214"/>
                <a:gd name="connsiteY4" fmla="*/ 3237160 h 431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6214" h="4316214">
                  <a:moveTo>
                    <a:pt x="4027082" y="3237160"/>
                  </a:moveTo>
                  <a:cubicBezTo>
                    <a:pt x="3641573" y="3904881"/>
                    <a:pt x="2929124" y="4316214"/>
                    <a:pt x="2158107" y="4316214"/>
                  </a:cubicBezTo>
                  <a:cubicBezTo>
                    <a:pt x="1387090" y="4316214"/>
                    <a:pt x="674640" y="3904881"/>
                    <a:pt x="289132" y="3237161"/>
                  </a:cubicBezTo>
                  <a:lnTo>
                    <a:pt x="2158107" y="2158107"/>
                  </a:lnTo>
                  <a:lnTo>
                    <a:pt x="4027082" y="3237160"/>
                  </a:lnTo>
                  <a:close/>
                </a:path>
              </a:pathLst>
            </a:custGeom>
            <a:solidFill>
              <a:srgbClr val="38793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99601" tIns="2741106" rIns="1199600" bIns="274697" numCol="1" spcCol="1270" anchor="ctr" anchorCtr="0">
              <a:noAutofit/>
            </a:bodyPr>
            <a:lstStyle/>
            <a:p>
              <a:pPr marL="0" lvl="0" indent="0" algn="ctr" defTabSz="622300">
                <a:lnSpc>
                  <a:spcPct val="90000"/>
                </a:lnSpc>
                <a:spcBef>
                  <a:spcPct val="0"/>
                </a:spcBef>
                <a:spcAft>
                  <a:spcPct val="35000"/>
                </a:spcAft>
                <a:buNone/>
              </a:pPr>
              <a:endParaRPr lang="lv-LV" sz="1400" kern="1200" dirty="0">
                <a:latin typeface="Verdana" panose="020B0604030504040204" pitchFamily="34" charset="0"/>
              </a:endParaRPr>
            </a:p>
          </p:txBody>
        </p:sp>
        <p:sp>
          <p:nvSpPr>
            <p:cNvPr id="6" name="Freeform: Shape 5">
              <a:extLst>
                <a:ext uri="{FF2B5EF4-FFF2-40B4-BE49-F238E27FC236}">
                  <a16:creationId xmlns:a16="http://schemas.microsoft.com/office/drawing/2014/main" id="{82640A52-FA6D-42E7-AB50-E958D11206BB}"/>
                </a:ext>
              </a:extLst>
            </p:cNvPr>
            <p:cNvSpPr/>
            <p:nvPr/>
          </p:nvSpPr>
          <p:spPr>
            <a:xfrm>
              <a:off x="3944807" y="1270877"/>
              <a:ext cx="4316214" cy="4316214"/>
            </a:xfrm>
            <a:custGeom>
              <a:avLst/>
              <a:gdLst>
                <a:gd name="connsiteX0" fmla="*/ 289132 w 4316214"/>
                <a:gd name="connsiteY0" fmla="*/ 3237161 h 4316214"/>
                <a:gd name="connsiteX1" fmla="*/ 289132 w 4316214"/>
                <a:gd name="connsiteY1" fmla="*/ 1079054 h 4316214"/>
                <a:gd name="connsiteX2" fmla="*/ 2158107 w 4316214"/>
                <a:gd name="connsiteY2" fmla="*/ 0 h 4316214"/>
                <a:gd name="connsiteX3" fmla="*/ 2158107 w 4316214"/>
                <a:gd name="connsiteY3" fmla="*/ 2158107 h 4316214"/>
                <a:gd name="connsiteX4" fmla="*/ 289132 w 4316214"/>
                <a:gd name="connsiteY4" fmla="*/ 3237161 h 431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6214" h="4316214">
                  <a:moveTo>
                    <a:pt x="289132" y="3237161"/>
                  </a:moveTo>
                  <a:cubicBezTo>
                    <a:pt x="-96377" y="2569440"/>
                    <a:pt x="-96377" y="1746775"/>
                    <a:pt x="289132" y="1079054"/>
                  </a:cubicBezTo>
                  <a:cubicBezTo>
                    <a:pt x="674641" y="411333"/>
                    <a:pt x="1387090" y="0"/>
                    <a:pt x="2158107" y="0"/>
                  </a:cubicBezTo>
                  <a:lnTo>
                    <a:pt x="2158107" y="2158107"/>
                  </a:lnTo>
                  <a:lnTo>
                    <a:pt x="289132" y="3237161"/>
                  </a:lnTo>
                  <a:close/>
                </a:path>
              </a:pathLst>
            </a:custGeom>
            <a:solidFill>
              <a:srgbClr val="66993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0232" tIns="865608" rIns="2407112" bIns="2047428" numCol="1" spcCol="1270" anchor="ctr" anchorCtr="0">
              <a:noAutofit/>
            </a:bodyPr>
            <a:lstStyle/>
            <a:p>
              <a:pPr marL="0" lvl="0" indent="0" algn="ctr" defTabSz="622300">
                <a:lnSpc>
                  <a:spcPct val="90000"/>
                </a:lnSpc>
                <a:spcBef>
                  <a:spcPct val="0"/>
                </a:spcBef>
                <a:spcAft>
                  <a:spcPct val="35000"/>
                </a:spcAft>
                <a:buNone/>
              </a:pPr>
              <a:endParaRPr lang="lv-LV" sz="1400" b="1" kern="1200" dirty="0">
                <a:solidFill>
                  <a:schemeClr val="bg1"/>
                </a:solidFill>
                <a:latin typeface="Verdana" panose="020B0604030504040204" pitchFamily="34" charset="0"/>
              </a:endParaRPr>
            </a:p>
          </p:txBody>
        </p:sp>
      </p:grpSp>
      <p:sp>
        <p:nvSpPr>
          <p:cNvPr id="8" name="TextBox 7">
            <a:extLst>
              <a:ext uri="{FF2B5EF4-FFF2-40B4-BE49-F238E27FC236}">
                <a16:creationId xmlns:a16="http://schemas.microsoft.com/office/drawing/2014/main" id="{F4957482-F405-4C25-A2A4-74B6E311D2D1}"/>
              </a:ext>
            </a:extLst>
          </p:cNvPr>
          <p:cNvSpPr txBox="1"/>
          <p:nvPr/>
        </p:nvSpPr>
        <p:spPr>
          <a:xfrm>
            <a:off x="3903279" y="2584385"/>
            <a:ext cx="2263969" cy="1200329"/>
          </a:xfrm>
          <a:prstGeom prst="rect">
            <a:avLst/>
          </a:prstGeom>
          <a:noFill/>
        </p:spPr>
        <p:txBody>
          <a:bodyPr wrap="square" rtlCol="0">
            <a:spAutoFit/>
          </a:bodyPr>
          <a:lstStyle/>
          <a:p>
            <a:pPr algn="ctr"/>
            <a:r>
              <a:rPr lang="lv-LV" sz="1200" b="1" dirty="0">
                <a:solidFill>
                  <a:schemeClr val="bg1"/>
                </a:solidFill>
                <a:latin typeface="Verdana" panose="020B0604030504040204" pitchFamily="34" charset="0"/>
                <a:ea typeface="Verdana" panose="020B0604030504040204" pitchFamily="34" charset="0"/>
              </a:rPr>
              <a:t>1.</a:t>
            </a:r>
          </a:p>
          <a:p>
            <a:pPr algn="ctr"/>
            <a:r>
              <a:rPr lang="en-US" sz="1200" b="1" dirty="0">
                <a:solidFill>
                  <a:schemeClr val="bg1"/>
                </a:solidFill>
                <a:latin typeface="Verdana" panose="020B0604030504040204" pitchFamily="34" charset="0"/>
                <a:ea typeface="Verdana" panose="020B0604030504040204" pitchFamily="34" charset="0"/>
              </a:rPr>
              <a:t>Promote the Agency's role as a leading partner in personnel recruitment</a:t>
            </a:r>
            <a:endParaRPr lang="lv-LV" sz="1200" b="1" dirty="0">
              <a:solidFill>
                <a:schemeClr val="bg1"/>
              </a:solidFill>
              <a:latin typeface="Verdana" panose="020B0604030504040204" pitchFamily="34" charset="0"/>
              <a:ea typeface="Verdana" panose="020B0604030504040204" pitchFamily="34" charset="0"/>
            </a:endParaRPr>
          </a:p>
          <a:p>
            <a:pPr algn="ctr"/>
            <a:endParaRPr lang="lv-LV" sz="1200" dirty="0">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6FD6697F-4634-49A8-AEAD-21B72B4A9383}"/>
              </a:ext>
            </a:extLst>
          </p:cNvPr>
          <p:cNvSpPr/>
          <p:nvPr/>
        </p:nvSpPr>
        <p:spPr>
          <a:xfrm>
            <a:off x="6061954" y="2607343"/>
            <a:ext cx="2169182" cy="830997"/>
          </a:xfrm>
          <a:prstGeom prst="rect">
            <a:avLst/>
          </a:prstGeom>
        </p:spPr>
        <p:txBody>
          <a:bodyPr wrap="square">
            <a:spAutoFit/>
          </a:bodyPr>
          <a:lstStyle/>
          <a:p>
            <a:pPr algn="ctr"/>
            <a:r>
              <a:rPr lang="lv-LV" sz="1200" b="1" dirty="0">
                <a:solidFill>
                  <a:schemeClr val="bg1"/>
                </a:solidFill>
                <a:latin typeface="Verdana" panose="020B0604030504040204" pitchFamily="34" charset="0"/>
                <a:ea typeface="Verdana" panose="020B0604030504040204" pitchFamily="34" charset="0"/>
              </a:rPr>
              <a:t>2.</a:t>
            </a:r>
          </a:p>
          <a:p>
            <a:pPr algn="ctr"/>
            <a:r>
              <a:rPr lang="lv-LV" sz="1200" b="1" dirty="0" err="1">
                <a:solidFill>
                  <a:schemeClr val="bg1"/>
                </a:solidFill>
                <a:latin typeface="Verdana" panose="020B0604030504040204" pitchFamily="34" charset="0"/>
                <a:ea typeface="Verdana" panose="020B0604030504040204" pitchFamily="34" charset="0"/>
              </a:rPr>
              <a:t>Integration</a:t>
            </a:r>
            <a:r>
              <a:rPr lang="lv-LV" sz="1200" b="1" dirty="0">
                <a:solidFill>
                  <a:schemeClr val="bg1"/>
                </a:solidFill>
                <a:latin typeface="Verdana" panose="020B0604030504040204" pitchFamily="34" charset="0"/>
                <a:ea typeface="Verdana" panose="020B0604030504040204" pitchFamily="34" charset="0"/>
              </a:rPr>
              <a:t> </a:t>
            </a:r>
            <a:r>
              <a:rPr lang="lv-LV" sz="1200" b="1" dirty="0" err="1">
                <a:solidFill>
                  <a:schemeClr val="bg1"/>
                </a:solidFill>
                <a:latin typeface="Verdana" panose="020B0604030504040204" pitchFamily="34" charset="0"/>
                <a:ea typeface="Verdana" panose="020B0604030504040204" pitchFamily="34" charset="0"/>
              </a:rPr>
              <a:t>of</a:t>
            </a:r>
            <a:r>
              <a:rPr lang="lv-LV" sz="1200" b="1" dirty="0">
                <a:solidFill>
                  <a:schemeClr val="bg1"/>
                </a:solidFill>
                <a:latin typeface="Verdana" panose="020B0604030504040204" pitchFamily="34" charset="0"/>
                <a:ea typeface="Verdana" panose="020B0604030504040204" pitchFamily="34" charset="0"/>
              </a:rPr>
              <a:t> </a:t>
            </a:r>
            <a:r>
              <a:rPr lang="lv-LV" sz="1200" b="1" dirty="0" err="1">
                <a:solidFill>
                  <a:schemeClr val="bg1"/>
                </a:solidFill>
                <a:latin typeface="Verdana" panose="020B0604030504040204" pitchFamily="34" charset="0"/>
                <a:ea typeface="Verdana" panose="020B0604030504040204" pitchFamily="34" charset="0"/>
              </a:rPr>
              <a:t>persons</a:t>
            </a:r>
            <a:r>
              <a:rPr lang="lv-LV" sz="1200" b="1" dirty="0">
                <a:solidFill>
                  <a:schemeClr val="bg1"/>
                </a:solidFill>
                <a:latin typeface="Verdana" panose="020B0604030504040204" pitchFamily="34" charset="0"/>
                <a:ea typeface="Verdana" panose="020B0604030504040204" pitchFamily="34" charset="0"/>
              </a:rPr>
              <a:t> </a:t>
            </a:r>
            <a:r>
              <a:rPr lang="lv-LV" sz="1200" b="1" dirty="0" err="1">
                <a:solidFill>
                  <a:schemeClr val="bg1"/>
                </a:solidFill>
                <a:latin typeface="Verdana" panose="020B0604030504040204" pitchFamily="34" charset="0"/>
                <a:ea typeface="Verdana" panose="020B0604030504040204" pitchFamily="34" charset="0"/>
              </a:rPr>
              <a:t>with</a:t>
            </a:r>
            <a:r>
              <a:rPr lang="lv-LV" sz="1200" b="1" dirty="0">
                <a:solidFill>
                  <a:schemeClr val="bg1"/>
                </a:solidFill>
                <a:latin typeface="Verdana" panose="020B0604030504040204" pitchFamily="34" charset="0"/>
                <a:ea typeface="Verdana" panose="020B0604030504040204" pitchFamily="34" charset="0"/>
              </a:rPr>
              <a:t> </a:t>
            </a:r>
            <a:r>
              <a:rPr lang="lv-LV" sz="1200" b="1" dirty="0" err="1">
                <a:solidFill>
                  <a:schemeClr val="bg1"/>
                </a:solidFill>
                <a:latin typeface="Verdana" panose="020B0604030504040204" pitchFamily="34" charset="0"/>
                <a:ea typeface="Verdana" panose="020B0604030504040204" pitchFamily="34" charset="0"/>
              </a:rPr>
              <a:t>disabilities</a:t>
            </a:r>
            <a:r>
              <a:rPr lang="lv-LV" sz="1200" b="1" dirty="0">
                <a:solidFill>
                  <a:schemeClr val="bg1"/>
                </a:solidFill>
                <a:latin typeface="Verdana" panose="020B0604030504040204" pitchFamily="34" charset="0"/>
                <a:ea typeface="Verdana" panose="020B0604030504040204" pitchFamily="34" charset="0"/>
              </a:rPr>
              <a:t> </a:t>
            </a:r>
            <a:r>
              <a:rPr lang="lv-LV" sz="1200" b="1" dirty="0" err="1">
                <a:solidFill>
                  <a:schemeClr val="bg1"/>
                </a:solidFill>
                <a:latin typeface="Verdana" panose="020B0604030504040204" pitchFamily="34" charset="0"/>
                <a:ea typeface="Verdana" panose="020B0604030504040204" pitchFamily="34" charset="0"/>
              </a:rPr>
              <a:t>into</a:t>
            </a:r>
            <a:r>
              <a:rPr lang="lv-LV" sz="1200" b="1" dirty="0">
                <a:solidFill>
                  <a:schemeClr val="bg1"/>
                </a:solidFill>
                <a:latin typeface="Verdana" panose="020B0604030504040204" pitchFamily="34" charset="0"/>
                <a:ea typeface="Verdana" panose="020B0604030504040204" pitchFamily="34" charset="0"/>
              </a:rPr>
              <a:t> </a:t>
            </a:r>
            <a:r>
              <a:rPr lang="lv-LV" sz="1200" b="1" dirty="0" err="1">
                <a:solidFill>
                  <a:schemeClr val="bg1"/>
                </a:solidFill>
                <a:latin typeface="Verdana" panose="020B0604030504040204" pitchFamily="34" charset="0"/>
                <a:ea typeface="Verdana" panose="020B0604030504040204" pitchFamily="34" charset="0"/>
              </a:rPr>
              <a:t>the</a:t>
            </a:r>
            <a:r>
              <a:rPr lang="lv-LV" sz="1200" b="1" dirty="0">
                <a:solidFill>
                  <a:schemeClr val="bg1"/>
                </a:solidFill>
                <a:latin typeface="Verdana" panose="020B0604030504040204" pitchFamily="34" charset="0"/>
                <a:ea typeface="Verdana" panose="020B0604030504040204" pitchFamily="34" charset="0"/>
              </a:rPr>
              <a:t> </a:t>
            </a:r>
            <a:r>
              <a:rPr lang="lv-LV" sz="1200" b="1" dirty="0" err="1">
                <a:solidFill>
                  <a:schemeClr val="bg1"/>
                </a:solidFill>
                <a:latin typeface="Verdana" panose="020B0604030504040204" pitchFamily="34" charset="0"/>
                <a:ea typeface="Verdana" panose="020B0604030504040204" pitchFamily="34" charset="0"/>
              </a:rPr>
              <a:t>labor</a:t>
            </a:r>
            <a:r>
              <a:rPr lang="lv-LV" sz="1200" b="1" dirty="0">
                <a:solidFill>
                  <a:schemeClr val="bg1"/>
                </a:solidFill>
                <a:latin typeface="Verdana" panose="020B0604030504040204" pitchFamily="34" charset="0"/>
                <a:ea typeface="Verdana" panose="020B0604030504040204" pitchFamily="34" charset="0"/>
              </a:rPr>
              <a:t> </a:t>
            </a:r>
            <a:r>
              <a:rPr lang="lv-LV" sz="1200" b="1" dirty="0" err="1">
                <a:solidFill>
                  <a:schemeClr val="bg1"/>
                </a:solidFill>
                <a:latin typeface="Verdana" panose="020B0604030504040204" pitchFamily="34" charset="0"/>
                <a:ea typeface="Verdana" panose="020B0604030504040204" pitchFamily="34" charset="0"/>
              </a:rPr>
              <a:t>market</a:t>
            </a:r>
            <a:endParaRPr lang="lv-LV" sz="1200" b="1" dirty="0">
              <a:solidFill>
                <a:schemeClr val="bg1"/>
              </a:solidFill>
              <a:latin typeface="Verdana" panose="020B0604030504040204" pitchFamily="34" charset="0"/>
              <a:ea typeface="Verdana" panose="020B0604030504040204" pitchFamily="34" charset="0"/>
            </a:endParaRPr>
          </a:p>
        </p:txBody>
      </p:sp>
      <p:grpSp>
        <p:nvGrpSpPr>
          <p:cNvPr id="10" name="Graphic 68" descr="Handshake">
            <a:extLst>
              <a:ext uri="{FF2B5EF4-FFF2-40B4-BE49-F238E27FC236}">
                <a16:creationId xmlns:a16="http://schemas.microsoft.com/office/drawing/2014/main" id="{6DE4E1E4-F16B-47D5-8764-41474C846AF8}"/>
              </a:ext>
            </a:extLst>
          </p:cNvPr>
          <p:cNvGrpSpPr/>
          <p:nvPr/>
        </p:nvGrpSpPr>
        <p:grpSpPr>
          <a:xfrm>
            <a:off x="4834874" y="1565036"/>
            <a:ext cx="1018814" cy="1018814"/>
            <a:chOff x="8793848" y="3412505"/>
            <a:chExt cx="914400" cy="914400"/>
          </a:xfrm>
          <a:solidFill>
            <a:schemeClr val="bg1"/>
          </a:solidFill>
        </p:grpSpPr>
        <p:sp>
          <p:nvSpPr>
            <p:cNvPr id="11" name="Freeform: Shape 10">
              <a:extLst>
                <a:ext uri="{FF2B5EF4-FFF2-40B4-BE49-F238E27FC236}">
                  <a16:creationId xmlns:a16="http://schemas.microsoft.com/office/drawing/2014/main" id="{6CEC3E05-00C8-41ED-9D84-12427801FFCB}"/>
                </a:ext>
              </a:extLst>
            </p:cNvPr>
            <p:cNvSpPr/>
            <p:nvPr/>
          </p:nvSpPr>
          <p:spPr>
            <a:xfrm>
              <a:off x="9193725" y="4014312"/>
              <a:ext cx="85725" cy="85725"/>
            </a:xfrm>
            <a:custGeom>
              <a:avLst/>
              <a:gdLst>
                <a:gd name="connsiteX0" fmla="*/ 27795 w 85725"/>
                <a:gd name="connsiteY0" fmla="*/ 87803 h 85725"/>
                <a:gd name="connsiteX1" fmla="*/ 13508 w 85725"/>
                <a:gd name="connsiteY1" fmla="*/ 83040 h 85725"/>
                <a:gd name="connsiteX2" fmla="*/ 11603 w 85725"/>
                <a:gd name="connsiteY2" fmla="*/ 56370 h 85725"/>
                <a:gd name="connsiteX3" fmla="*/ 48750 w 85725"/>
                <a:gd name="connsiteY3" fmla="*/ 13508 h 85725"/>
                <a:gd name="connsiteX4" fmla="*/ 75420 w 85725"/>
                <a:gd name="connsiteY4" fmla="*/ 11603 h 85725"/>
                <a:gd name="connsiteX5" fmla="*/ 77325 w 85725"/>
                <a:gd name="connsiteY5" fmla="*/ 38272 h 85725"/>
                <a:gd name="connsiteX6" fmla="*/ 40178 w 85725"/>
                <a:gd name="connsiteY6" fmla="*/ 81135 h 85725"/>
                <a:gd name="connsiteX7" fmla="*/ 27795 w 85725"/>
                <a:gd name="connsiteY7" fmla="*/ 8780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85725">
                  <a:moveTo>
                    <a:pt x="27795" y="87803"/>
                  </a:moveTo>
                  <a:cubicBezTo>
                    <a:pt x="23033" y="87803"/>
                    <a:pt x="17318" y="86850"/>
                    <a:pt x="13508" y="83040"/>
                  </a:cubicBezTo>
                  <a:cubicBezTo>
                    <a:pt x="5888" y="76372"/>
                    <a:pt x="4935" y="63990"/>
                    <a:pt x="11603" y="56370"/>
                  </a:cubicBezTo>
                  <a:lnTo>
                    <a:pt x="48750" y="13508"/>
                  </a:lnTo>
                  <a:cubicBezTo>
                    <a:pt x="55418" y="5888"/>
                    <a:pt x="67800" y="4935"/>
                    <a:pt x="75420" y="11603"/>
                  </a:cubicBezTo>
                  <a:cubicBezTo>
                    <a:pt x="83040" y="18270"/>
                    <a:pt x="83993" y="30653"/>
                    <a:pt x="77325" y="38272"/>
                  </a:cubicBezTo>
                  <a:lnTo>
                    <a:pt x="40178" y="81135"/>
                  </a:lnTo>
                  <a:cubicBezTo>
                    <a:pt x="37320" y="84945"/>
                    <a:pt x="32558" y="86850"/>
                    <a:pt x="27795" y="87803"/>
                  </a:cubicBez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12" name="Freeform: Shape 11">
              <a:extLst>
                <a:ext uri="{FF2B5EF4-FFF2-40B4-BE49-F238E27FC236}">
                  <a16:creationId xmlns:a16="http://schemas.microsoft.com/office/drawing/2014/main" id="{0E63DDA0-B47D-4B5B-8C56-0275AF49D81D}"/>
                </a:ext>
              </a:extLst>
            </p:cNvPr>
            <p:cNvSpPr/>
            <p:nvPr/>
          </p:nvSpPr>
          <p:spPr>
            <a:xfrm>
              <a:off x="9130395" y="3975747"/>
              <a:ext cx="104775" cy="104775"/>
            </a:xfrm>
            <a:custGeom>
              <a:avLst/>
              <a:gdLst>
                <a:gd name="connsiteX0" fmla="*/ 33023 w 104775"/>
                <a:gd name="connsiteY0" fmla="*/ 104460 h 104775"/>
                <a:gd name="connsiteX1" fmla="*/ 14925 w 104775"/>
                <a:gd name="connsiteY1" fmla="*/ 98745 h 104775"/>
                <a:gd name="connsiteX2" fmla="*/ 13020 w 104775"/>
                <a:gd name="connsiteY2" fmla="*/ 65408 h 104775"/>
                <a:gd name="connsiteX3" fmla="*/ 56835 w 104775"/>
                <a:gd name="connsiteY3" fmla="*/ 14925 h 104775"/>
                <a:gd name="connsiteX4" fmla="*/ 90173 w 104775"/>
                <a:gd name="connsiteY4" fmla="*/ 13020 h 104775"/>
                <a:gd name="connsiteX5" fmla="*/ 92078 w 104775"/>
                <a:gd name="connsiteY5" fmla="*/ 46358 h 104775"/>
                <a:gd name="connsiteX6" fmla="*/ 48263 w 104775"/>
                <a:gd name="connsiteY6" fmla="*/ 96840 h 104775"/>
                <a:gd name="connsiteX7" fmla="*/ 33023 w 104775"/>
                <a:gd name="connsiteY7" fmla="*/ 10446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33023" y="104460"/>
                  </a:moveTo>
                  <a:cubicBezTo>
                    <a:pt x="26355" y="105413"/>
                    <a:pt x="20640" y="103508"/>
                    <a:pt x="14925" y="98745"/>
                  </a:cubicBezTo>
                  <a:cubicBezTo>
                    <a:pt x="5400" y="90173"/>
                    <a:pt x="4448" y="74933"/>
                    <a:pt x="13020" y="65408"/>
                  </a:cubicBezTo>
                  <a:lnTo>
                    <a:pt x="56835" y="14925"/>
                  </a:lnTo>
                  <a:cubicBezTo>
                    <a:pt x="65408" y="5400"/>
                    <a:pt x="80648" y="4448"/>
                    <a:pt x="90173" y="13020"/>
                  </a:cubicBezTo>
                  <a:cubicBezTo>
                    <a:pt x="99698" y="21593"/>
                    <a:pt x="100650" y="36833"/>
                    <a:pt x="92078" y="46358"/>
                  </a:cubicBezTo>
                  <a:lnTo>
                    <a:pt x="48263" y="96840"/>
                  </a:lnTo>
                  <a:cubicBezTo>
                    <a:pt x="44453" y="101603"/>
                    <a:pt x="38738" y="104460"/>
                    <a:pt x="33023" y="104460"/>
                  </a:cubicBez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13" name="Freeform: Shape 12">
              <a:extLst>
                <a:ext uri="{FF2B5EF4-FFF2-40B4-BE49-F238E27FC236}">
                  <a16:creationId xmlns:a16="http://schemas.microsoft.com/office/drawing/2014/main" id="{B63ED7F0-CD5C-4927-97BD-53C9A8857D73}"/>
                </a:ext>
              </a:extLst>
            </p:cNvPr>
            <p:cNvSpPr/>
            <p:nvPr/>
          </p:nvSpPr>
          <p:spPr>
            <a:xfrm>
              <a:off x="9065571" y="3930926"/>
              <a:ext cx="114300" cy="114300"/>
            </a:xfrm>
            <a:custGeom>
              <a:avLst/>
              <a:gdLst>
                <a:gd name="connsiteX0" fmla="*/ 37839 w 114300"/>
                <a:gd name="connsiteY0" fmla="*/ 114039 h 114300"/>
                <a:gd name="connsiteX1" fmla="*/ 16884 w 114300"/>
                <a:gd name="connsiteY1" fmla="*/ 107372 h 114300"/>
                <a:gd name="connsiteX2" fmla="*/ 14027 w 114300"/>
                <a:gd name="connsiteY2" fmla="*/ 67367 h 114300"/>
                <a:gd name="connsiteX3" fmla="*/ 57842 w 114300"/>
                <a:gd name="connsiteY3" fmla="*/ 16884 h 114300"/>
                <a:gd name="connsiteX4" fmla="*/ 97847 w 114300"/>
                <a:gd name="connsiteY4" fmla="*/ 14027 h 114300"/>
                <a:gd name="connsiteX5" fmla="*/ 100704 w 114300"/>
                <a:gd name="connsiteY5" fmla="*/ 54032 h 114300"/>
                <a:gd name="connsiteX6" fmla="*/ 56889 w 114300"/>
                <a:gd name="connsiteY6" fmla="*/ 104514 h 114300"/>
                <a:gd name="connsiteX7" fmla="*/ 37839 w 114300"/>
                <a:gd name="connsiteY7" fmla="*/ 1140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14300">
                  <a:moveTo>
                    <a:pt x="37839" y="114039"/>
                  </a:moveTo>
                  <a:cubicBezTo>
                    <a:pt x="30219" y="114992"/>
                    <a:pt x="22599" y="112134"/>
                    <a:pt x="16884" y="107372"/>
                  </a:cubicBezTo>
                  <a:cubicBezTo>
                    <a:pt x="5454" y="96894"/>
                    <a:pt x="3549" y="78797"/>
                    <a:pt x="14027" y="67367"/>
                  </a:cubicBezTo>
                  <a:lnTo>
                    <a:pt x="57842" y="16884"/>
                  </a:lnTo>
                  <a:cubicBezTo>
                    <a:pt x="68319" y="5454"/>
                    <a:pt x="86417" y="3549"/>
                    <a:pt x="97847" y="14027"/>
                  </a:cubicBezTo>
                  <a:cubicBezTo>
                    <a:pt x="109277" y="24504"/>
                    <a:pt x="111182" y="42602"/>
                    <a:pt x="100704" y="54032"/>
                  </a:cubicBezTo>
                  <a:lnTo>
                    <a:pt x="56889" y="104514"/>
                  </a:lnTo>
                  <a:cubicBezTo>
                    <a:pt x="52127" y="110229"/>
                    <a:pt x="44507" y="114039"/>
                    <a:pt x="37839" y="114039"/>
                  </a:cubicBez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14" name="Freeform: Shape 13">
              <a:extLst>
                <a:ext uri="{FF2B5EF4-FFF2-40B4-BE49-F238E27FC236}">
                  <a16:creationId xmlns:a16="http://schemas.microsoft.com/office/drawing/2014/main" id="{E58C6D76-D55A-4069-B85B-138B2F8AF817}"/>
                </a:ext>
              </a:extLst>
            </p:cNvPr>
            <p:cNvSpPr/>
            <p:nvPr/>
          </p:nvSpPr>
          <p:spPr>
            <a:xfrm>
              <a:off x="8996039" y="3889016"/>
              <a:ext cx="114300" cy="123825"/>
            </a:xfrm>
            <a:custGeom>
              <a:avLst/>
              <a:gdLst>
                <a:gd name="connsiteX0" fmla="*/ 37839 w 114300"/>
                <a:gd name="connsiteY0" fmla="*/ 120707 h 123825"/>
                <a:gd name="connsiteX1" fmla="*/ 16884 w 114300"/>
                <a:gd name="connsiteY1" fmla="*/ 114039 h 123825"/>
                <a:gd name="connsiteX2" fmla="*/ 14027 w 114300"/>
                <a:gd name="connsiteY2" fmla="*/ 74034 h 123825"/>
                <a:gd name="connsiteX3" fmla="*/ 64509 w 114300"/>
                <a:gd name="connsiteY3" fmla="*/ 16884 h 123825"/>
                <a:gd name="connsiteX4" fmla="*/ 104514 w 114300"/>
                <a:gd name="connsiteY4" fmla="*/ 14027 h 123825"/>
                <a:gd name="connsiteX5" fmla="*/ 107372 w 114300"/>
                <a:gd name="connsiteY5" fmla="*/ 54032 h 123825"/>
                <a:gd name="connsiteX6" fmla="*/ 56889 w 114300"/>
                <a:gd name="connsiteY6" fmla="*/ 111182 h 123825"/>
                <a:gd name="connsiteX7" fmla="*/ 37839 w 114300"/>
                <a:gd name="connsiteY7" fmla="*/ 12070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23825">
                  <a:moveTo>
                    <a:pt x="37839" y="120707"/>
                  </a:moveTo>
                  <a:cubicBezTo>
                    <a:pt x="30219" y="121659"/>
                    <a:pt x="22599" y="118802"/>
                    <a:pt x="16884" y="114039"/>
                  </a:cubicBezTo>
                  <a:cubicBezTo>
                    <a:pt x="5454" y="103562"/>
                    <a:pt x="3549" y="85464"/>
                    <a:pt x="14027" y="74034"/>
                  </a:cubicBezTo>
                  <a:lnTo>
                    <a:pt x="64509" y="16884"/>
                  </a:lnTo>
                  <a:cubicBezTo>
                    <a:pt x="74987" y="5454"/>
                    <a:pt x="93084" y="3549"/>
                    <a:pt x="104514" y="14027"/>
                  </a:cubicBezTo>
                  <a:cubicBezTo>
                    <a:pt x="115944" y="24504"/>
                    <a:pt x="117849" y="42602"/>
                    <a:pt x="107372" y="54032"/>
                  </a:cubicBezTo>
                  <a:lnTo>
                    <a:pt x="56889" y="111182"/>
                  </a:lnTo>
                  <a:cubicBezTo>
                    <a:pt x="51174" y="116897"/>
                    <a:pt x="44507" y="119754"/>
                    <a:pt x="37839" y="120707"/>
                  </a:cubicBez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15" name="Freeform: Shape 14">
              <a:extLst>
                <a:ext uri="{FF2B5EF4-FFF2-40B4-BE49-F238E27FC236}">
                  <a16:creationId xmlns:a16="http://schemas.microsoft.com/office/drawing/2014/main" id="{4691957D-D7B2-462C-BD3C-6CABD12E052C}"/>
                </a:ext>
              </a:extLst>
            </p:cNvPr>
            <p:cNvSpPr/>
            <p:nvPr/>
          </p:nvSpPr>
          <p:spPr>
            <a:xfrm>
              <a:off x="8830519" y="3613959"/>
              <a:ext cx="200025" cy="238125"/>
            </a:xfrm>
            <a:custGeom>
              <a:avLst/>
              <a:gdLst>
                <a:gd name="connsiteX0" fmla="*/ 7144 w 200025"/>
                <a:gd name="connsiteY0" fmla="*/ 186214 h 238125"/>
                <a:gd name="connsiteX1" fmla="*/ 80486 w 200025"/>
                <a:gd name="connsiteY1" fmla="*/ 230981 h 238125"/>
                <a:gd name="connsiteX2" fmla="*/ 106204 w 200025"/>
                <a:gd name="connsiteY2" fmla="*/ 224314 h 238125"/>
                <a:gd name="connsiteX3" fmla="*/ 194786 w 200025"/>
                <a:gd name="connsiteY3" fmla="*/ 77629 h 238125"/>
                <a:gd name="connsiteX4" fmla="*/ 188119 w 200025"/>
                <a:gd name="connsiteY4" fmla="*/ 51911 h 238125"/>
                <a:gd name="connsiteX5" fmla="*/ 115729 w 200025"/>
                <a:gd name="connsiteY5" fmla="*/ 7144 h 238125"/>
                <a:gd name="connsiteX6" fmla="*/ 7144 w 200025"/>
                <a:gd name="connsiteY6" fmla="*/ 1862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38125">
                  <a:moveTo>
                    <a:pt x="7144" y="186214"/>
                  </a:moveTo>
                  <a:lnTo>
                    <a:pt x="80486" y="230981"/>
                  </a:lnTo>
                  <a:cubicBezTo>
                    <a:pt x="89059" y="236696"/>
                    <a:pt x="101441" y="233839"/>
                    <a:pt x="106204" y="224314"/>
                  </a:cubicBezTo>
                  <a:lnTo>
                    <a:pt x="194786" y="77629"/>
                  </a:lnTo>
                  <a:cubicBezTo>
                    <a:pt x="200501" y="69056"/>
                    <a:pt x="197644" y="56674"/>
                    <a:pt x="188119" y="51911"/>
                  </a:cubicBezTo>
                  <a:lnTo>
                    <a:pt x="115729" y="7144"/>
                  </a:lnTo>
                  <a:lnTo>
                    <a:pt x="7144" y="186214"/>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16" name="Freeform: Shape 15">
              <a:extLst>
                <a:ext uri="{FF2B5EF4-FFF2-40B4-BE49-F238E27FC236}">
                  <a16:creationId xmlns:a16="http://schemas.microsoft.com/office/drawing/2014/main" id="{F5E606F3-2E3B-4E41-A457-893FA98A29DC}"/>
                </a:ext>
              </a:extLst>
            </p:cNvPr>
            <p:cNvSpPr/>
            <p:nvPr/>
          </p:nvSpPr>
          <p:spPr>
            <a:xfrm>
              <a:off x="8947677" y="3699684"/>
              <a:ext cx="523875" cy="419100"/>
            </a:xfrm>
            <a:custGeom>
              <a:avLst/>
              <a:gdLst>
                <a:gd name="connsiteX0" fmla="*/ 507206 w 523875"/>
                <a:gd name="connsiteY0" fmla="*/ 225266 h 419100"/>
                <a:gd name="connsiteX1" fmla="*/ 353854 w 523875"/>
                <a:gd name="connsiteY1" fmla="*/ 93821 h 419100"/>
                <a:gd name="connsiteX2" fmla="*/ 343376 w 523875"/>
                <a:gd name="connsiteY2" fmla="*/ 84296 h 419100"/>
                <a:gd name="connsiteX3" fmla="*/ 277654 w 523875"/>
                <a:gd name="connsiteY3" fmla="*/ 159544 h 419100"/>
                <a:gd name="connsiteX4" fmla="*/ 239554 w 523875"/>
                <a:gd name="connsiteY4" fmla="*/ 178594 h 419100"/>
                <a:gd name="connsiteX5" fmla="*/ 234791 w 523875"/>
                <a:gd name="connsiteY5" fmla="*/ 178594 h 419100"/>
                <a:gd name="connsiteX6" fmla="*/ 197644 w 523875"/>
                <a:gd name="connsiteY6" fmla="*/ 164306 h 419100"/>
                <a:gd name="connsiteX7" fmla="*/ 191929 w 523875"/>
                <a:gd name="connsiteY7" fmla="*/ 83344 h 419100"/>
                <a:gd name="connsiteX8" fmla="*/ 248126 w 523875"/>
                <a:gd name="connsiteY8" fmla="*/ 18574 h 419100"/>
                <a:gd name="connsiteX9" fmla="*/ 90011 w 523875"/>
                <a:gd name="connsiteY9" fmla="*/ 7144 h 419100"/>
                <a:gd name="connsiteX10" fmla="*/ 7144 w 523875"/>
                <a:gd name="connsiteY10" fmla="*/ 144304 h 419100"/>
                <a:gd name="connsiteX11" fmla="*/ 71914 w 523875"/>
                <a:gd name="connsiteY11" fmla="*/ 219551 h 419100"/>
                <a:gd name="connsiteX12" fmla="*/ 96679 w 523875"/>
                <a:gd name="connsiteY12" fmla="*/ 190976 h 419100"/>
                <a:gd name="connsiteX13" fmla="*/ 132874 w 523875"/>
                <a:gd name="connsiteY13" fmla="*/ 174784 h 419100"/>
                <a:gd name="connsiteX14" fmla="*/ 132874 w 523875"/>
                <a:gd name="connsiteY14" fmla="*/ 174784 h 419100"/>
                <a:gd name="connsiteX15" fmla="*/ 164306 w 523875"/>
                <a:gd name="connsiteY15" fmla="*/ 186214 h 419100"/>
                <a:gd name="connsiteX16" fmla="*/ 180499 w 523875"/>
                <a:gd name="connsiteY16" fmla="*/ 220504 h 419100"/>
                <a:gd name="connsiteX17" fmla="*/ 196691 w 523875"/>
                <a:gd name="connsiteY17" fmla="*/ 217646 h 419100"/>
                <a:gd name="connsiteX18" fmla="*/ 228124 w 523875"/>
                <a:gd name="connsiteY18" fmla="*/ 229076 h 419100"/>
                <a:gd name="connsiteX19" fmla="*/ 244316 w 523875"/>
                <a:gd name="connsiteY19" fmla="*/ 264319 h 419100"/>
                <a:gd name="connsiteX20" fmla="*/ 256699 w 523875"/>
                <a:gd name="connsiteY20" fmla="*/ 262414 h 419100"/>
                <a:gd name="connsiteX21" fmla="*/ 256699 w 523875"/>
                <a:gd name="connsiteY21" fmla="*/ 262414 h 419100"/>
                <a:gd name="connsiteX22" fmla="*/ 285274 w 523875"/>
                <a:gd name="connsiteY22" fmla="*/ 272891 h 419100"/>
                <a:gd name="connsiteX23" fmla="*/ 299561 w 523875"/>
                <a:gd name="connsiteY23" fmla="*/ 302419 h 419100"/>
                <a:gd name="connsiteX24" fmla="*/ 310039 w 523875"/>
                <a:gd name="connsiteY24" fmla="*/ 300514 h 419100"/>
                <a:gd name="connsiteX25" fmla="*/ 310039 w 523875"/>
                <a:gd name="connsiteY25" fmla="*/ 300514 h 419100"/>
                <a:gd name="connsiteX26" fmla="*/ 334804 w 523875"/>
                <a:gd name="connsiteY26" fmla="*/ 310039 h 419100"/>
                <a:gd name="connsiteX27" fmla="*/ 348139 w 523875"/>
                <a:gd name="connsiteY27" fmla="*/ 335756 h 419100"/>
                <a:gd name="connsiteX28" fmla="*/ 338614 w 523875"/>
                <a:gd name="connsiteY28" fmla="*/ 363379 h 419100"/>
                <a:gd name="connsiteX29" fmla="*/ 306229 w 523875"/>
                <a:gd name="connsiteY29" fmla="*/ 400526 h 419100"/>
                <a:gd name="connsiteX30" fmla="*/ 319564 w 523875"/>
                <a:gd name="connsiteY30" fmla="*/ 411004 h 419100"/>
                <a:gd name="connsiteX31" fmla="*/ 342424 w 523875"/>
                <a:gd name="connsiteY31" fmla="*/ 416719 h 419100"/>
                <a:gd name="connsiteX32" fmla="*/ 376714 w 523875"/>
                <a:gd name="connsiteY32" fmla="*/ 375761 h 419100"/>
                <a:gd name="connsiteX33" fmla="*/ 376714 w 523875"/>
                <a:gd name="connsiteY33" fmla="*/ 374809 h 419100"/>
                <a:gd name="connsiteX34" fmla="*/ 386239 w 523875"/>
                <a:gd name="connsiteY34" fmla="*/ 375761 h 419100"/>
                <a:gd name="connsiteX35" fmla="*/ 420529 w 523875"/>
                <a:gd name="connsiteY35" fmla="*/ 334804 h 419100"/>
                <a:gd name="connsiteX36" fmla="*/ 420529 w 523875"/>
                <a:gd name="connsiteY36" fmla="*/ 333851 h 419100"/>
                <a:gd name="connsiteX37" fmla="*/ 430054 w 523875"/>
                <a:gd name="connsiteY37" fmla="*/ 334804 h 419100"/>
                <a:gd name="connsiteX38" fmla="*/ 464344 w 523875"/>
                <a:gd name="connsiteY38" fmla="*/ 293846 h 419100"/>
                <a:gd name="connsiteX39" fmla="*/ 463391 w 523875"/>
                <a:gd name="connsiteY39" fmla="*/ 288131 h 419100"/>
                <a:gd name="connsiteX40" fmla="*/ 483394 w 523875"/>
                <a:gd name="connsiteY40" fmla="*/ 291941 h 419100"/>
                <a:gd name="connsiteX41" fmla="*/ 517684 w 523875"/>
                <a:gd name="connsiteY41" fmla="*/ 250984 h 419100"/>
                <a:gd name="connsiteX42" fmla="*/ 507206 w 523875"/>
                <a:gd name="connsiteY42" fmla="*/ 22526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3875" h="419100">
                  <a:moveTo>
                    <a:pt x="507206" y="225266"/>
                  </a:moveTo>
                  <a:lnTo>
                    <a:pt x="353854" y="93821"/>
                  </a:lnTo>
                  <a:lnTo>
                    <a:pt x="343376" y="84296"/>
                  </a:lnTo>
                  <a:lnTo>
                    <a:pt x="277654" y="159544"/>
                  </a:lnTo>
                  <a:cubicBezTo>
                    <a:pt x="268129" y="170974"/>
                    <a:pt x="254794" y="177641"/>
                    <a:pt x="239554" y="178594"/>
                  </a:cubicBezTo>
                  <a:cubicBezTo>
                    <a:pt x="237649" y="178594"/>
                    <a:pt x="235744" y="178594"/>
                    <a:pt x="234791" y="178594"/>
                  </a:cubicBezTo>
                  <a:cubicBezTo>
                    <a:pt x="220504" y="178594"/>
                    <a:pt x="207169" y="173831"/>
                    <a:pt x="197644" y="164306"/>
                  </a:cubicBezTo>
                  <a:cubicBezTo>
                    <a:pt x="173831" y="143351"/>
                    <a:pt x="171926" y="107156"/>
                    <a:pt x="191929" y="83344"/>
                  </a:cubicBezTo>
                  <a:lnTo>
                    <a:pt x="248126" y="18574"/>
                  </a:lnTo>
                  <a:cubicBezTo>
                    <a:pt x="204311" y="12859"/>
                    <a:pt x="148114" y="35719"/>
                    <a:pt x="90011" y="7144"/>
                  </a:cubicBezTo>
                  <a:lnTo>
                    <a:pt x="7144" y="144304"/>
                  </a:lnTo>
                  <a:lnTo>
                    <a:pt x="71914" y="219551"/>
                  </a:lnTo>
                  <a:lnTo>
                    <a:pt x="96679" y="190976"/>
                  </a:lnTo>
                  <a:cubicBezTo>
                    <a:pt x="105251" y="180499"/>
                    <a:pt x="118586" y="174784"/>
                    <a:pt x="132874" y="174784"/>
                  </a:cubicBezTo>
                  <a:lnTo>
                    <a:pt x="132874" y="174784"/>
                  </a:lnTo>
                  <a:cubicBezTo>
                    <a:pt x="144304" y="174784"/>
                    <a:pt x="155734" y="178594"/>
                    <a:pt x="164306" y="186214"/>
                  </a:cubicBezTo>
                  <a:cubicBezTo>
                    <a:pt x="174784" y="194786"/>
                    <a:pt x="179546" y="207169"/>
                    <a:pt x="180499" y="220504"/>
                  </a:cubicBezTo>
                  <a:cubicBezTo>
                    <a:pt x="185261" y="218599"/>
                    <a:pt x="190976" y="217646"/>
                    <a:pt x="196691" y="217646"/>
                  </a:cubicBezTo>
                  <a:cubicBezTo>
                    <a:pt x="208121" y="217646"/>
                    <a:pt x="219551" y="221456"/>
                    <a:pt x="228124" y="229076"/>
                  </a:cubicBezTo>
                  <a:cubicBezTo>
                    <a:pt x="238601" y="238601"/>
                    <a:pt x="244316" y="250984"/>
                    <a:pt x="244316" y="264319"/>
                  </a:cubicBezTo>
                  <a:cubicBezTo>
                    <a:pt x="248126" y="263366"/>
                    <a:pt x="252889" y="262414"/>
                    <a:pt x="256699" y="262414"/>
                  </a:cubicBezTo>
                  <a:lnTo>
                    <a:pt x="256699" y="262414"/>
                  </a:lnTo>
                  <a:cubicBezTo>
                    <a:pt x="267176" y="262414"/>
                    <a:pt x="276701" y="266224"/>
                    <a:pt x="285274" y="272891"/>
                  </a:cubicBezTo>
                  <a:cubicBezTo>
                    <a:pt x="293846" y="280511"/>
                    <a:pt x="298609" y="290989"/>
                    <a:pt x="299561" y="302419"/>
                  </a:cubicBezTo>
                  <a:cubicBezTo>
                    <a:pt x="302419" y="301466"/>
                    <a:pt x="306229" y="300514"/>
                    <a:pt x="310039" y="300514"/>
                  </a:cubicBezTo>
                  <a:lnTo>
                    <a:pt x="310039" y="300514"/>
                  </a:lnTo>
                  <a:cubicBezTo>
                    <a:pt x="319564" y="300514"/>
                    <a:pt x="328136" y="303371"/>
                    <a:pt x="334804" y="310039"/>
                  </a:cubicBezTo>
                  <a:cubicBezTo>
                    <a:pt x="342424" y="316706"/>
                    <a:pt x="347186" y="326231"/>
                    <a:pt x="348139" y="335756"/>
                  </a:cubicBezTo>
                  <a:cubicBezTo>
                    <a:pt x="349091" y="346234"/>
                    <a:pt x="345281" y="355759"/>
                    <a:pt x="338614" y="363379"/>
                  </a:cubicBezTo>
                  <a:lnTo>
                    <a:pt x="306229" y="400526"/>
                  </a:lnTo>
                  <a:lnTo>
                    <a:pt x="319564" y="411004"/>
                  </a:lnTo>
                  <a:cubicBezTo>
                    <a:pt x="326231" y="414814"/>
                    <a:pt x="333851" y="417671"/>
                    <a:pt x="342424" y="416719"/>
                  </a:cubicBezTo>
                  <a:cubicBezTo>
                    <a:pt x="363379" y="414814"/>
                    <a:pt x="378619" y="396716"/>
                    <a:pt x="376714" y="375761"/>
                  </a:cubicBezTo>
                  <a:cubicBezTo>
                    <a:pt x="376714" y="375761"/>
                    <a:pt x="376714" y="374809"/>
                    <a:pt x="376714" y="374809"/>
                  </a:cubicBezTo>
                  <a:cubicBezTo>
                    <a:pt x="379571" y="375761"/>
                    <a:pt x="383381" y="375761"/>
                    <a:pt x="386239" y="375761"/>
                  </a:cubicBezTo>
                  <a:cubicBezTo>
                    <a:pt x="407194" y="373856"/>
                    <a:pt x="422434" y="355759"/>
                    <a:pt x="420529" y="334804"/>
                  </a:cubicBezTo>
                  <a:cubicBezTo>
                    <a:pt x="420529" y="334804"/>
                    <a:pt x="420529" y="333851"/>
                    <a:pt x="420529" y="333851"/>
                  </a:cubicBezTo>
                  <a:cubicBezTo>
                    <a:pt x="423386" y="334804"/>
                    <a:pt x="427196" y="334804"/>
                    <a:pt x="430054" y="334804"/>
                  </a:cubicBezTo>
                  <a:cubicBezTo>
                    <a:pt x="451009" y="332899"/>
                    <a:pt x="466249" y="314801"/>
                    <a:pt x="464344" y="293846"/>
                  </a:cubicBezTo>
                  <a:cubicBezTo>
                    <a:pt x="464344" y="291941"/>
                    <a:pt x="463391" y="290036"/>
                    <a:pt x="463391" y="288131"/>
                  </a:cubicBezTo>
                  <a:cubicBezTo>
                    <a:pt x="469106" y="290989"/>
                    <a:pt x="475774" y="292894"/>
                    <a:pt x="483394" y="291941"/>
                  </a:cubicBezTo>
                  <a:cubicBezTo>
                    <a:pt x="504349" y="290036"/>
                    <a:pt x="519589" y="271939"/>
                    <a:pt x="517684" y="250984"/>
                  </a:cubicBezTo>
                  <a:cubicBezTo>
                    <a:pt x="518636" y="240506"/>
                    <a:pt x="513874" y="231934"/>
                    <a:pt x="507206" y="225266"/>
                  </a:cubicBez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17" name="Freeform: Shape 16">
              <a:extLst>
                <a:ext uri="{FF2B5EF4-FFF2-40B4-BE49-F238E27FC236}">
                  <a16:creationId xmlns:a16="http://schemas.microsoft.com/office/drawing/2014/main" id="{5BCB0DB0-7167-4630-9E17-DBD24FC1ABFB}"/>
                </a:ext>
              </a:extLst>
            </p:cNvPr>
            <p:cNvSpPr/>
            <p:nvPr/>
          </p:nvSpPr>
          <p:spPr>
            <a:xfrm>
              <a:off x="9466714" y="3613959"/>
              <a:ext cx="200025" cy="238125"/>
            </a:xfrm>
            <a:custGeom>
              <a:avLst/>
              <a:gdLst>
                <a:gd name="connsiteX0" fmla="*/ 197719 w 200025"/>
                <a:gd name="connsiteY0" fmla="*/ 186214 h 238125"/>
                <a:gd name="connsiteX1" fmla="*/ 124376 w 200025"/>
                <a:gd name="connsiteY1" fmla="*/ 230981 h 238125"/>
                <a:gd name="connsiteX2" fmla="*/ 98659 w 200025"/>
                <a:gd name="connsiteY2" fmla="*/ 224314 h 238125"/>
                <a:gd name="connsiteX3" fmla="*/ 10076 w 200025"/>
                <a:gd name="connsiteY3" fmla="*/ 77629 h 238125"/>
                <a:gd name="connsiteX4" fmla="*/ 16744 w 200025"/>
                <a:gd name="connsiteY4" fmla="*/ 51911 h 238125"/>
                <a:gd name="connsiteX5" fmla="*/ 90086 w 200025"/>
                <a:gd name="connsiteY5" fmla="*/ 7144 h 238125"/>
                <a:gd name="connsiteX6" fmla="*/ 197719 w 200025"/>
                <a:gd name="connsiteY6" fmla="*/ 1862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38125">
                  <a:moveTo>
                    <a:pt x="197719" y="186214"/>
                  </a:moveTo>
                  <a:lnTo>
                    <a:pt x="124376" y="230981"/>
                  </a:lnTo>
                  <a:cubicBezTo>
                    <a:pt x="115804" y="236696"/>
                    <a:pt x="103421" y="233839"/>
                    <a:pt x="98659" y="224314"/>
                  </a:cubicBezTo>
                  <a:lnTo>
                    <a:pt x="10076" y="77629"/>
                  </a:lnTo>
                  <a:cubicBezTo>
                    <a:pt x="4361" y="69056"/>
                    <a:pt x="7219" y="56674"/>
                    <a:pt x="16744" y="51911"/>
                  </a:cubicBezTo>
                  <a:lnTo>
                    <a:pt x="90086" y="7144"/>
                  </a:lnTo>
                  <a:lnTo>
                    <a:pt x="197719" y="186214"/>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18" name="Freeform: Shape 17">
              <a:extLst>
                <a:ext uri="{FF2B5EF4-FFF2-40B4-BE49-F238E27FC236}">
                  <a16:creationId xmlns:a16="http://schemas.microsoft.com/office/drawing/2014/main" id="{6B2E10DC-179F-429E-82E6-40526CC0AAA5}"/>
                </a:ext>
              </a:extLst>
            </p:cNvPr>
            <p:cNvSpPr/>
            <p:nvPr/>
          </p:nvSpPr>
          <p:spPr>
            <a:xfrm>
              <a:off x="9136171" y="3690969"/>
              <a:ext cx="409575" cy="238125"/>
            </a:xfrm>
            <a:custGeom>
              <a:avLst/>
              <a:gdLst>
                <a:gd name="connsiteX0" fmla="*/ 329189 w 409575"/>
                <a:gd name="connsiteY0" fmla="*/ 19668 h 238125"/>
                <a:gd name="connsiteX1" fmla="*/ 129164 w 409575"/>
                <a:gd name="connsiteY1" fmla="*/ 8238 h 238125"/>
                <a:gd name="connsiteX2" fmla="*/ 124402 w 409575"/>
                <a:gd name="connsiteY2" fmla="*/ 7286 h 238125"/>
                <a:gd name="connsiteX3" fmla="*/ 92016 w 409575"/>
                <a:gd name="connsiteY3" fmla="*/ 19668 h 238125"/>
                <a:gd name="connsiteX4" fmla="*/ 16769 w 409575"/>
                <a:gd name="connsiteY4" fmla="*/ 105393 h 238125"/>
                <a:gd name="connsiteX5" fmla="*/ 20579 w 409575"/>
                <a:gd name="connsiteY5" fmla="*/ 158733 h 238125"/>
                <a:gd name="connsiteX6" fmla="*/ 49154 w 409575"/>
                <a:gd name="connsiteY6" fmla="*/ 168258 h 238125"/>
                <a:gd name="connsiteX7" fmla="*/ 74872 w 409575"/>
                <a:gd name="connsiteY7" fmla="*/ 154923 h 238125"/>
                <a:gd name="connsiteX8" fmla="*/ 152977 w 409575"/>
                <a:gd name="connsiteY8" fmla="*/ 65388 h 238125"/>
                <a:gd name="connsiteX9" fmla="*/ 331094 w 409575"/>
                <a:gd name="connsiteY9" fmla="*/ 218741 h 238125"/>
                <a:gd name="connsiteX10" fmla="*/ 331094 w 409575"/>
                <a:gd name="connsiteY10" fmla="*/ 218741 h 238125"/>
                <a:gd name="connsiteX11" fmla="*/ 331094 w 409575"/>
                <a:gd name="connsiteY11" fmla="*/ 218741 h 238125"/>
                <a:gd name="connsiteX12" fmla="*/ 341572 w 409575"/>
                <a:gd name="connsiteY12" fmla="*/ 231123 h 238125"/>
                <a:gd name="connsiteX13" fmla="*/ 410152 w 409575"/>
                <a:gd name="connsiteY13" fmla="*/ 152066 h 238125"/>
                <a:gd name="connsiteX14" fmla="*/ 329189 w 409575"/>
                <a:gd name="connsiteY14" fmla="*/ 1966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575" h="238125">
                  <a:moveTo>
                    <a:pt x="329189" y="19668"/>
                  </a:moveTo>
                  <a:cubicBezTo>
                    <a:pt x="250132" y="48243"/>
                    <a:pt x="192982" y="20621"/>
                    <a:pt x="129164" y="8238"/>
                  </a:cubicBezTo>
                  <a:cubicBezTo>
                    <a:pt x="128212" y="8238"/>
                    <a:pt x="124402" y="7286"/>
                    <a:pt x="124402" y="7286"/>
                  </a:cubicBezTo>
                  <a:cubicBezTo>
                    <a:pt x="112972" y="6333"/>
                    <a:pt x="100589" y="10143"/>
                    <a:pt x="92016" y="19668"/>
                  </a:cubicBezTo>
                  <a:lnTo>
                    <a:pt x="16769" y="105393"/>
                  </a:lnTo>
                  <a:cubicBezTo>
                    <a:pt x="2482" y="121586"/>
                    <a:pt x="4387" y="145398"/>
                    <a:pt x="20579" y="158733"/>
                  </a:cubicBezTo>
                  <a:cubicBezTo>
                    <a:pt x="29152" y="165401"/>
                    <a:pt x="38677" y="169211"/>
                    <a:pt x="49154" y="168258"/>
                  </a:cubicBezTo>
                  <a:cubicBezTo>
                    <a:pt x="58679" y="167306"/>
                    <a:pt x="68204" y="163496"/>
                    <a:pt x="74872" y="154923"/>
                  </a:cubicBezTo>
                  <a:cubicBezTo>
                    <a:pt x="74872" y="154923"/>
                    <a:pt x="152977" y="65388"/>
                    <a:pt x="152977" y="65388"/>
                  </a:cubicBezTo>
                  <a:lnTo>
                    <a:pt x="331094" y="218741"/>
                  </a:lnTo>
                  <a:lnTo>
                    <a:pt x="331094" y="218741"/>
                  </a:lnTo>
                  <a:lnTo>
                    <a:pt x="331094" y="218741"/>
                  </a:lnTo>
                  <a:cubicBezTo>
                    <a:pt x="335856" y="223503"/>
                    <a:pt x="337762" y="225408"/>
                    <a:pt x="341572" y="231123"/>
                  </a:cubicBezTo>
                  <a:lnTo>
                    <a:pt x="410152" y="152066"/>
                  </a:lnTo>
                  <a:lnTo>
                    <a:pt x="329189" y="19668"/>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grpSp>
      <p:grpSp>
        <p:nvGrpSpPr>
          <p:cNvPr id="21" name="Group 20">
            <a:extLst>
              <a:ext uri="{FF2B5EF4-FFF2-40B4-BE49-F238E27FC236}">
                <a16:creationId xmlns:a16="http://schemas.microsoft.com/office/drawing/2014/main" id="{4E299940-A274-400C-B956-4DB02B99BF80}"/>
              </a:ext>
            </a:extLst>
          </p:cNvPr>
          <p:cNvGrpSpPr/>
          <p:nvPr/>
        </p:nvGrpSpPr>
        <p:grpSpPr>
          <a:xfrm>
            <a:off x="6540912" y="1757329"/>
            <a:ext cx="693277" cy="776806"/>
            <a:chOff x="6451382" y="2069072"/>
            <a:chExt cx="693277" cy="776806"/>
          </a:xfrm>
        </p:grpSpPr>
        <p:grpSp>
          <p:nvGrpSpPr>
            <p:cNvPr id="22" name="Graphic 24" descr="Document">
              <a:extLst>
                <a:ext uri="{FF2B5EF4-FFF2-40B4-BE49-F238E27FC236}">
                  <a16:creationId xmlns:a16="http://schemas.microsoft.com/office/drawing/2014/main" id="{B4D0A667-A910-4335-AFF2-E6C28402AF4D}"/>
                </a:ext>
              </a:extLst>
            </p:cNvPr>
            <p:cNvGrpSpPr/>
            <p:nvPr/>
          </p:nvGrpSpPr>
          <p:grpSpPr>
            <a:xfrm>
              <a:off x="6451382" y="2069072"/>
              <a:ext cx="471773" cy="606565"/>
              <a:chOff x="10738494" y="2791675"/>
              <a:chExt cx="600075" cy="771525"/>
            </a:xfrm>
            <a:solidFill>
              <a:schemeClr val="bg1"/>
            </a:solidFill>
          </p:grpSpPr>
          <p:sp>
            <p:nvSpPr>
              <p:cNvPr id="28" name="Freeform: Shape 27">
                <a:extLst>
                  <a:ext uri="{FF2B5EF4-FFF2-40B4-BE49-F238E27FC236}">
                    <a16:creationId xmlns:a16="http://schemas.microsoft.com/office/drawing/2014/main" id="{5F13C050-9BB0-4E28-A4F3-0989D63E3C42}"/>
                  </a:ext>
                </a:extLst>
              </p:cNvPr>
              <p:cNvSpPr/>
              <p:nvPr/>
            </p:nvSpPr>
            <p:spPr>
              <a:xfrm>
                <a:off x="10738494" y="2791675"/>
                <a:ext cx="600075" cy="771525"/>
              </a:xfrm>
              <a:custGeom>
                <a:avLst/>
                <a:gdLst>
                  <a:gd name="connsiteX0" fmla="*/ 64294 w 600075"/>
                  <a:gd name="connsiteY0" fmla="*/ 711994 h 771525"/>
                  <a:gd name="connsiteX1" fmla="*/ 64294 w 600075"/>
                  <a:gd name="connsiteY1" fmla="*/ 64294 h 771525"/>
                  <a:gd name="connsiteX2" fmla="*/ 302419 w 600075"/>
                  <a:gd name="connsiteY2" fmla="*/ 64294 h 771525"/>
                  <a:gd name="connsiteX3" fmla="*/ 302419 w 600075"/>
                  <a:gd name="connsiteY3" fmla="*/ 264319 h 771525"/>
                  <a:gd name="connsiteX4" fmla="*/ 540544 w 600075"/>
                  <a:gd name="connsiteY4" fmla="*/ 264319 h 771525"/>
                  <a:gd name="connsiteX5" fmla="*/ 540544 w 600075"/>
                  <a:gd name="connsiteY5" fmla="*/ 711994 h 771525"/>
                  <a:gd name="connsiteX6" fmla="*/ 64294 w 600075"/>
                  <a:gd name="connsiteY6" fmla="*/ 711994 h 771525"/>
                  <a:gd name="connsiteX7" fmla="*/ 359569 w 600075"/>
                  <a:gd name="connsiteY7" fmla="*/ 88106 h 771525"/>
                  <a:gd name="connsiteX8" fmla="*/ 478631 w 600075"/>
                  <a:gd name="connsiteY8" fmla="*/ 207169 h 771525"/>
                  <a:gd name="connsiteX9" fmla="*/ 359569 w 600075"/>
                  <a:gd name="connsiteY9" fmla="*/ 207169 h 771525"/>
                  <a:gd name="connsiteX10" fmla="*/ 359569 w 600075"/>
                  <a:gd name="connsiteY10" fmla="*/ 88106 h 771525"/>
                  <a:gd name="connsiteX11" fmla="*/ 359569 w 600075"/>
                  <a:gd name="connsiteY11" fmla="*/ 7144 h 771525"/>
                  <a:gd name="connsiteX12" fmla="*/ 7144 w 600075"/>
                  <a:gd name="connsiteY12" fmla="*/ 7144 h 771525"/>
                  <a:gd name="connsiteX13" fmla="*/ 7144 w 600075"/>
                  <a:gd name="connsiteY13" fmla="*/ 769144 h 771525"/>
                  <a:gd name="connsiteX14" fmla="*/ 597694 w 600075"/>
                  <a:gd name="connsiteY14" fmla="*/ 769144 h 771525"/>
                  <a:gd name="connsiteX15" fmla="*/ 597694 w 600075"/>
                  <a:gd name="connsiteY15" fmla="*/ 216694 h 771525"/>
                  <a:gd name="connsiteX16" fmla="*/ 359569 w 600075"/>
                  <a:gd name="connsiteY16" fmla="*/ 71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0075" h="771525">
                    <a:moveTo>
                      <a:pt x="64294" y="711994"/>
                    </a:moveTo>
                    <a:lnTo>
                      <a:pt x="64294" y="64294"/>
                    </a:lnTo>
                    <a:lnTo>
                      <a:pt x="302419" y="64294"/>
                    </a:lnTo>
                    <a:lnTo>
                      <a:pt x="302419" y="264319"/>
                    </a:lnTo>
                    <a:lnTo>
                      <a:pt x="540544" y="264319"/>
                    </a:lnTo>
                    <a:lnTo>
                      <a:pt x="540544" y="711994"/>
                    </a:lnTo>
                    <a:lnTo>
                      <a:pt x="64294" y="711994"/>
                    </a:lnTo>
                    <a:close/>
                    <a:moveTo>
                      <a:pt x="359569" y="88106"/>
                    </a:moveTo>
                    <a:lnTo>
                      <a:pt x="478631" y="207169"/>
                    </a:lnTo>
                    <a:lnTo>
                      <a:pt x="359569" y="207169"/>
                    </a:lnTo>
                    <a:lnTo>
                      <a:pt x="359569" y="88106"/>
                    </a:lnTo>
                    <a:close/>
                    <a:moveTo>
                      <a:pt x="359569" y="7144"/>
                    </a:moveTo>
                    <a:lnTo>
                      <a:pt x="7144" y="7144"/>
                    </a:lnTo>
                    <a:lnTo>
                      <a:pt x="7144" y="769144"/>
                    </a:lnTo>
                    <a:lnTo>
                      <a:pt x="597694" y="769144"/>
                    </a:lnTo>
                    <a:lnTo>
                      <a:pt x="597694" y="216694"/>
                    </a:lnTo>
                    <a:lnTo>
                      <a:pt x="359569" y="7144"/>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29" name="Freeform: Shape 28">
                <a:extLst>
                  <a:ext uri="{FF2B5EF4-FFF2-40B4-BE49-F238E27FC236}">
                    <a16:creationId xmlns:a16="http://schemas.microsoft.com/office/drawing/2014/main" id="{756C0B74-A46E-4445-BACC-23A86E69B066}"/>
                  </a:ext>
                </a:extLst>
              </p:cNvPr>
              <p:cNvSpPr/>
              <p:nvPr/>
            </p:nvSpPr>
            <p:spPr>
              <a:xfrm>
                <a:off x="10852794" y="3144100"/>
                <a:ext cx="371475" cy="47625"/>
              </a:xfrm>
              <a:custGeom>
                <a:avLst/>
                <a:gdLst>
                  <a:gd name="connsiteX0" fmla="*/ 7144 w 371475"/>
                  <a:gd name="connsiteY0" fmla="*/ 7144 h 47625"/>
                  <a:gd name="connsiteX1" fmla="*/ 369094 w 371475"/>
                  <a:gd name="connsiteY1" fmla="*/ 7144 h 47625"/>
                  <a:gd name="connsiteX2" fmla="*/ 369094 w 371475"/>
                  <a:gd name="connsiteY2" fmla="*/ 45244 h 47625"/>
                  <a:gd name="connsiteX3" fmla="*/ 7144 w 3714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371475" h="47625">
                    <a:moveTo>
                      <a:pt x="7144" y="7144"/>
                    </a:moveTo>
                    <a:lnTo>
                      <a:pt x="369094" y="7144"/>
                    </a:lnTo>
                    <a:lnTo>
                      <a:pt x="369094" y="45244"/>
                    </a:lnTo>
                    <a:lnTo>
                      <a:pt x="7144" y="45244"/>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30" name="Freeform: Shape 29">
                <a:extLst>
                  <a:ext uri="{FF2B5EF4-FFF2-40B4-BE49-F238E27FC236}">
                    <a16:creationId xmlns:a16="http://schemas.microsoft.com/office/drawing/2014/main" id="{ABFF2C20-01C5-4F1E-B376-603CEE4F1002}"/>
                  </a:ext>
                </a:extLst>
              </p:cNvPr>
              <p:cNvSpPr/>
              <p:nvPr/>
            </p:nvSpPr>
            <p:spPr>
              <a:xfrm>
                <a:off x="10852794" y="3067900"/>
                <a:ext cx="133350" cy="47625"/>
              </a:xfrm>
              <a:custGeom>
                <a:avLst/>
                <a:gdLst>
                  <a:gd name="connsiteX0" fmla="*/ 7144 w 133350"/>
                  <a:gd name="connsiteY0" fmla="*/ 7144 h 47625"/>
                  <a:gd name="connsiteX1" fmla="*/ 130969 w 133350"/>
                  <a:gd name="connsiteY1" fmla="*/ 7144 h 47625"/>
                  <a:gd name="connsiteX2" fmla="*/ 130969 w 133350"/>
                  <a:gd name="connsiteY2" fmla="*/ 45244 h 47625"/>
                  <a:gd name="connsiteX3" fmla="*/ 7144 w 133350"/>
                  <a:gd name="connsiteY3" fmla="*/ 45244 h 47625"/>
                </a:gdLst>
                <a:ahLst/>
                <a:cxnLst>
                  <a:cxn ang="0">
                    <a:pos x="connsiteX0" y="connsiteY0"/>
                  </a:cxn>
                  <a:cxn ang="0">
                    <a:pos x="connsiteX1" y="connsiteY1"/>
                  </a:cxn>
                  <a:cxn ang="0">
                    <a:pos x="connsiteX2" y="connsiteY2"/>
                  </a:cxn>
                  <a:cxn ang="0">
                    <a:pos x="connsiteX3" y="connsiteY3"/>
                  </a:cxn>
                </a:cxnLst>
                <a:rect l="l" t="t" r="r" b="b"/>
                <a:pathLst>
                  <a:path w="133350" h="47625">
                    <a:moveTo>
                      <a:pt x="7144" y="7144"/>
                    </a:moveTo>
                    <a:lnTo>
                      <a:pt x="130969" y="7144"/>
                    </a:lnTo>
                    <a:lnTo>
                      <a:pt x="130969" y="45244"/>
                    </a:lnTo>
                    <a:lnTo>
                      <a:pt x="7144" y="45244"/>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31" name="Freeform: Shape 30">
                <a:extLst>
                  <a:ext uri="{FF2B5EF4-FFF2-40B4-BE49-F238E27FC236}">
                    <a16:creationId xmlns:a16="http://schemas.microsoft.com/office/drawing/2014/main" id="{371C0F54-101D-4B26-ADA4-B3BC8309867F}"/>
                  </a:ext>
                </a:extLst>
              </p:cNvPr>
              <p:cNvSpPr/>
              <p:nvPr/>
            </p:nvSpPr>
            <p:spPr>
              <a:xfrm>
                <a:off x="10852794" y="3220300"/>
                <a:ext cx="371475" cy="47625"/>
              </a:xfrm>
              <a:custGeom>
                <a:avLst/>
                <a:gdLst>
                  <a:gd name="connsiteX0" fmla="*/ 7144 w 371475"/>
                  <a:gd name="connsiteY0" fmla="*/ 7144 h 47625"/>
                  <a:gd name="connsiteX1" fmla="*/ 369094 w 371475"/>
                  <a:gd name="connsiteY1" fmla="*/ 7144 h 47625"/>
                  <a:gd name="connsiteX2" fmla="*/ 369094 w 371475"/>
                  <a:gd name="connsiteY2" fmla="*/ 45244 h 47625"/>
                  <a:gd name="connsiteX3" fmla="*/ 7144 w 371475"/>
                  <a:gd name="connsiteY3" fmla="*/ 45244 h 47625"/>
                </a:gdLst>
                <a:ahLst/>
                <a:cxnLst>
                  <a:cxn ang="0">
                    <a:pos x="connsiteX0" y="connsiteY0"/>
                  </a:cxn>
                  <a:cxn ang="0">
                    <a:pos x="connsiteX1" y="connsiteY1"/>
                  </a:cxn>
                  <a:cxn ang="0">
                    <a:pos x="connsiteX2" y="connsiteY2"/>
                  </a:cxn>
                  <a:cxn ang="0">
                    <a:pos x="connsiteX3" y="connsiteY3"/>
                  </a:cxn>
                </a:cxnLst>
                <a:rect l="l" t="t" r="r" b="b"/>
                <a:pathLst>
                  <a:path w="371475" h="47625">
                    <a:moveTo>
                      <a:pt x="7144" y="7144"/>
                    </a:moveTo>
                    <a:lnTo>
                      <a:pt x="369094" y="7144"/>
                    </a:lnTo>
                    <a:lnTo>
                      <a:pt x="369094" y="45244"/>
                    </a:lnTo>
                    <a:lnTo>
                      <a:pt x="7144" y="45244"/>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grpSp>
        <p:grpSp>
          <p:nvGrpSpPr>
            <p:cNvPr id="23" name="Group 22">
              <a:extLst>
                <a:ext uri="{FF2B5EF4-FFF2-40B4-BE49-F238E27FC236}">
                  <a16:creationId xmlns:a16="http://schemas.microsoft.com/office/drawing/2014/main" id="{64A2A4E0-DF89-4D3A-9583-19ADEA884A15}"/>
                </a:ext>
              </a:extLst>
            </p:cNvPr>
            <p:cNvGrpSpPr/>
            <p:nvPr/>
          </p:nvGrpSpPr>
          <p:grpSpPr>
            <a:xfrm>
              <a:off x="6681229" y="2395843"/>
              <a:ext cx="463430" cy="450035"/>
              <a:chOff x="6681229" y="2395843"/>
              <a:chExt cx="463430" cy="450035"/>
            </a:xfrm>
          </p:grpSpPr>
          <p:sp>
            <p:nvSpPr>
              <p:cNvPr id="24" name="Oval 23">
                <a:extLst>
                  <a:ext uri="{FF2B5EF4-FFF2-40B4-BE49-F238E27FC236}">
                    <a16:creationId xmlns:a16="http://schemas.microsoft.com/office/drawing/2014/main" id="{2513F2F4-BCEB-4005-B48F-31702DA53DA6}"/>
                  </a:ext>
                </a:extLst>
              </p:cNvPr>
              <p:cNvSpPr/>
              <p:nvPr/>
            </p:nvSpPr>
            <p:spPr>
              <a:xfrm>
                <a:off x="6681229" y="2395843"/>
                <a:ext cx="418467" cy="418467"/>
              </a:xfrm>
              <a:prstGeom prst="ellipse">
                <a:avLst/>
              </a:prstGeom>
              <a:solidFill>
                <a:srgbClr val="FE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latin typeface="Verdana" panose="020B0604030504040204" pitchFamily="34" charset="0"/>
                </a:endParaRPr>
              </a:p>
            </p:txBody>
          </p:sp>
          <p:grpSp>
            <p:nvGrpSpPr>
              <p:cNvPr id="25" name="Group 24">
                <a:extLst>
                  <a:ext uri="{FF2B5EF4-FFF2-40B4-BE49-F238E27FC236}">
                    <a16:creationId xmlns:a16="http://schemas.microsoft.com/office/drawing/2014/main" id="{B92F6A30-7582-4873-822E-BA38C7A2A187}"/>
                  </a:ext>
                </a:extLst>
              </p:cNvPr>
              <p:cNvGrpSpPr/>
              <p:nvPr/>
            </p:nvGrpSpPr>
            <p:grpSpPr>
              <a:xfrm>
                <a:off x="6698962" y="2400181"/>
                <a:ext cx="445697" cy="445697"/>
                <a:chOff x="8633598" y="2316784"/>
                <a:chExt cx="445697" cy="445697"/>
              </a:xfrm>
            </p:grpSpPr>
            <p:pic>
              <p:nvPicPr>
                <p:cNvPr id="26" name="Graphic 25" descr="Checkmark">
                  <a:extLst>
                    <a:ext uri="{FF2B5EF4-FFF2-40B4-BE49-F238E27FC236}">
                      <a16:creationId xmlns:a16="http://schemas.microsoft.com/office/drawing/2014/main" id="{B2664B64-C8EF-46C9-A628-7FEBFAC1A1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29313" y="2403667"/>
                  <a:ext cx="168952" cy="168952"/>
                </a:xfrm>
                <a:prstGeom prst="rect">
                  <a:avLst/>
                </a:prstGeom>
              </p:spPr>
            </p:pic>
            <p:pic>
              <p:nvPicPr>
                <p:cNvPr id="27" name="Graphic 26" descr="Magnifying glass">
                  <a:extLst>
                    <a:ext uri="{FF2B5EF4-FFF2-40B4-BE49-F238E27FC236}">
                      <a16:creationId xmlns:a16="http://schemas.microsoft.com/office/drawing/2014/main" id="{9B8EC24E-EC7A-46C9-8868-BDC973E64B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33598" y="2316784"/>
                  <a:ext cx="445697" cy="445697"/>
                </a:xfrm>
                <a:prstGeom prst="rect">
                  <a:avLst/>
                </a:prstGeom>
              </p:spPr>
            </p:pic>
          </p:grpSp>
        </p:grpSp>
      </p:grpSp>
      <p:sp>
        <p:nvSpPr>
          <p:cNvPr id="32" name="Rectangle 31">
            <a:extLst>
              <a:ext uri="{FF2B5EF4-FFF2-40B4-BE49-F238E27FC236}">
                <a16:creationId xmlns:a16="http://schemas.microsoft.com/office/drawing/2014/main" id="{6CE6D81B-84D7-495E-B58C-BD93A5B5229D}"/>
              </a:ext>
            </a:extLst>
          </p:cNvPr>
          <p:cNvSpPr/>
          <p:nvPr/>
        </p:nvSpPr>
        <p:spPr>
          <a:xfrm>
            <a:off x="4742302" y="4325105"/>
            <a:ext cx="2738221" cy="1015663"/>
          </a:xfrm>
          <a:prstGeom prst="rect">
            <a:avLst/>
          </a:prstGeom>
        </p:spPr>
        <p:txBody>
          <a:bodyPr wrap="square">
            <a:spAutoFit/>
          </a:bodyPr>
          <a:lstStyle/>
          <a:p>
            <a:pPr lvl="0" algn="ctr" eaLnBrk="0" fontAlgn="base" hangingPunct="0">
              <a:spcBef>
                <a:spcPct val="0"/>
              </a:spcBef>
              <a:spcAft>
                <a:spcPct val="0"/>
              </a:spcAft>
            </a:pPr>
            <a:r>
              <a:rPr lang="lv-LV" altLang="lv-LV" sz="1200" b="1" dirty="0">
                <a:solidFill>
                  <a:schemeClr val="bg1"/>
                </a:solidFill>
                <a:latin typeface="Verdana" panose="020B0604030504040204" pitchFamily="34" charset="0"/>
                <a:ea typeface="Verdana" panose="020B0604030504040204" pitchFamily="34" charset="0"/>
              </a:rPr>
              <a:t>3.</a:t>
            </a:r>
          </a:p>
          <a:p>
            <a:pPr lvl="0" algn="ctr" eaLnBrk="0" fontAlgn="base" hangingPunct="0">
              <a:spcBef>
                <a:spcPct val="0"/>
              </a:spcBef>
              <a:spcAft>
                <a:spcPct val="0"/>
              </a:spcAft>
            </a:pPr>
            <a:r>
              <a:rPr lang="lv-LV" altLang="lv-LV" sz="1200" b="1" dirty="0" err="1">
                <a:solidFill>
                  <a:schemeClr val="bg1"/>
                </a:solidFill>
                <a:latin typeface="Verdana" panose="020B0604030504040204" pitchFamily="34" charset="0"/>
                <a:ea typeface="Verdana" panose="020B0604030504040204" pitchFamily="34" charset="0"/>
              </a:rPr>
              <a:t>Implemented</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personnel</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policy</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in</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accordance</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with</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current</a:t>
            </a:r>
            <a:r>
              <a:rPr lang="lv-LV" altLang="lv-LV" sz="1200" b="1" dirty="0">
                <a:solidFill>
                  <a:schemeClr val="bg1"/>
                </a:solidFill>
                <a:latin typeface="Verdana" panose="020B0604030504040204" pitchFamily="34" charset="0"/>
                <a:ea typeface="Verdana" panose="020B0604030504040204" pitchFamily="34" charset="0"/>
              </a:rPr>
              <a:t> trends </a:t>
            </a:r>
            <a:r>
              <a:rPr lang="lv-LV" altLang="lv-LV" sz="1200" b="1" dirty="0" err="1">
                <a:solidFill>
                  <a:schemeClr val="bg1"/>
                </a:solidFill>
                <a:latin typeface="Verdana" panose="020B0604030504040204" pitchFamily="34" charset="0"/>
                <a:ea typeface="Verdana" panose="020B0604030504040204" pitchFamily="34" charset="0"/>
              </a:rPr>
              <a:t>in</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the</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field</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of</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human</a:t>
            </a:r>
            <a:r>
              <a:rPr lang="lv-LV" altLang="lv-LV" sz="1200" b="1" dirty="0">
                <a:solidFill>
                  <a:schemeClr val="bg1"/>
                </a:solidFill>
                <a:latin typeface="Verdana" panose="020B0604030504040204" pitchFamily="34" charset="0"/>
                <a:ea typeface="Verdana" panose="020B0604030504040204" pitchFamily="34" charset="0"/>
              </a:rPr>
              <a:t> </a:t>
            </a:r>
            <a:r>
              <a:rPr lang="lv-LV" altLang="lv-LV" sz="1200" b="1" dirty="0" err="1">
                <a:solidFill>
                  <a:schemeClr val="bg1"/>
                </a:solidFill>
                <a:latin typeface="Verdana" panose="020B0604030504040204" pitchFamily="34" charset="0"/>
                <a:ea typeface="Verdana" panose="020B0604030504040204" pitchFamily="34" charset="0"/>
              </a:rPr>
              <a:t>resources</a:t>
            </a:r>
            <a:r>
              <a:rPr lang="lv-LV" altLang="lv-LV" sz="1200" b="1" dirty="0">
                <a:solidFill>
                  <a:schemeClr val="bg1"/>
                </a:solidFill>
                <a:latin typeface="Verdana" panose="020B0604030504040204" pitchFamily="34" charset="0"/>
                <a:ea typeface="Verdana" panose="020B0604030504040204" pitchFamily="34" charset="0"/>
              </a:rPr>
              <a:t> </a:t>
            </a:r>
          </a:p>
        </p:txBody>
      </p:sp>
      <p:grpSp>
        <p:nvGrpSpPr>
          <p:cNvPr id="33" name="Graphic 64" descr="Upward trend">
            <a:extLst>
              <a:ext uri="{FF2B5EF4-FFF2-40B4-BE49-F238E27FC236}">
                <a16:creationId xmlns:a16="http://schemas.microsoft.com/office/drawing/2014/main" id="{7E687766-4AFF-4263-A6A8-1E48C1A5BE94}"/>
              </a:ext>
            </a:extLst>
          </p:cNvPr>
          <p:cNvGrpSpPr/>
          <p:nvPr/>
        </p:nvGrpSpPr>
        <p:grpSpPr>
          <a:xfrm>
            <a:off x="5689210" y="3691170"/>
            <a:ext cx="721663" cy="721663"/>
            <a:chOff x="8493848" y="3112505"/>
            <a:chExt cx="914400" cy="914400"/>
          </a:xfrm>
          <a:solidFill>
            <a:schemeClr val="bg1"/>
          </a:solidFill>
        </p:grpSpPr>
        <p:sp>
          <p:nvSpPr>
            <p:cNvPr id="34" name="Freeform: Shape 33">
              <a:extLst>
                <a:ext uri="{FF2B5EF4-FFF2-40B4-BE49-F238E27FC236}">
                  <a16:creationId xmlns:a16="http://schemas.microsoft.com/office/drawing/2014/main" id="{3E042C15-B0A9-43ED-ADE7-10A95156AF7D}"/>
                </a:ext>
              </a:extLst>
            </p:cNvPr>
            <p:cNvSpPr/>
            <p:nvPr/>
          </p:nvSpPr>
          <p:spPr>
            <a:xfrm>
              <a:off x="8620054" y="3238711"/>
              <a:ext cx="657225" cy="657225"/>
            </a:xfrm>
            <a:custGeom>
              <a:avLst/>
              <a:gdLst>
                <a:gd name="connsiteX0" fmla="*/ 64294 w 657225"/>
                <a:gd name="connsiteY0" fmla="*/ 7144 h 657225"/>
                <a:gd name="connsiteX1" fmla="*/ 7144 w 657225"/>
                <a:gd name="connsiteY1" fmla="*/ 7144 h 657225"/>
                <a:gd name="connsiteX2" fmla="*/ 7144 w 657225"/>
                <a:gd name="connsiteY2" fmla="*/ 654844 h 657225"/>
                <a:gd name="connsiteX3" fmla="*/ 654844 w 657225"/>
                <a:gd name="connsiteY3" fmla="*/ 654844 h 657225"/>
                <a:gd name="connsiteX4" fmla="*/ 654844 w 657225"/>
                <a:gd name="connsiteY4" fmla="*/ 597694 h 657225"/>
                <a:gd name="connsiteX5" fmla="*/ 64294 w 657225"/>
                <a:gd name="connsiteY5" fmla="*/ 59769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225" h="657225">
                  <a:moveTo>
                    <a:pt x="64294" y="7144"/>
                  </a:moveTo>
                  <a:lnTo>
                    <a:pt x="7144" y="7144"/>
                  </a:lnTo>
                  <a:lnTo>
                    <a:pt x="7144" y="654844"/>
                  </a:lnTo>
                  <a:lnTo>
                    <a:pt x="654844" y="654844"/>
                  </a:lnTo>
                  <a:lnTo>
                    <a:pt x="654844" y="597694"/>
                  </a:lnTo>
                  <a:lnTo>
                    <a:pt x="64294" y="597694"/>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sp>
          <p:nvSpPr>
            <p:cNvPr id="35" name="Freeform: Shape 34">
              <a:extLst>
                <a:ext uri="{FF2B5EF4-FFF2-40B4-BE49-F238E27FC236}">
                  <a16:creationId xmlns:a16="http://schemas.microsoft.com/office/drawing/2014/main" id="{F1AFA050-8783-4F00-BB14-07CDF2CC5421}"/>
                </a:ext>
              </a:extLst>
            </p:cNvPr>
            <p:cNvSpPr/>
            <p:nvPr/>
          </p:nvSpPr>
          <p:spPr>
            <a:xfrm>
              <a:off x="8714352" y="3400636"/>
              <a:ext cx="561975" cy="333375"/>
            </a:xfrm>
            <a:custGeom>
              <a:avLst/>
              <a:gdLst>
                <a:gd name="connsiteX0" fmla="*/ 408146 w 561975"/>
                <a:gd name="connsiteY0" fmla="*/ 7144 h 333375"/>
                <a:gd name="connsiteX1" fmla="*/ 464344 w 561975"/>
                <a:gd name="connsiteY1" fmla="*/ 63341 h 333375"/>
                <a:gd name="connsiteX2" fmla="*/ 389096 w 561975"/>
                <a:gd name="connsiteY2" fmla="*/ 138589 h 333375"/>
                <a:gd name="connsiteX3" fmla="*/ 331946 w 561975"/>
                <a:gd name="connsiteY3" fmla="*/ 81439 h 333375"/>
                <a:gd name="connsiteX4" fmla="*/ 236696 w 561975"/>
                <a:gd name="connsiteY4" fmla="*/ 176689 h 333375"/>
                <a:gd name="connsiteX5" fmla="*/ 179546 w 561975"/>
                <a:gd name="connsiteY5" fmla="*/ 119539 h 333375"/>
                <a:gd name="connsiteX6" fmla="*/ 7144 w 561975"/>
                <a:gd name="connsiteY6" fmla="*/ 291941 h 333375"/>
                <a:gd name="connsiteX7" fmla="*/ 47149 w 561975"/>
                <a:gd name="connsiteY7" fmla="*/ 331946 h 333375"/>
                <a:gd name="connsiteX8" fmla="*/ 179546 w 561975"/>
                <a:gd name="connsiteY8" fmla="*/ 199549 h 333375"/>
                <a:gd name="connsiteX9" fmla="*/ 236696 w 561975"/>
                <a:gd name="connsiteY9" fmla="*/ 256699 h 333375"/>
                <a:gd name="connsiteX10" fmla="*/ 331946 w 561975"/>
                <a:gd name="connsiteY10" fmla="*/ 161449 h 333375"/>
                <a:gd name="connsiteX11" fmla="*/ 389096 w 561975"/>
                <a:gd name="connsiteY11" fmla="*/ 218599 h 333375"/>
                <a:gd name="connsiteX12" fmla="*/ 504349 w 561975"/>
                <a:gd name="connsiteY12" fmla="*/ 103346 h 333375"/>
                <a:gd name="connsiteX13" fmla="*/ 560546 w 561975"/>
                <a:gd name="connsiteY13" fmla="*/ 159544 h 333375"/>
                <a:gd name="connsiteX14" fmla="*/ 560546 w 561975"/>
                <a:gd name="connsiteY14" fmla="*/ 714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975" h="333375">
                  <a:moveTo>
                    <a:pt x="408146" y="7144"/>
                  </a:moveTo>
                  <a:lnTo>
                    <a:pt x="464344" y="63341"/>
                  </a:lnTo>
                  <a:lnTo>
                    <a:pt x="389096" y="138589"/>
                  </a:lnTo>
                  <a:lnTo>
                    <a:pt x="331946" y="81439"/>
                  </a:lnTo>
                  <a:lnTo>
                    <a:pt x="236696" y="176689"/>
                  </a:lnTo>
                  <a:lnTo>
                    <a:pt x="179546" y="119539"/>
                  </a:lnTo>
                  <a:lnTo>
                    <a:pt x="7144" y="291941"/>
                  </a:lnTo>
                  <a:lnTo>
                    <a:pt x="47149" y="331946"/>
                  </a:lnTo>
                  <a:lnTo>
                    <a:pt x="179546" y="199549"/>
                  </a:lnTo>
                  <a:lnTo>
                    <a:pt x="236696" y="256699"/>
                  </a:lnTo>
                  <a:lnTo>
                    <a:pt x="331946" y="161449"/>
                  </a:lnTo>
                  <a:lnTo>
                    <a:pt x="389096" y="218599"/>
                  </a:lnTo>
                  <a:lnTo>
                    <a:pt x="504349" y="103346"/>
                  </a:lnTo>
                  <a:lnTo>
                    <a:pt x="560546" y="159544"/>
                  </a:lnTo>
                  <a:lnTo>
                    <a:pt x="560546" y="7144"/>
                  </a:lnTo>
                  <a:close/>
                </a:path>
              </a:pathLst>
            </a:custGeom>
            <a:grpFill/>
            <a:ln w="9525" cap="flat">
              <a:noFill/>
              <a:prstDash val="solid"/>
              <a:miter/>
            </a:ln>
          </p:spPr>
          <p:txBody>
            <a:bodyPr rtlCol="0" anchor="ctr"/>
            <a:lstStyle/>
            <a:p>
              <a:endParaRPr lang="lv-LV" dirty="0">
                <a:latin typeface="Verdana" panose="020B0604030504040204" pitchFamily="34" charset="0"/>
              </a:endParaRPr>
            </a:p>
          </p:txBody>
        </p:sp>
      </p:grpSp>
      <p:cxnSp>
        <p:nvCxnSpPr>
          <p:cNvPr id="40" name="Straight Connector 39">
            <a:extLst>
              <a:ext uri="{FF2B5EF4-FFF2-40B4-BE49-F238E27FC236}">
                <a16:creationId xmlns:a16="http://schemas.microsoft.com/office/drawing/2014/main" id="{0CD51E47-730B-4A87-8141-CEEDAE75E822}"/>
              </a:ext>
            </a:extLst>
          </p:cNvPr>
          <p:cNvCxnSpPr>
            <a:cxnSpLocks/>
          </p:cNvCxnSpPr>
          <p:nvPr/>
        </p:nvCxnSpPr>
        <p:spPr>
          <a:xfrm>
            <a:off x="4695188" y="357188"/>
            <a:ext cx="494350" cy="1112837"/>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42" name="Rectangle 41">
            <a:extLst>
              <a:ext uri="{FF2B5EF4-FFF2-40B4-BE49-F238E27FC236}">
                <a16:creationId xmlns:a16="http://schemas.microsoft.com/office/drawing/2014/main" id="{0CACFC4B-29B1-4BD7-A074-4CC06B8A4310}"/>
              </a:ext>
            </a:extLst>
          </p:cNvPr>
          <p:cNvSpPr/>
          <p:nvPr/>
        </p:nvSpPr>
        <p:spPr>
          <a:xfrm>
            <a:off x="4816029" y="84674"/>
            <a:ext cx="1310165" cy="1077218"/>
          </a:xfrm>
          <a:prstGeom prst="rect">
            <a:avLst/>
          </a:prstGeom>
        </p:spPr>
        <p:txBody>
          <a:bodyPr wrap="square">
            <a:spAutoFit/>
          </a:bodyPr>
          <a:lstStyle/>
          <a:p>
            <a:pPr algn="r"/>
            <a:r>
              <a:rPr lang="en-AU" altLang="lv-LV" sz="800" dirty="0">
                <a:solidFill>
                  <a:schemeClr val="bg1"/>
                </a:solidFill>
                <a:latin typeface="Verdana" panose="020B0604030504040204" pitchFamily="34" charset="0"/>
                <a:ea typeface="Verdana" panose="020B0604030504040204" pitchFamily="34" charset="0"/>
              </a:rPr>
              <a:t>To improve the personnel selection support service provided by the Agency and promote the provision of preventive support services to clients </a:t>
            </a:r>
          </a:p>
        </p:txBody>
      </p:sp>
      <p:sp>
        <p:nvSpPr>
          <p:cNvPr id="43" name="Rectangle 42">
            <a:extLst>
              <a:ext uri="{FF2B5EF4-FFF2-40B4-BE49-F238E27FC236}">
                <a16:creationId xmlns:a16="http://schemas.microsoft.com/office/drawing/2014/main" id="{79FDAF23-C973-4B0C-A638-A9A7ADE7E2AF}"/>
              </a:ext>
            </a:extLst>
          </p:cNvPr>
          <p:cNvSpPr/>
          <p:nvPr/>
        </p:nvSpPr>
        <p:spPr>
          <a:xfrm>
            <a:off x="4084206" y="715554"/>
            <a:ext cx="1053419" cy="584775"/>
          </a:xfrm>
          <a:prstGeom prst="rect">
            <a:avLst/>
          </a:prstGeom>
        </p:spPr>
        <p:txBody>
          <a:bodyPr wrap="square">
            <a:spAutoFit/>
          </a:bodyPr>
          <a:lstStyle/>
          <a:p>
            <a:pPr algn="ctr"/>
            <a:r>
              <a:rPr lang="en-AU" altLang="lv-LV" sz="800" dirty="0">
                <a:solidFill>
                  <a:schemeClr val="bg1"/>
                </a:solidFill>
                <a:latin typeface="Verdana" panose="020B0604030504040204" pitchFamily="34" charset="0"/>
                <a:ea typeface="Verdana" panose="020B0604030504040204" pitchFamily="34" charset="0"/>
              </a:rPr>
              <a:t>Promote t</a:t>
            </a:r>
            <a:r>
              <a:rPr lang="lv-LV" altLang="lv-LV" sz="800" dirty="0">
                <a:solidFill>
                  <a:schemeClr val="bg1"/>
                </a:solidFill>
                <a:latin typeface="Verdana" panose="020B0604030504040204" pitchFamily="34" charset="0"/>
                <a:ea typeface="Verdana" panose="020B0604030504040204" pitchFamily="34" charset="0"/>
              </a:rPr>
              <a:t>h</a:t>
            </a:r>
            <a:r>
              <a:rPr lang="en-AU" altLang="lv-LV" sz="800" dirty="0">
                <a:solidFill>
                  <a:schemeClr val="bg1"/>
                </a:solidFill>
                <a:latin typeface="Verdana" panose="020B0604030504040204" pitchFamily="34" charset="0"/>
                <a:ea typeface="Verdana" panose="020B0604030504040204" pitchFamily="34" charset="0"/>
              </a:rPr>
              <a:t>e popularity o</a:t>
            </a:r>
            <a:r>
              <a:rPr lang="lv-LV" altLang="lv-LV" sz="800" dirty="0">
                <a:solidFill>
                  <a:schemeClr val="bg1"/>
                </a:solidFill>
                <a:latin typeface="Verdana" panose="020B0604030504040204" pitchFamily="34" charset="0"/>
                <a:ea typeface="Verdana" panose="020B0604030504040204" pitchFamily="34" charset="0"/>
              </a:rPr>
              <a:t>f</a:t>
            </a:r>
            <a:r>
              <a:rPr lang="en-AU" altLang="lv-LV" sz="800" dirty="0">
                <a:solidFill>
                  <a:schemeClr val="bg1"/>
                </a:solidFill>
                <a:latin typeface="Verdana" panose="020B0604030504040204" pitchFamily="34" charset="0"/>
                <a:ea typeface="Verdana" panose="020B0604030504040204" pitchFamily="34" charset="0"/>
              </a:rPr>
              <a:t> CV and vacancy portal </a:t>
            </a:r>
          </a:p>
        </p:txBody>
      </p:sp>
      <p:sp>
        <p:nvSpPr>
          <p:cNvPr id="44" name="Rectangle 43">
            <a:extLst>
              <a:ext uri="{FF2B5EF4-FFF2-40B4-BE49-F238E27FC236}">
                <a16:creationId xmlns:a16="http://schemas.microsoft.com/office/drawing/2014/main" id="{6B6AE9D4-025E-4192-8C0F-518423C858BC}"/>
              </a:ext>
            </a:extLst>
          </p:cNvPr>
          <p:cNvSpPr/>
          <p:nvPr/>
        </p:nvSpPr>
        <p:spPr>
          <a:xfrm>
            <a:off x="3275138" y="1215548"/>
            <a:ext cx="1404611" cy="461665"/>
          </a:xfrm>
          <a:prstGeom prst="rect">
            <a:avLst/>
          </a:prstGeom>
        </p:spPr>
        <p:txBody>
          <a:bodyPr wrap="square">
            <a:spAutoFit/>
          </a:bodyPr>
          <a:lstStyle/>
          <a:p>
            <a:pPr algn="ctr"/>
            <a:r>
              <a:rPr lang="en-AU" altLang="lv-LV" sz="800" dirty="0">
                <a:solidFill>
                  <a:schemeClr val="bg1"/>
                </a:solidFill>
                <a:latin typeface="Verdana" panose="020B0604030504040204" pitchFamily="34" charset="0"/>
                <a:ea typeface="Verdana" panose="020B0604030504040204" pitchFamily="34" charset="0"/>
              </a:rPr>
              <a:t>Improve</a:t>
            </a:r>
            <a:r>
              <a:rPr lang="en-AU" altLang="lv-LV" sz="800" i="1" dirty="0">
                <a:solidFill>
                  <a:schemeClr val="bg1"/>
                </a:solidFill>
                <a:latin typeface="Verdana" panose="020B0604030504040204" pitchFamily="34" charset="0"/>
                <a:ea typeface="Verdana" panose="020B0604030504040204" pitchFamily="34" charset="0"/>
              </a:rPr>
              <a:t> </a:t>
            </a:r>
            <a:r>
              <a:rPr lang="en-AU" altLang="lv-LV" sz="800" dirty="0">
                <a:solidFill>
                  <a:schemeClr val="bg1"/>
                </a:solidFill>
                <a:latin typeface="Verdana" panose="020B0604030504040204" pitchFamily="34" charset="0"/>
                <a:ea typeface="Verdana" panose="020B0604030504040204" pitchFamily="34" charset="0"/>
              </a:rPr>
              <a:t>careers service system </a:t>
            </a:r>
          </a:p>
          <a:p>
            <a:pPr algn="ctr"/>
            <a:r>
              <a:rPr lang="en-AU" sz="800" dirty="0">
                <a:solidFill>
                  <a:schemeClr val="bg1"/>
                </a:solidFill>
                <a:latin typeface="Verdana" panose="020B0604030504040204" pitchFamily="34" charset="0"/>
                <a:ea typeface="Verdana" panose="020B0604030504040204" pitchFamily="34" charset="0"/>
              </a:rPr>
              <a:t> </a:t>
            </a:r>
          </a:p>
        </p:txBody>
      </p:sp>
      <p:sp>
        <p:nvSpPr>
          <p:cNvPr id="46" name="Rectangle 45">
            <a:extLst>
              <a:ext uri="{FF2B5EF4-FFF2-40B4-BE49-F238E27FC236}">
                <a16:creationId xmlns:a16="http://schemas.microsoft.com/office/drawing/2014/main" id="{6CC0C207-3935-4FA4-9C9A-8E99CD4D8DDA}"/>
              </a:ext>
            </a:extLst>
          </p:cNvPr>
          <p:cNvSpPr/>
          <p:nvPr/>
        </p:nvSpPr>
        <p:spPr>
          <a:xfrm>
            <a:off x="2593938" y="2791839"/>
            <a:ext cx="1549528" cy="584775"/>
          </a:xfrm>
          <a:prstGeom prst="rect">
            <a:avLst/>
          </a:prstGeom>
        </p:spPr>
        <p:txBody>
          <a:bodyPr wrap="square">
            <a:spAutoFit/>
          </a:bodyPr>
          <a:lstStyle/>
          <a:p>
            <a:pPr algn="ctr"/>
            <a:br>
              <a:rPr lang="en-US" sz="800" dirty="0">
                <a:latin typeface="Verdana" panose="020B0604030504040204" pitchFamily="34" charset="0"/>
              </a:rPr>
            </a:br>
            <a:r>
              <a:rPr lang="en-US" sz="800" dirty="0">
                <a:solidFill>
                  <a:schemeClr val="bg1"/>
                </a:solidFill>
                <a:latin typeface="Verdana" panose="020B0604030504040204" pitchFamily="34" charset="0"/>
                <a:ea typeface="Verdana" panose="020B0604030504040204" pitchFamily="34" charset="0"/>
              </a:rPr>
              <a:t>Implementation of activities related to the remigration initiative</a:t>
            </a:r>
            <a:endParaRPr lang="lv-LV" sz="800" dirty="0">
              <a:solidFill>
                <a:schemeClr val="bg1"/>
              </a:solidFill>
              <a:latin typeface="Verdana" panose="020B0604030504040204" pitchFamily="34" charset="0"/>
              <a:ea typeface="Verdana" panose="020B0604030504040204" pitchFamily="34" charset="0"/>
            </a:endParaRPr>
          </a:p>
        </p:txBody>
      </p:sp>
      <p:sp>
        <p:nvSpPr>
          <p:cNvPr id="48" name="Rectangle 47">
            <a:extLst>
              <a:ext uri="{FF2B5EF4-FFF2-40B4-BE49-F238E27FC236}">
                <a16:creationId xmlns:a16="http://schemas.microsoft.com/office/drawing/2014/main" id="{070675FF-C2E6-4CD9-8235-6192BE8EDB91}"/>
              </a:ext>
            </a:extLst>
          </p:cNvPr>
          <p:cNvSpPr/>
          <p:nvPr/>
        </p:nvSpPr>
        <p:spPr>
          <a:xfrm>
            <a:off x="2786754" y="4068878"/>
            <a:ext cx="1646266" cy="584775"/>
          </a:xfrm>
          <a:prstGeom prst="rect">
            <a:avLst/>
          </a:prstGeom>
        </p:spPr>
        <p:txBody>
          <a:bodyPr wrap="square">
            <a:spAutoFit/>
          </a:bodyPr>
          <a:lstStyle/>
          <a:p>
            <a:pPr algn="ctr"/>
            <a:r>
              <a:rPr lang="en-AU" sz="800" dirty="0">
                <a:solidFill>
                  <a:schemeClr val="bg1"/>
                </a:solidFill>
                <a:latin typeface="Verdana" panose="020B0604030504040204" pitchFamily="34" charset="0"/>
                <a:ea typeface="Verdana" panose="020B0604030504040204" pitchFamily="34" charset="0"/>
              </a:rPr>
              <a:t>Provide co</a:t>
            </a:r>
            <a:r>
              <a:rPr lang="lv-LV" sz="800" dirty="0">
                <a:solidFill>
                  <a:schemeClr val="bg1"/>
                </a:solidFill>
                <a:latin typeface="Verdana" panose="020B0604030504040204" pitchFamily="34" charset="0"/>
                <a:ea typeface="Verdana" panose="020B0604030504040204" pitchFamily="34" charset="0"/>
              </a:rPr>
              <a:t>-</a:t>
            </a:r>
            <a:r>
              <a:rPr lang="en-AU" sz="800" dirty="0" err="1">
                <a:solidFill>
                  <a:schemeClr val="bg1"/>
                </a:solidFill>
                <a:latin typeface="Verdana" panose="020B0604030504040204" pitchFamily="34" charset="0"/>
                <a:ea typeface="Verdana" panose="020B0604030504040204" pitchFamily="34" charset="0"/>
              </a:rPr>
              <a:t>oper</a:t>
            </a:r>
            <a:r>
              <a:rPr lang="lv-LV" sz="800" dirty="0">
                <a:solidFill>
                  <a:schemeClr val="bg1"/>
                </a:solidFill>
                <a:latin typeface="Verdana" panose="020B0604030504040204" pitchFamily="34" charset="0"/>
                <a:ea typeface="Verdana" panose="020B0604030504040204" pitchFamily="34" charset="0"/>
              </a:rPr>
              <a:t>a</a:t>
            </a:r>
            <a:r>
              <a:rPr lang="en-AU" sz="800" dirty="0" err="1">
                <a:solidFill>
                  <a:schemeClr val="bg1"/>
                </a:solidFill>
                <a:latin typeface="Verdana" panose="020B0604030504040204" pitchFamily="34" charset="0"/>
                <a:ea typeface="Verdana" panose="020B0604030504040204" pitchFamily="34" charset="0"/>
              </a:rPr>
              <a:t>tion</a:t>
            </a:r>
            <a:r>
              <a:rPr lang="en-AU" sz="800" dirty="0">
                <a:solidFill>
                  <a:schemeClr val="bg1"/>
                </a:solidFill>
                <a:latin typeface="Verdana" panose="020B0604030504040204" pitchFamily="34" charset="0"/>
                <a:ea typeface="Verdana" panose="020B0604030504040204" pitchFamily="34" charset="0"/>
              </a:rPr>
              <a:t> with other European employment Agencies for exchanging good experience</a:t>
            </a:r>
          </a:p>
        </p:txBody>
      </p:sp>
      <p:cxnSp>
        <p:nvCxnSpPr>
          <p:cNvPr id="49" name="Straight Connector 48">
            <a:extLst>
              <a:ext uri="{FF2B5EF4-FFF2-40B4-BE49-F238E27FC236}">
                <a16:creationId xmlns:a16="http://schemas.microsoft.com/office/drawing/2014/main" id="{B4847966-7DEF-4392-A347-E2900CAF58E0}"/>
              </a:ext>
            </a:extLst>
          </p:cNvPr>
          <p:cNvCxnSpPr>
            <a:cxnSpLocks/>
          </p:cNvCxnSpPr>
          <p:nvPr/>
        </p:nvCxnSpPr>
        <p:spPr>
          <a:xfrm>
            <a:off x="3986213" y="809625"/>
            <a:ext cx="731750" cy="961774"/>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0" name="Straight Connector 49">
            <a:extLst>
              <a:ext uri="{FF2B5EF4-FFF2-40B4-BE49-F238E27FC236}">
                <a16:creationId xmlns:a16="http://schemas.microsoft.com/office/drawing/2014/main" id="{1F7DE468-15CA-41EE-AD06-17412701927A}"/>
              </a:ext>
            </a:extLst>
          </p:cNvPr>
          <p:cNvCxnSpPr>
            <a:cxnSpLocks/>
          </p:cNvCxnSpPr>
          <p:nvPr/>
        </p:nvCxnSpPr>
        <p:spPr>
          <a:xfrm>
            <a:off x="3403600" y="1408113"/>
            <a:ext cx="966016" cy="740423"/>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1" name="Straight Connector 50">
            <a:extLst>
              <a:ext uri="{FF2B5EF4-FFF2-40B4-BE49-F238E27FC236}">
                <a16:creationId xmlns:a16="http://schemas.microsoft.com/office/drawing/2014/main" id="{85406532-87FE-42F9-B2EF-48CFCA83C62F}"/>
              </a:ext>
            </a:extLst>
          </p:cNvPr>
          <p:cNvCxnSpPr>
            <a:cxnSpLocks/>
          </p:cNvCxnSpPr>
          <p:nvPr/>
        </p:nvCxnSpPr>
        <p:spPr>
          <a:xfrm>
            <a:off x="2982913" y="2176463"/>
            <a:ext cx="1187138" cy="288631"/>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2" name="Straight Connector 51">
            <a:extLst>
              <a:ext uri="{FF2B5EF4-FFF2-40B4-BE49-F238E27FC236}">
                <a16:creationId xmlns:a16="http://schemas.microsoft.com/office/drawing/2014/main" id="{C26227EA-3FBC-4379-9BA8-950B590746D3}"/>
              </a:ext>
            </a:extLst>
          </p:cNvPr>
          <p:cNvCxnSpPr>
            <a:cxnSpLocks/>
          </p:cNvCxnSpPr>
          <p:nvPr/>
        </p:nvCxnSpPr>
        <p:spPr>
          <a:xfrm>
            <a:off x="2773363" y="2945661"/>
            <a:ext cx="1201737" cy="94402"/>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4" name="Straight Connector 53">
            <a:extLst>
              <a:ext uri="{FF2B5EF4-FFF2-40B4-BE49-F238E27FC236}">
                <a16:creationId xmlns:a16="http://schemas.microsoft.com/office/drawing/2014/main" id="{8C892182-FF3A-4D50-9EF4-64E2BF943D62}"/>
              </a:ext>
            </a:extLst>
          </p:cNvPr>
          <p:cNvCxnSpPr>
            <a:cxnSpLocks/>
          </p:cNvCxnSpPr>
          <p:nvPr/>
        </p:nvCxnSpPr>
        <p:spPr>
          <a:xfrm flipV="1">
            <a:off x="2789238" y="3852863"/>
            <a:ext cx="1196975" cy="161926"/>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65" name="Rectangle 64">
            <a:extLst>
              <a:ext uri="{FF2B5EF4-FFF2-40B4-BE49-F238E27FC236}">
                <a16:creationId xmlns:a16="http://schemas.microsoft.com/office/drawing/2014/main" id="{C565D1D1-8A4D-436B-A35B-15B500A4F48D}"/>
              </a:ext>
            </a:extLst>
          </p:cNvPr>
          <p:cNvSpPr/>
          <p:nvPr/>
        </p:nvSpPr>
        <p:spPr>
          <a:xfrm>
            <a:off x="6010696" y="169253"/>
            <a:ext cx="1523087" cy="1200329"/>
          </a:xfrm>
          <a:prstGeom prst="rect">
            <a:avLst/>
          </a:prstGeom>
        </p:spPr>
        <p:txBody>
          <a:bodyPr wrap="square">
            <a:spAutoFit/>
          </a:bodyPr>
          <a:lstStyle/>
          <a:p>
            <a:pPr algn="ctr"/>
            <a:br>
              <a:rPr lang="en-AU" sz="800" dirty="0">
                <a:solidFill>
                  <a:schemeClr val="bg1"/>
                </a:solidFill>
                <a:latin typeface="Verdana" panose="020B0604030504040204" pitchFamily="34" charset="0"/>
                <a:ea typeface="Verdana" panose="020B0604030504040204" pitchFamily="34" charset="0"/>
              </a:rPr>
            </a:br>
            <a:r>
              <a:rPr lang="en-AU" sz="800" dirty="0">
                <a:solidFill>
                  <a:schemeClr val="bg1"/>
                </a:solidFill>
                <a:latin typeface="Verdana" panose="020B0604030504040204" pitchFamily="34" charset="0"/>
                <a:ea typeface="Verdana" panose="020B0604030504040204" pitchFamily="34" charset="0"/>
              </a:rPr>
              <a:t>Introduce individualized support and a sequential range of services for more successful integration into the </a:t>
            </a:r>
            <a:r>
              <a:rPr lang="en-AU" sz="800" dirty="0" err="1">
                <a:solidFill>
                  <a:schemeClr val="bg1"/>
                </a:solidFill>
                <a:latin typeface="Verdana" panose="020B0604030504040204" pitchFamily="34" charset="0"/>
                <a:ea typeface="Verdana" panose="020B0604030504040204" pitchFamily="34" charset="0"/>
              </a:rPr>
              <a:t>labor</a:t>
            </a:r>
            <a:r>
              <a:rPr lang="en-AU" sz="800" dirty="0">
                <a:solidFill>
                  <a:schemeClr val="bg1"/>
                </a:solidFill>
                <a:latin typeface="Verdana" panose="020B0604030504040204" pitchFamily="34" charset="0"/>
                <a:ea typeface="Verdana" panose="020B0604030504040204" pitchFamily="34" charset="0"/>
              </a:rPr>
              <a:t> market, incl. implementing preventive support services</a:t>
            </a:r>
          </a:p>
        </p:txBody>
      </p:sp>
      <p:sp>
        <p:nvSpPr>
          <p:cNvPr id="66" name="Rectangle 65">
            <a:extLst>
              <a:ext uri="{FF2B5EF4-FFF2-40B4-BE49-F238E27FC236}">
                <a16:creationId xmlns:a16="http://schemas.microsoft.com/office/drawing/2014/main" id="{94A0FB09-4A50-42D7-B5BF-F1AA0872E473}"/>
              </a:ext>
            </a:extLst>
          </p:cNvPr>
          <p:cNvSpPr/>
          <p:nvPr/>
        </p:nvSpPr>
        <p:spPr>
          <a:xfrm>
            <a:off x="7292376" y="1320024"/>
            <a:ext cx="1442843" cy="338554"/>
          </a:xfrm>
          <a:prstGeom prst="rect">
            <a:avLst/>
          </a:prstGeom>
        </p:spPr>
        <p:txBody>
          <a:bodyPr wrap="square">
            <a:spAutoFit/>
          </a:bodyPr>
          <a:lstStyle/>
          <a:p>
            <a:pPr algn="ctr"/>
            <a:r>
              <a:rPr lang="en-AU" sz="800" dirty="0">
                <a:solidFill>
                  <a:schemeClr val="bg1"/>
                </a:solidFill>
                <a:latin typeface="Verdana" panose="020B0604030504040204" pitchFamily="34" charset="0"/>
                <a:ea typeface="Verdana" panose="020B0604030504040204" pitchFamily="34" charset="0"/>
              </a:rPr>
              <a:t>Activate the cooperation with employers</a:t>
            </a:r>
          </a:p>
        </p:txBody>
      </p:sp>
      <p:sp>
        <p:nvSpPr>
          <p:cNvPr id="67" name="Rectangle 66">
            <a:extLst>
              <a:ext uri="{FF2B5EF4-FFF2-40B4-BE49-F238E27FC236}">
                <a16:creationId xmlns:a16="http://schemas.microsoft.com/office/drawing/2014/main" id="{96AF29C5-CDD5-42FA-985F-2D32B748A737}"/>
              </a:ext>
            </a:extLst>
          </p:cNvPr>
          <p:cNvSpPr/>
          <p:nvPr/>
        </p:nvSpPr>
        <p:spPr>
          <a:xfrm>
            <a:off x="7700072" y="2159311"/>
            <a:ext cx="1719892" cy="707886"/>
          </a:xfrm>
          <a:prstGeom prst="rect">
            <a:avLst/>
          </a:prstGeom>
        </p:spPr>
        <p:txBody>
          <a:bodyPr wrap="square">
            <a:spAutoFit/>
          </a:bodyPr>
          <a:lstStyle/>
          <a:p>
            <a:pPr algn="ctr"/>
            <a:r>
              <a:rPr lang="en-AU" sz="800" dirty="0">
                <a:solidFill>
                  <a:schemeClr val="bg1"/>
                </a:solidFill>
                <a:latin typeface="Verdana" panose="020B0604030504040204" pitchFamily="34" charset="0"/>
                <a:ea typeface="Verdana" panose="020B0604030504040204" pitchFamily="34" charset="0"/>
              </a:rPr>
              <a:t>Promote societies and the employer informing about the potential of persons with disabilities in the </a:t>
            </a:r>
            <a:r>
              <a:rPr lang="en-AU" sz="800" dirty="0" err="1">
                <a:solidFill>
                  <a:schemeClr val="bg1"/>
                </a:solidFill>
                <a:latin typeface="Verdana" panose="020B0604030504040204" pitchFamily="34" charset="0"/>
                <a:ea typeface="Verdana" panose="020B0604030504040204" pitchFamily="34" charset="0"/>
              </a:rPr>
              <a:t>labor</a:t>
            </a:r>
            <a:r>
              <a:rPr lang="en-AU" sz="800" dirty="0">
                <a:solidFill>
                  <a:schemeClr val="bg1"/>
                </a:solidFill>
                <a:latin typeface="Verdana" panose="020B0604030504040204" pitchFamily="34" charset="0"/>
                <a:ea typeface="Verdana" panose="020B0604030504040204" pitchFamily="34" charset="0"/>
              </a:rPr>
              <a:t> market</a:t>
            </a:r>
          </a:p>
        </p:txBody>
      </p:sp>
      <p:sp>
        <p:nvSpPr>
          <p:cNvPr id="68" name="Rectangle 67">
            <a:extLst>
              <a:ext uri="{FF2B5EF4-FFF2-40B4-BE49-F238E27FC236}">
                <a16:creationId xmlns:a16="http://schemas.microsoft.com/office/drawing/2014/main" id="{2638BD93-403F-4D1A-A797-52CE2054289B}"/>
              </a:ext>
            </a:extLst>
          </p:cNvPr>
          <p:cNvSpPr/>
          <p:nvPr/>
        </p:nvSpPr>
        <p:spPr>
          <a:xfrm>
            <a:off x="7896483" y="3131934"/>
            <a:ext cx="1667828" cy="954107"/>
          </a:xfrm>
          <a:prstGeom prst="rect">
            <a:avLst/>
          </a:prstGeom>
        </p:spPr>
        <p:txBody>
          <a:bodyPr wrap="square">
            <a:spAutoFit/>
          </a:bodyPr>
          <a:lstStyle/>
          <a:p>
            <a:pPr algn="ctr"/>
            <a:br>
              <a:rPr lang="en-AU" sz="800" dirty="0">
                <a:latin typeface="Verdana" panose="020B0604030504040204" pitchFamily="34" charset="0"/>
                <a:ea typeface="Verdana" panose="020B0604030504040204" pitchFamily="34" charset="0"/>
              </a:rPr>
            </a:br>
            <a:r>
              <a:rPr lang="en-AU" sz="800" dirty="0">
                <a:solidFill>
                  <a:schemeClr val="bg1"/>
                </a:solidFill>
                <a:latin typeface="Verdana" panose="020B0604030504040204" pitchFamily="34" charset="0"/>
                <a:ea typeface="Verdana" panose="020B0604030504040204" pitchFamily="34" charset="0"/>
              </a:rPr>
              <a:t>Provide information and services availability to individuals with a disability on the agency's website and in communication with clients</a:t>
            </a:r>
          </a:p>
        </p:txBody>
      </p:sp>
      <p:cxnSp>
        <p:nvCxnSpPr>
          <p:cNvPr id="69" name="Straight Connector 68">
            <a:extLst>
              <a:ext uri="{FF2B5EF4-FFF2-40B4-BE49-F238E27FC236}">
                <a16:creationId xmlns:a16="http://schemas.microsoft.com/office/drawing/2014/main" id="{1BAFE76C-8C31-4FB3-B699-0C00D9B680D5}"/>
              </a:ext>
            </a:extLst>
          </p:cNvPr>
          <p:cNvCxnSpPr>
            <a:cxnSpLocks/>
          </p:cNvCxnSpPr>
          <p:nvPr/>
        </p:nvCxnSpPr>
        <p:spPr>
          <a:xfrm flipV="1">
            <a:off x="7210425" y="584200"/>
            <a:ext cx="718793" cy="989013"/>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C4A21DC1-2D60-424D-A698-EA543A6B4F0D}"/>
              </a:ext>
            </a:extLst>
          </p:cNvPr>
          <p:cNvCxnSpPr>
            <a:cxnSpLocks/>
          </p:cNvCxnSpPr>
          <p:nvPr/>
        </p:nvCxnSpPr>
        <p:spPr>
          <a:xfrm flipV="1">
            <a:off x="7853990" y="1573213"/>
            <a:ext cx="1066173" cy="596858"/>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2263EA49-3934-45D9-8C85-F5E0CDD360D2}"/>
              </a:ext>
            </a:extLst>
          </p:cNvPr>
          <p:cNvCxnSpPr>
            <a:cxnSpLocks/>
          </p:cNvCxnSpPr>
          <p:nvPr/>
        </p:nvCxnSpPr>
        <p:spPr>
          <a:xfrm flipV="1">
            <a:off x="8220734" y="2876550"/>
            <a:ext cx="1218018" cy="204996"/>
          </a:xfrm>
          <a:prstGeom prst="line">
            <a:avLst/>
          </a:prstGeom>
          <a:ln/>
        </p:spPr>
        <p:style>
          <a:lnRef idx="1">
            <a:schemeClr val="accent2"/>
          </a:lnRef>
          <a:fillRef idx="0">
            <a:schemeClr val="accent2"/>
          </a:fillRef>
          <a:effectRef idx="0">
            <a:schemeClr val="accent2"/>
          </a:effectRef>
          <a:fontRef idx="minor">
            <a:schemeClr val="tx1"/>
          </a:fontRef>
        </p:style>
      </p:cxnSp>
      <p:sp>
        <p:nvSpPr>
          <p:cNvPr id="96" name="Rectangle 95">
            <a:extLst>
              <a:ext uri="{FF2B5EF4-FFF2-40B4-BE49-F238E27FC236}">
                <a16:creationId xmlns:a16="http://schemas.microsoft.com/office/drawing/2014/main" id="{934D7445-4481-47E8-8114-3B72A250F8A3}"/>
              </a:ext>
            </a:extLst>
          </p:cNvPr>
          <p:cNvSpPr/>
          <p:nvPr/>
        </p:nvSpPr>
        <p:spPr>
          <a:xfrm>
            <a:off x="3208350" y="5003620"/>
            <a:ext cx="1457842" cy="338554"/>
          </a:xfrm>
          <a:prstGeom prst="rect">
            <a:avLst/>
          </a:prstGeom>
        </p:spPr>
        <p:txBody>
          <a:bodyPr wrap="square">
            <a:spAutoFit/>
          </a:bodyPr>
          <a:lstStyle/>
          <a:p>
            <a:pPr algn="ctr"/>
            <a:r>
              <a:rPr lang="en-AU" sz="800" dirty="0">
                <a:solidFill>
                  <a:schemeClr val="bg1"/>
                </a:solidFill>
                <a:latin typeface="Verdana" panose="020B0604030504040204" pitchFamily="34" charset="0"/>
                <a:ea typeface="Verdana" panose="020B0604030504040204" pitchFamily="34" charset="0"/>
              </a:rPr>
              <a:t>Strengthening employee performance</a:t>
            </a:r>
          </a:p>
        </p:txBody>
      </p:sp>
      <p:sp>
        <p:nvSpPr>
          <p:cNvPr id="97" name="Rectangle 96">
            <a:extLst>
              <a:ext uri="{FF2B5EF4-FFF2-40B4-BE49-F238E27FC236}">
                <a16:creationId xmlns:a16="http://schemas.microsoft.com/office/drawing/2014/main" id="{BC7AABEE-E8A1-4308-A41C-5BC37877E02D}"/>
              </a:ext>
            </a:extLst>
          </p:cNvPr>
          <p:cNvSpPr/>
          <p:nvPr/>
        </p:nvSpPr>
        <p:spPr>
          <a:xfrm>
            <a:off x="4084206" y="5583415"/>
            <a:ext cx="1473727" cy="584775"/>
          </a:xfrm>
          <a:prstGeom prst="rect">
            <a:avLst/>
          </a:prstGeom>
        </p:spPr>
        <p:txBody>
          <a:bodyPr wrap="square">
            <a:spAutoFit/>
          </a:bodyPr>
          <a:lstStyle/>
          <a:p>
            <a:pPr lvl="0" algn="ctr" eaLnBrk="0" fontAlgn="base" hangingPunct="0">
              <a:spcBef>
                <a:spcPct val="0"/>
              </a:spcBef>
              <a:spcAft>
                <a:spcPct val="0"/>
              </a:spcAft>
            </a:pPr>
            <a:r>
              <a:rPr lang="en-AU" altLang="lv-LV" sz="800" dirty="0">
                <a:solidFill>
                  <a:schemeClr val="bg1"/>
                </a:solidFill>
                <a:latin typeface="Verdana" panose="020B0604030504040204" pitchFamily="34" charset="0"/>
                <a:ea typeface="Verdana" panose="020B0604030504040204" pitchFamily="34" charset="0"/>
              </a:rPr>
              <a:t>Internal training system based on competences and performance improvement </a:t>
            </a:r>
          </a:p>
        </p:txBody>
      </p:sp>
      <p:sp>
        <p:nvSpPr>
          <p:cNvPr id="98" name="Rectangle 97">
            <a:extLst>
              <a:ext uri="{FF2B5EF4-FFF2-40B4-BE49-F238E27FC236}">
                <a16:creationId xmlns:a16="http://schemas.microsoft.com/office/drawing/2014/main" id="{028396C6-9257-438B-AA10-DD9D7F50634E}"/>
              </a:ext>
            </a:extLst>
          </p:cNvPr>
          <p:cNvSpPr/>
          <p:nvPr/>
        </p:nvSpPr>
        <p:spPr>
          <a:xfrm>
            <a:off x="5495223" y="5843125"/>
            <a:ext cx="1165425" cy="584775"/>
          </a:xfrm>
          <a:prstGeom prst="rect">
            <a:avLst/>
          </a:prstGeom>
          <a:noFill/>
        </p:spPr>
        <p:txBody>
          <a:bodyPr wrap="square">
            <a:spAutoFit/>
          </a:bodyPr>
          <a:lstStyle/>
          <a:p>
            <a:pPr algn="ctr"/>
            <a:r>
              <a:rPr lang="en-AU" sz="800" dirty="0">
                <a:solidFill>
                  <a:schemeClr val="bg1"/>
                </a:solidFill>
                <a:latin typeface="Verdana" panose="020B0604030504040204" pitchFamily="34" charset="0"/>
                <a:ea typeface="Verdana" panose="020B0604030504040204" pitchFamily="34" charset="0"/>
              </a:rPr>
              <a:t>Collaborative and internal learning method/approach/culture</a:t>
            </a:r>
          </a:p>
        </p:txBody>
      </p:sp>
      <p:sp>
        <p:nvSpPr>
          <p:cNvPr id="99" name="Rectangle 98">
            <a:extLst>
              <a:ext uri="{FF2B5EF4-FFF2-40B4-BE49-F238E27FC236}">
                <a16:creationId xmlns:a16="http://schemas.microsoft.com/office/drawing/2014/main" id="{9343183A-5682-4F70-9BEA-D29B212DB8FE}"/>
              </a:ext>
            </a:extLst>
          </p:cNvPr>
          <p:cNvSpPr/>
          <p:nvPr/>
        </p:nvSpPr>
        <p:spPr>
          <a:xfrm>
            <a:off x="6723589" y="5500529"/>
            <a:ext cx="1129859" cy="584775"/>
          </a:xfrm>
          <a:prstGeom prst="rect">
            <a:avLst/>
          </a:prstGeom>
        </p:spPr>
        <p:txBody>
          <a:bodyPr wrap="square">
            <a:spAutoFit/>
          </a:bodyPr>
          <a:lstStyle/>
          <a:p>
            <a:pPr algn="ctr"/>
            <a:r>
              <a:rPr lang="en-AU" sz="800" dirty="0">
                <a:solidFill>
                  <a:schemeClr val="bg1"/>
                </a:solidFill>
                <a:latin typeface="Verdana" panose="020B0604030504040204" pitchFamily="34" charset="0"/>
                <a:ea typeface="Verdana" panose="020B0604030504040204" pitchFamily="34" charset="0"/>
              </a:rPr>
              <a:t>The agency as a modern institution with a flexible work environment</a:t>
            </a:r>
          </a:p>
        </p:txBody>
      </p:sp>
      <p:sp>
        <p:nvSpPr>
          <p:cNvPr id="100" name="Rectangle 99">
            <a:extLst>
              <a:ext uri="{FF2B5EF4-FFF2-40B4-BE49-F238E27FC236}">
                <a16:creationId xmlns:a16="http://schemas.microsoft.com/office/drawing/2014/main" id="{CADEE801-A435-4055-B8E8-C5DB7AD69AB9}"/>
              </a:ext>
            </a:extLst>
          </p:cNvPr>
          <p:cNvSpPr/>
          <p:nvPr/>
        </p:nvSpPr>
        <p:spPr>
          <a:xfrm>
            <a:off x="7569821" y="4937658"/>
            <a:ext cx="1312353" cy="461665"/>
          </a:xfrm>
          <a:prstGeom prst="rect">
            <a:avLst/>
          </a:prstGeom>
        </p:spPr>
        <p:txBody>
          <a:bodyPr wrap="square">
            <a:spAutoFit/>
          </a:bodyPr>
          <a:lstStyle/>
          <a:p>
            <a:pPr algn="ctr"/>
            <a:r>
              <a:rPr lang="en-AU" sz="800" dirty="0">
                <a:solidFill>
                  <a:schemeClr val="bg1"/>
                </a:solidFill>
                <a:latin typeface="Verdana" panose="020B0604030504040204" pitchFamily="34" charset="0"/>
                <a:ea typeface="Verdana" panose="020B0604030504040204" pitchFamily="34" charset="0"/>
              </a:rPr>
              <a:t>Employee satisfaction with work in the Agency</a:t>
            </a:r>
          </a:p>
        </p:txBody>
      </p:sp>
      <p:cxnSp>
        <p:nvCxnSpPr>
          <p:cNvPr id="101" name="Straight Connector 100">
            <a:extLst>
              <a:ext uri="{FF2B5EF4-FFF2-40B4-BE49-F238E27FC236}">
                <a16:creationId xmlns:a16="http://schemas.microsoft.com/office/drawing/2014/main" id="{5E349CD4-02D0-4F37-AD30-AED7ABB14B9D}"/>
              </a:ext>
            </a:extLst>
          </p:cNvPr>
          <p:cNvCxnSpPr>
            <a:cxnSpLocks/>
          </p:cNvCxnSpPr>
          <p:nvPr/>
        </p:nvCxnSpPr>
        <p:spPr>
          <a:xfrm flipH="1">
            <a:off x="5376863" y="5527612"/>
            <a:ext cx="244011" cy="118136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582DA22-C591-46B5-8198-4665B5FF60A9}"/>
              </a:ext>
            </a:extLst>
          </p:cNvPr>
          <p:cNvCxnSpPr>
            <a:cxnSpLocks/>
          </p:cNvCxnSpPr>
          <p:nvPr/>
        </p:nvCxnSpPr>
        <p:spPr>
          <a:xfrm flipH="1">
            <a:off x="3834356" y="5064327"/>
            <a:ext cx="860884" cy="84785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A59AFD9-4572-4D1B-9CAD-40F9394BF4C5}"/>
              </a:ext>
            </a:extLst>
          </p:cNvPr>
          <p:cNvCxnSpPr>
            <a:cxnSpLocks/>
          </p:cNvCxnSpPr>
          <p:nvPr/>
        </p:nvCxnSpPr>
        <p:spPr>
          <a:xfrm>
            <a:off x="6530975" y="5527612"/>
            <a:ext cx="318173" cy="118136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133C9C0-4CEE-4F9B-8689-542345689001}"/>
              </a:ext>
            </a:extLst>
          </p:cNvPr>
          <p:cNvCxnSpPr>
            <a:cxnSpLocks/>
          </p:cNvCxnSpPr>
          <p:nvPr/>
        </p:nvCxnSpPr>
        <p:spPr>
          <a:xfrm>
            <a:off x="7461250" y="5097463"/>
            <a:ext cx="776671" cy="93135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64AAD29E-7683-44EC-A061-B2D974854B6C}"/>
              </a:ext>
            </a:extLst>
          </p:cNvPr>
          <p:cNvSpPr/>
          <p:nvPr/>
        </p:nvSpPr>
        <p:spPr>
          <a:xfrm>
            <a:off x="7849585" y="4214436"/>
            <a:ext cx="1532810" cy="461665"/>
          </a:xfrm>
          <a:prstGeom prst="rect">
            <a:avLst/>
          </a:prstGeom>
        </p:spPr>
        <p:txBody>
          <a:bodyPr wrap="square">
            <a:spAutoFit/>
          </a:bodyPr>
          <a:lstStyle/>
          <a:p>
            <a:pPr lvl="0" algn="ctr" eaLnBrk="0" fontAlgn="base" hangingPunct="0">
              <a:spcBef>
                <a:spcPct val="0"/>
              </a:spcBef>
              <a:spcAft>
                <a:spcPct val="0"/>
              </a:spcAft>
            </a:pPr>
            <a:r>
              <a:rPr lang="en-AU" altLang="lv-LV" sz="800" dirty="0">
                <a:solidFill>
                  <a:schemeClr val="bg1"/>
                </a:solidFill>
                <a:latin typeface="Verdana" panose="020B0604030504040204" pitchFamily="34" charset="0"/>
                <a:ea typeface="Verdana" panose="020B0604030504040204" pitchFamily="34" charset="0"/>
              </a:rPr>
              <a:t>Improving the accessibility of the environment </a:t>
            </a:r>
          </a:p>
        </p:txBody>
      </p:sp>
      <p:cxnSp>
        <p:nvCxnSpPr>
          <p:cNvPr id="84" name="Straight Connector 70">
            <a:extLst>
              <a:ext uri="{FF2B5EF4-FFF2-40B4-BE49-F238E27FC236}">
                <a16:creationId xmlns:a16="http://schemas.microsoft.com/office/drawing/2014/main" id="{260D1C5E-CEFD-482A-8A64-0919619DC784}"/>
              </a:ext>
            </a:extLst>
          </p:cNvPr>
          <p:cNvCxnSpPr>
            <a:cxnSpLocks/>
          </p:cNvCxnSpPr>
          <p:nvPr/>
        </p:nvCxnSpPr>
        <p:spPr>
          <a:xfrm>
            <a:off x="8135938" y="4103688"/>
            <a:ext cx="1198562" cy="29686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58454D62-02FC-4932-B316-4329DE385CD9}"/>
              </a:ext>
            </a:extLst>
          </p:cNvPr>
          <p:cNvCxnSpPr>
            <a:cxnSpLocks/>
          </p:cNvCxnSpPr>
          <p:nvPr/>
        </p:nvCxnSpPr>
        <p:spPr>
          <a:xfrm flipV="1">
            <a:off x="2738187" y="3416300"/>
            <a:ext cx="1206448" cy="33024"/>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74" name="Rectangle 73">
            <a:extLst>
              <a:ext uri="{FF2B5EF4-FFF2-40B4-BE49-F238E27FC236}">
                <a16:creationId xmlns:a16="http://schemas.microsoft.com/office/drawing/2014/main" id="{916950D0-EABF-4E51-9239-B559337AFDA6}"/>
              </a:ext>
            </a:extLst>
          </p:cNvPr>
          <p:cNvSpPr/>
          <p:nvPr/>
        </p:nvSpPr>
        <p:spPr>
          <a:xfrm>
            <a:off x="2607207" y="3458624"/>
            <a:ext cx="1676520" cy="338554"/>
          </a:xfrm>
          <a:prstGeom prst="rect">
            <a:avLst/>
          </a:prstGeom>
        </p:spPr>
        <p:txBody>
          <a:bodyPr wrap="square">
            <a:spAutoFit/>
          </a:bodyPr>
          <a:lstStyle/>
          <a:p>
            <a:pPr algn="ctr"/>
            <a:r>
              <a:rPr lang="en-AU" sz="800" dirty="0">
                <a:solidFill>
                  <a:schemeClr val="bg1"/>
                </a:solidFill>
                <a:latin typeface="Verdana" panose="020B0604030504040204" pitchFamily="34" charset="0"/>
                <a:ea typeface="Verdana" panose="020B0604030504040204" pitchFamily="34" charset="0"/>
              </a:rPr>
              <a:t>Strengthening the </a:t>
            </a:r>
            <a:r>
              <a:rPr lang="en-AU" sz="800" dirty="0" err="1">
                <a:solidFill>
                  <a:schemeClr val="bg1"/>
                </a:solidFill>
                <a:latin typeface="Verdana" panose="020B0604030504040204" pitchFamily="34" charset="0"/>
                <a:ea typeface="Verdana" panose="020B0604030504040204" pitchFamily="34" charset="0"/>
              </a:rPr>
              <a:t>labor</a:t>
            </a:r>
            <a:r>
              <a:rPr lang="en-AU" sz="800" dirty="0">
                <a:solidFill>
                  <a:schemeClr val="bg1"/>
                </a:solidFill>
                <a:latin typeface="Verdana" panose="020B0604030504040204" pitchFamily="34" charset="0"/>
                <a:ea typeface="Verdana" panose="020B0604030504040204" pitchFamily="34" charset="0"/>
              </a:rPr>
              <a:t> market analytical </a:t>
            </a:r>
            <a:r>
              <a:rPr lang="en-AU" sz="800" dirty="0" err="1">
                <a:solidFill>
                  <a:schemeClr val="bg1"/>
                </a:solidFill>
                <a:latin typeface="Verdana" panose="020B0604030504040204" pitchFamily="34" charset="0"/>
                <a:ea typeface="Verdana" panose="020B0604030504040204" pitchFamily="34" charset="0"/>
              </a:rPr>
              <a:t>capacitie</a:t>
            </a:r>
            <a:endParaRPr lang="en-AU" sz="800" dirty="0">
              <a:solidFill>
                <a:schemeClr val="bg1"/>
              </a:solidFill>
              <a:latin typeface="Verdana" panose="020B0604030504040204" pitchFamily="34" charset="0"/>
              <a:ea typeface="Verdana" panose="020B0604030504040204" pitchFamily="34" charset="0"/>
            </a:endParaRPr>
          </a:p>
        </p:txBody>
      </p:sp>
      <p:sp>
        <p:nvSpPr>
          <p:cNvPr id="91" name="TextBox 90">
            <a:extLst>
              <a:ext uri="{FF2B5EF4-FFF2-40B4-BE49-F238E27FC236}">
                <a16:creationId xmlns:a16="http://schemas.microsoft.com/office/drawing/2014/main" id="{98D02D9A-888F-4144-9D6F-C90BEFD4B323}"/>
              </a:ext>
            </a:extLst>
          </p:cNvPr>
          <p:cNvSpPr txBox="1"/>
          <p:nvPr/>
        </p:nvSpPr>
        <p:spPr>
          <a:xfrm>
            <a:off x="199647" y="226639"/>
            <a:ext cx="4565393" cy="400110"/>
          </a:xfrm>
          <a:prstGeom prst="rect">
            <a:avLst/>
          </a:prstGeom>
          <a:noFill/>
        </p:spPr>
        <p:txBody>
          <a:bodyPr wrap="square" rtlCol="0">
            <a:spAutoFit/>
          </a:bodyPr>
          <a:lstStyle/>
          <a:p>
            <a:r>
              <a:rPr lang="lv-LV" sz="2000" dirty="0" err="1">
                <a:latin typeface="Verdana" panose="020B0604030504040204" pitchFamily="34" charset="0"/>
                <a:ea typeface="Verdana" panose="020B0604030504040204" pitchFamily="34" charset="0"/>
              </a:rPr>
              <a:t>Strategy</a:t>
            </a:r>
            <a:r>
              <a:rPr lang="lv-LV" sz="2000" dirty="0">
                <a:latin typeface="Verdana" panose="020B0604030504040204" pitchFamily="34" charset="0"/>
                <a:ea typeface="Verdana" panose="020B0604030504040204" pitchFamily="34" charset="0"/>
              </a:rPr>
              <a:t> </a:t>
            </a:r>
            <a:r>
              <a:rPr lang="lv-LV" sz="2000" dirty="0" err="1">
                <a:latin typeface="Verdana" panose="020B0604030504040204" pitchFamily="34" charset="0"/>
                <a:ea typeface="Verdana" panose="020B0604030504040204" pitchFamily="34" charset="0"/>
              </a:rPr>
              <a:t>goal</a:t>
            </a:r>
            <a:r>
              <a:rPr lang="lv-LV" sz="2000" dirty="0">
                <a:latin typeface="Verdana" panose="020B0604030504040204" pitchFamily="34" charset="0"/>
                <a:ea typeface="Verdana" panose="020B0604030504040204" pitchFamily="34" charset="0"/>
              </a:rPr>
              <a:t> </a:t>
            </a:r>
            <a:r>
              <a:rPr lang="lv-LV" sz="2000" dirty="0" err="1">
                <a:latin typeface="Verdana" panose="020B0604030504040204" pitchFamily="34" charset="0"/>
                <a:ea typeface="Verdana" panose="020B0604030504040204" pitchFamily="34" charset="0"/>
              </a:rPr>
              <a:t>map</a:t>
            </a:r>
            <a:r>
              <a:rPr lang="lv-LV" sz="2000" dirty="0">
                <a:latin typeface="Verdana" panose="020B0604030504040204" pitchFamily="34" charset="0"/>
                <a:ea typeface="Verdana" panose="020B0604030504040204" pitchFamily="34" charset="0"/>
              </a:rPr>
              <a:t> 2021 – 2023</a:t>
            </a:r>
          </a:p>
        </p:txBody>
      </p:sp>
      <p:sp>
        <p:nvSpPr>
          <p:cNvPr id="77" name="Rectangle 76">
            <a:extLst>
              <a:ext uri="{FF2B5EF4-FFF2-40B4-BE49-F238E27FC236}">
                <a16:creationId xmlns:a16="http://schemas.microsoft.com/office/drawing/2014/main" id="{72F98723-C217-4E07-880F-004E3376BBD2}"/>
              </a:ext>
            </a:extLst>
          </p:cNvPr>
          <p:cNvSpPr/>
          <p:nvPr/>
        </p:nvSpPr>
        <p:spPr>
          <a:xfrm>
            <a:off x="2734199" y="2383204"/>
            <a:ext cx="1549528" cy="584775"/>
          </a:xfrm>
          <a:prstGeom prst="rect">
            <a:avLst/>
          </a:prstGeom>
        </p:spPr>
        <p:txBody>
          <a:bodyPr wrap="square">
            <a:spAutoFit/>
          </a:bodyPr>
          <a:lstStyle/>
          <a:p>
            <a:pPr algn="ctr"/>
            <a:r>
              <a:rPr lang="en-AU" altLang="lv-LV" sz="800" dirty="0">
                <a:solidFill>
                  <a:schemeClr val="bg1"/>
                </a:solidFill>
                <a:latin typeface="Verdana" panose="020B0604030504040204" pitchFamily="34" charset="0"/>
                <a:ea typeface="Verdana" panose="020B0604030504040204" pitchFamily="34" charset="0"/>
              </a:rPr>
              <a:t>Support for employers, increasing their involvement in the use of Agency services</a:t>
            </a:r>
            <a:endParaRPr lang="en-AU" sz="800" dirty="0">
              <a:solidFill>
                <a:schemeClr val="bg1"/>
              </a:solidFill>
              <a:latin typeface="Verdana" panose="020B0604030504040204" pitchFamily="34" charset="0"/>
              <a:ea typeface="Verdana" panose="020B0604030504040204" pitchFamily="34" charset="0"/>
            </a:endParaRPr>
          </a:p>
        </p:txBody>
      </p:sp>
      <p:sp>
        <p:nvSpPr>
          <p:cNvPr id="75" name="Rectangle 74">
            <a:extLst>
              <a:ext uri="{FF2B5EF4-FFF2-40B4-BE49-F238E27FC236}">
                <a16:creationId xmlns:a16="http://schemas.microsoft.com/office/drawing/2014/main" id="{CC632736-528D-474F-9F99-C8408BD49D7C}"/>
              </a:ext>
            </a:extLst>
          </p:cNvPr>
          <p:cNvSpPr/>
          <p:nvPr/>
        </p:nvSpPr>
        <p:spPr>
          <a:xfrm>
            <a:off x="2977874" y="1827002"/>
            <a:ext cx="1222984" cy="461665"/>
          </a:xfrm>
          <a:prstGeom prst="rect">
            <a:avLst/>
          </a:prstGeom>
        </p:spPr>
        <p:txBody>
          <a:bodyPr wrap="square">
            <a:spAutoFit/>
          </a:bodyPr>
          <a:lstStyle/>
          <a:p>
            <a:pPr algn="ctr"/>
            <a:r>
              <a:rPr lang="en-GB" altLang="lv-LV" sz="800" dirty="0">
                <a:solidFill>
                  <a:schemeClr val="bg1"/>
                </a:solidFill>
                <a:latin typeface="Verdana" panose="020B0604030504040204" pitchFamily="34" charset="0"/>
                <a:ea typeface="Verdana" panose="020B0604030504040204" pitchFamily="34" charset="0"/>
              </a:rPr>
              <a:t>Increase return to employment</a:t>
            </a:r>
          </a:p>
          <a:p>
            <a:pPr algn="ctr"/>
            <a:endParaRPr lang="en-AU" sz="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4626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C112-C7B2-4BC6-8E94-D4B1197327B4}"/>
              </a:ext>
            </a:extLst>
          </p:cNvPr>
          <p:cNvSpPr>
            <a:spLocks noGrp="1"/>
          </p:cNvSpPr>
          <p:nvPr>
            <p:ph type="title"/>
          </p:nvPr>
        </p:nvSpPr>
        <p:spPr>
          <a:xfrm>
            <a:off x="4315477" y="4621204"/>
            <a:ext cx="3248044" cy="1325563"/>
          </a:xfrm>
        </p:spPr>
        <p:txBody>
          <a:bodyPr>
            <a:normAutofit/>
          </a:bodyPr>
          <a:lstStyle/>
          <a:p>
            <a:pPr algn="ctr"/>
            <a:r>
              <a:rPr lang="en-AU" sz="2800" dirty="0">
                <a:latin typeface="Verdana" panose="020B0604030504040204" pitchFamily="34" charset="0"/>
                <a:ea typeface="Verdana" panose="020B0604030504040204" pitchFamily="34" charset="0"/>
              </a:rPr>
              <a:t>Thank you!</a:t>
            </a:r>
          </a:p>
        </p:txBody>
      </p:sp>
      <p:pic>
        <p:nvPicPr>
          <p:cNvPr id="3" name="Picture 2">
            <a:extLst>
              <a:ext uri="{FF2B5EF4-FFF2-40B4-BE49-F238E27FC236}">
                <a16:creationId xmlns:a16="http://schemas.microsoft.com/office/drawing/2014/main" id="{369BB019-9D41-4B6C-B846-184E2319D899}"/>
              </a:ext>
            </a:extLst>
          </p:cNvPr>
          <p:cNvPicPr>
            <a:picLocks noChangeAspect="1"/>
          </p:cNvPicPr>
          <p:nvPr/>
        </p:nvPicPr>
        <p:blipFill rotWithShape="1">
          <a:blip r:embed="rId2"/>
          <a:srcRect b="20421"/>
          <a:stretch/>
        </p:blipFill>
        <p:spPr>
          <a:xfrm>
            <a:off x="4262047" y="0"/>
            <a:ext cx="3354905" cy="2944368"/>
          </a:xfrm>
          <a:prstGeom prst="rect">
            <a:avLst/>
          </a:prstGeom>
          <a:noFill/>
          <a:ln>
            <a:noFill/>
          </a:ln>
        </p:spPr>
      </p:pic>
    </p:spTree>
    <p:extLst>
      <p:ext uri="{BB962C8B-B14F-4D97-AF65-F5344CB8AC3E}">
        <p14:creationId xmlns:p14="http://schemas.microsoft.com/office/powerpoint/2010/main" val="228067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8E92B48-1CBD-4F73-B11A-2365F0BE8A53}"/>
              </a:ext>
            </a:extLst>
          </p:cNvPr>
          <p:cNvGrpSpPr/>
          <p:nvPr/>
        </p:nvGrpSpPr>
        <p:grpSpPr>
          <a:xfrm>
            <a:off x="96628" y="2130126"/>
            <a:ext cx="6526094" cy="3988432"/>
            <a:chOff x="296340" y="1717536"/>
            <a:chExt cx="6526094" cy="3988432"/>
          </a:xfrm>
        </p:grpSpPr>
        <p:pic>
          <p:nvPicPr>
            <p:cNvPr id="7" name="Picture 6">
              <a:extLst>
                <a:ext uri="{FF2B5EF4-FFF2-40B4-BE49-F238E27FC236}">
                  <a16:creationId xmlns:a16="http://schemas.microsoft.com/office/drawing/2014/main" id="{4A692A12-6D52-46DF-9745-E77C620B871B}"/>
                </a:ext>
              </a:extLst>
            </p:cNvPr>
            <p:cNvPicPr>
              <a:picLocks noChangeAspect="1"/>
            </p:cNvPicPr>
            <p:nvPr/>
          </p:nvPicPr>
          <p:blipFill rotWithShape="1">
            <a:blip r:embed="rId3"/>
            <a:srcRect l="38042" t="26536" r="13343" b="20644"/>
            <a:stretch/>
          </p:blipFill>
          <p:spPr>
            <a:xfrm>
              <a:off x="296340" y="1717536"/>
              <a:ext cx="6526094" cy="3988432"/>
            </a:xfrm>
            <a:prstGeom prst="rect">
              <a:avLst/>
            </a:prstGeom>
          </p:spPr>
        </p:pic>
        <p:sp>
          <p:nvSpPr>
            <p:cNvPr id="8" name="TextBox 7">
              <a:extLst>
                <a:ext uri="{FF2B5EF4-FFF2-40B4-BE49-F238E27FC236}">
                  <a16:creationId xmlns:a16="http://schemas.microsoft.com/office/drawing/2014/main" id="{AF32F0B6-446A-4714-B4F1-A7669A764045}"/>
                </a:ext>
              </a:extLst>
            </p:cNvPr>
            <p:cNvSpPr txBox="1">
              <a:spLocks noChangeArrowheads="1"/>
            </p:cNvSpPr>
            <p:nvPr/>
          </p:nvSpPr>
          <p:spPr bwMode="auto">
            <a:xfrm>
              <a:off x="1940381" y="2432363"/>
              <a:ext cx="26504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marL="754063" indent="-285750">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r>
                <a:rPr lang="en-US" sz="2000" dirty="0">
                  <a:latin typeface="Verdana" panose="020B0604030504040204" pitchFamily="34" charset="0"/>
                  <a:ea typeface="Verdana" panose="020B0604030504040204" pitchFamily="34" charset="0"/>
                  <a:cs typeface="Calibri" panose="020F0502020204030204" pitchFamily="34" charset="0"/>
                </a:rPr>
                <a:t>FOUNDED </a:t>
              </a:r>
              <a:r>
                <a:rPr lang="lv-LV" sz="2000" dirty="0">
                  <a:latin typeface="Verdana" panose="020B0604030504040204" pitchFamily="34" charset="0"/>
                  <a:ea typeface="Verdana" panose="020B0604030504040204" pitchFamily="34" charset="0"/>
                  <a:cs typeface="Calibri" panose="020F0502020204030204" pitchFamily="34" charset="0"/>
                </a:rPr>
                <a:t>-</a:t>
              </a:r>
              <a:r>
                <a:rPr lang="en-US" sz="2000" dirty="0">
                  <a:latin typeface="Verdana" panose="020B0604030504040204" pitchFamily="34" charset="0"/>
                  <a:ea typeface="Verdana" panose="020B0604030504040204" pitchFamily="34" charset="0"/>
                  <a:cs typeface="Calibri" panose="020F0502020204030204" pitchFamily="34" charset="0"/>
                </a:rPr>
                <a:t> </a:t>
              </a:r>
              <a:endParaRPr lang="lv-LV" sz="2000" dirty="0">
                <a:latin typeface="Verdana" panose="020B0604030504040204" pitchFamily="34" charset="0"/>
                <a:ea typeface="Verdana" panose="020B0604030504040204" pitchFamily="34" charset="0"/>
                <a:cs typeface="Calibri" panose="020F0502020204030204" pitchFamily="34" charset="0"/>
              </a:endParaRPr>
            </a:p>
            <a:p>
              <a:pPr marL="0" indent="0"/>
              <a:r>
                <a:rPr lang="en-US" sz="2000" b="1" dirty="0">
                  <a:latin typeface="Verdana" panose="020B0604030504040204" pitchFamily="34" charset="0"/>
                  <a:ea typeface="Verdana" panose="020B0604030504040204" pitchFamily="34" charset="0"/>
                  <a:cs typeface="Calibri" panose="020F0502020204030204" pitchFamily="34" charset="0"/>
                </a:rPr>
                <a:t>APRIL 17, 1991 </a:t>
              </a:r>
              <a:endParaRPr lang="lv-LV" altLang="en-US" sz="2000" b="1" spc="300" dirty="0">
                <a:latin typeface="Verdana" panose="020B0604030504040204" pitchFamily="34" charset="0"/>
                <a:ea typeface="Verdana" panose="020B060403050404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0895C68-7D38-4B0A-8824-6486EC27E2A3}"/>
                </a:ext>
              </a:extLst>
            </p:cNvPr>
            <p:cNvSpPr txBox="1">
              <a:spLocks noChangeArrowheads="1"/>
            </p:cNvSpPr>
            <p:nvPr/>
          </p:nvSpPr>
          <p:spPr bwMode="auto">
            <a:xfrm>
              <a:off x="3380682" y="3223219"/>
              <a:ext cx="9016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marL="754063" indent="-285750">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r>
                <a:rPr lang="en-US" altLang="en-US" sz="4800" b="1" dirty="0">
                  <a:latin typeface="Arial" panose="020B0604020202020204" pitchFamily="34" charset="0"/>
                  <a:ea typeface="Verdana" panose="020B0604030504040204" pitchFamily="34" charset="0"/>
                  <a:cs typeface="Arial" panose="020B0604020202020204" pitchFamily="34" charset="0"/>
                </a:rPr>
                <a:t>1</a:t>
              </a:r>
              <a:endParaRPr lang="lv-LV" altLang="en-US" sz="4800" b="1" spc="300" dirty="0">
                <a:latin typeface="Arial" panose="020B0604020202020204" pitchFamily="34" charset="0"/>
                <a:ea typeface="Verdana" panose="020B060403050404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74CBEA9-1770-488C-9AAE-6530DAA89A42}"/>
                </a:ext>
              </a:extLst>
            </p:cNvPr>
            <p:cNvSpPr txBox="1">
              <a:spLocks noChangeArrowheads="1"/>
            </p:cNvSpPr>
            <p:nvPr/>
          </p:nvSpPr>
          <p:spPr bwMode="auto">
            <a:xfrm>
              <a:off x="3379250" y="3912101"/>
              <a:ext cx="11128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marL="754063" indent="-285750">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r>
                <a:rPr lang="en-US" altLang="en-US" sz="4800" b="1" dirty="0">
                  <a:latin typeface="Arial" panose="020B0604020202020204" pitchFamily="34" charset="0"/>
                  <a:ea typeface="Verdana" panose="020B0604030504040204" pitchFamily="34" charset="0"/>
                  <a:cs typeface="Arial" panose="020B0604020202020204" pitchFamily="34" charset="0"/>
                </a:rPr>
                <a:t>2</a:t>
              </a:r>
              <a:r>
                <a:rPr lang="lv-LV" altLang="en-US" sz="4800" b="1" dirty="0">
                  <a:latin typeface="Arial" panose="020B0604020202020204" pitchFamily="34" charset="0"/>
                  <a:ea typeface="Verdana" panose="020B0604030504040204" pitchFamily="34" charset="0"/>
                  <a:cs typeface="Arial" panose="020B0604020202020204" pitchFamily="34" charset="0"/>
                </a:rPr>
                <a:t>0</a:t>
              </a:r>
              <a:r>
                <a:rPr lang="en-US" altLang="en-US" sz="4800" b="1" dirty="0">
                  <a:latin typeface="Arial" panose="020B0604020202020204" pitchFamily="34" charset="0"/>
                  <a:ea typeface="Verdana" panose="020B0604030504040204" pitchFamily="34" charset="0"/>
                  <a:cs typeface="Arial" panose="020B0604020202020204" pitchFamily="34" charset="0"/>
                </a:rPr>
                <a:t> </a:t>
              </a:r>
              <a:endParaRPr lang="lv-LV" altLang="en-US" sz="4800" b="1" dirty="0">
                <a:latin typeface="Arial" panose="020B0604020202020204" pitchFamily="34" charset="0"/>
                <a:ea typeface="Verdana" panose="020B060403050404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EE76DE2-0942-493B-BF29-64F9C3A60E9F}"/>
                </a:ext>
              </a:extLst>
            </p:cNvPr>
            <p:cNvSpPr txBox="1">
              <a:spLocks noChangeArrowheads="1"/>
            </p:cNvSpPr>
            <p:nvPr/>
          </p:nvSpPr>
          <p:spPr bwMode="auto">
            <a:xfrm>
              <a:off x="1972153" y="3338569"/>
              <a:ext cx="1400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marL="754063" indent="-285750">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r>
                <a:rPr lang="en-US" altLang="en-US" sz="1800" dirty="0">
                  <a:latin typeface="Verdana" panose="020B0604030504040204" pitchFamily="34" charset="0"/>
                  <a:ea typeface="Verdana" panose="020B0604030504040204" pitchFamily="34" charset="0"/>
                  <a:cs typeface="Calibri" panose="020F0502020204030204" pitchFamily="34" charset="0"/>
                </a:rPr>
                <a:t>CENTRAL OFFICE</a:t>
              </a:r>
              <a:endParaRPr lang="lv-LV" altLang="en-US" sz="1600" spc="300" dirty="0">
                <a:latin typeface="Verdana" panose="020B0604030504040204" pitchFamily="34" charset="0"/>
                <a:ea typeface="Verdana" panose="020B060403050404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65346E9E-B54C-4927-BF16-E60E5F835CFB}"/>
                </a:ext>
              </a:extLst>
            </p:cNvPr>
            <p:cNvSpPr txBox="1">
              <a:spLocks noChangeArrowheads="1"/>
            </p:cNvSpPr>
            <p:nvPr/>
          </p:nvSpPr>
          <p:spPr bwMode="auto">
            <a:xfrm>
              <a:off x="1972153" y="4248648"/>
              <a:ext cx="1557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marL="754063" indent="-285750">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r>
                <a:rPr lang="lv-LV" altLang="en-US" sz="1800" dirty="0">
                  <a:latin typeface="Verdana" panose="020B0604030504040204" pitchFamily="34" charset="0"/>
                  <a:ea typeface="Verdana" panose="020B0604030504040204" pitchFamily="34" charset="0"/>
                  <a:cs typeface="Calibri" panose="020F0502020204030204" pitchFamily="34" charset="0"/>
                </a:rPr>
                <a:t>BRANCHES</a:t>
              </a:r>
            </a:p>
          </p:txBody>
        </p:sp>
        <p:cxnSp>
          <p:nvCxnSpPr>
            <p:cNvPr id="34" name="Straight Connector 33">
              <a:extLst>
                <a:ext uri="{FF2B5EF4-FFF2-40B4-BE49-F238E27FC236}">
                  <a16:creationId xmlns:a16="http://schemas.microsoft.com/office/drawing/2014/main" id="{E488816F-7E1E-424A-9CD0-5C5186F65C81}"/>
                </a:ext>
              </a:extLst>
            </p:cNvPr>
            <p:cNvCxnSpPr>
              <a:cxnSpLocks/>
            </p:cNvCxnSpPr>
            <p:nvPr/>
          </p:nvCxnSpPr>
          <p:spPr>
            <a:xfrm flipH="1">
              <a:off x="2053192" y="3984900"/>
              <a:ext cx="2181645"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C555D13-9D22-4E6F-95D4-5B864963CCD7}"/>
                </a:ext>
              </a:extLst>
            </p:cNvPr>
            <p:cNvCxnSpPr>
              <a:cxnSpLocks/>
            </p:cNvCxnSpPr>
            <p:nvPr/>
          </p:nvCxnSpPr>
          <p:spPr>
            <a:xfrm flipH="1">
              <a:off x="2031147" y="3223219"/>
              <a:ext cx="2181645"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grpSp>
      <p:sp>
        <p:nvSpPr>
          <p:cNvPr id="11" name="Title 1">
            <a:extLst>
              <a:ext uri="{FF2B5EF4-FFF2-40B4-BE49-F238E27FC236}">
                <a16:creationId xmlns:a16="http://schemas.microsoft.com/office/drawing/2014/main" id="{FBDCA13B-F7D7-4C86-A30E-3049CE315EE9}"/>
              </a:ext>
            </a:extLst>
          </p:cNvPr>
          <p:cNvSpPr txBox="1">
            <a:spLocks/>
          </p:cNvSpPr>
          <p:nvPr/>
        </p:nvSpPr>
        <p:spPr bwMode="auto">
          <a:xfrm>
            <a:off x="481648" y="193440"/>
            <a:ext cx="8775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STATE EMPLOYMENT AGENCY OF LATVIA</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209C80A5-F6F2-4E66-BDE0-6F1D294A51D5}"/>
              </a:ext>
            </a:extLst>
          </p:cNvPr>
          <p:cNvCxnSpPr>
            <a:cxnSpLocks/>
          </p:cNvCxnSpPr>
          <p:nvPr/>
        </p:nvCxnSpPr>
        <p:spPr>
          <a:xfrm flipH="1">
            <a:off x="615829" y="904640"/>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14BB884-5CF2-4C26-A634-5367900BB461}"/>
              </a:ext>
            </a:extLst>
          </p:cNvPr>
          <p:cNvGrpSpPr/>
          <p:nvPr/>
        </p:nvGrpSpPr>
        <p:grpSpPr>
          <a:xfrm>
            <a:off x="4436624" y="3083739"/>
            <a:ext cx="7622564" cy="2852342"/>
            <a:chOff x="4472808" y="2972256"/>
            <a:chExt cx="7622564" cy="2852342"/>
          </a:xfrm>
        </p:grpSpPr>
        <p:grpSp>
          <p:nvGrpSpPr>
            <p:cNvPr id="2" name="Group 1">
              <a:extLst>
                <a:ext uri="{FF2B5EF4-FFF2-40B4-BE49-F238E27FC236}">
                  <a16:creationId xmlns:a16="http://schemas.microsoft.com/office/drawing/2014/main" id="{A5605F8F-4F26-4CE0-B9EE-D16C6988737A}"/>
                </a:ext>
              </a:extLst>
            </p:cNvPr>
            <p:cNvGrpSpPr/>
            <p:nvPr/>
          </p:nvGrpSpPr>
          <p:grpSpPr>
            <a:xfrm>
              <a:off x="4620427" y="3526880"/>
              <a:ext cx="7474945" cy="2297718"/>
              <a:chOff x="4845887" y="1606074"/>
              <a:chExt cx="7474945" cy="2297718"/>
            </a:xfrm>
          </p:grpSpPr>
          <p:sp>
            <p:nvSpPr>
              <p:cNvPr id="38" name="Rectangle 37">
                <a:extLst>
                  <a:ext uri="{FF2B5EF4-FFF2-40B4-BE49-F238E27FC236}">
                    <a16:creationId xmlns:a16="http://schemas.microsoft.com/office/drawing/2014/main" id="{AC214569-2C8F-4AEC-8B45-B29D5237C4E7}"/>
                  </a:ext>
                </a:extLst>
              </p:cNvPr>
              <p:cNvSpPr/>
              <p:nvPr/>
            </p:nvSpPr>
            <p:spPr>
              <a:xfrm>
                <a:off x="5142243" y="1760816"/>
                <a:ext cx="125654" cy="12426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Subtitle 2">
                <a:extLst>
                  <a:ext uri="{FF2B5EF4-FFF2-40B4-BE49-F238E27FC236}">
                    <a16:creationId xmlns:a16="http://schemas.microsoft.com/office/drawing/2014/main" id="{EB613181-5C01-4AEE-A4C7-ACA006566B39}"/>
                  </a:ext>
                </a:extLst>
              </p:cNvPr>
              <p:cNvSpPr txBox="1">
                <a:spLocks/>
              </p:cNvSpPr>
              <p:nvPr/>
            </p:nvSpPr>
            <p:spPr>
              <a:xfrm>
                <a:off x="4845887" y="1606074"/>
                <a:ext cx="7474945" cy="2297718"/>
              </a:xfrm>
              <a:prstGeom prst="rect">
                <a:avLst/>
              </a:prstGeom>
            </p:spPr>
            <p:txBody>
              <a:bodyPr vert="horz" lIns="91440" tIns="45720" rIns="91440" bIns="45720" rtlCol="0"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788" lvl="1" indent="0">
                  <a:lnSpc>
                    <a:spcPct val="150000"/>
                  </a:lnSpc>
                  <a:buNone/>
                </a:pPr>
                <a:r>
                  <a:rPr lang="en-GB" altLang="en-US" sz="1400" dirty="0">
                    <a:latin typeface="Verdana" panose="020B0604030504040204" pitchFamily="34" charset="0"/>
                    <a:ea typeface="Verdana" panose="020B0604030504040204" pitchFamily="34" charset="0"/>
                    <a:cs typeface="Calibri" panose="020F0502020204030204" pitchFamily="34" charset="0"/>
                  </a:rPr>
                  <a:t>Registration of unemployed and job seekers (provide job search support)</a:t>
                </a:r>
              </a:p>
              <a:p>
                <a:pPr marL="469788" lvl="1" indent="0">
                  <a:lnSpc>
                    <a:spcPct val="150000"/>
                  </a:lnSpc>
                  <a:buNone/>
                </a:pPr>
                <a:r>
                  <a:rPr lang="en-GB" altLang="en-US" sz="1400" dirty="0">
                    <a:latin typeface="Verdana" panose="020B0604030504040204" pitchFamily="34" charset="0"/>
                    <a:ea typeface="Verdana" panose="020B0604030504040204" pitchFamily="34" charset="0"/>
                    <a:cs typeface="Calibri" panose="020F0502020204030204" pitchFamily="34" charset="0"/>
                  </a:rPr>
                  <a:t>Registration of vacancies, provide services for employers</a:t>
                </a:r>
              </a:p>
              <a:p>
                <a:pPr marL="469788" lvl="1" indent="0">
                  <a:lnSpc>
                    <a:spcPct val="150000"/>
                  </a:lnSpc>
                  <a:buNone/>
                </a:pPr>
                <a:r>
                  <a:rPr lang="en-US" altLang="en-US" sz="1400" dirty="0">
                    <a:latin typeface="Verdana" panose="020B0604030504040204" pitchFamily="34" charset="0"/>
                    <a:ea typeface="Verdana" panose="020B0604030504040204" pitchFamily="34" charset="0"/>
                    <a:cs typeface="Calibri" panose="020F0502020204030204" pitchFamily="34" charset="0"/>
                  </a:rPr>
                  <a:t>ALMPs, career guidance</a:t>
                </a:r>
              </a:p>
              <a:p>
                <a:pPr marL="469788" lvl="1" indent="0">
                  <a:lnSpc>
                    <a:spcPct val="150000"/>
                  </a:lnSpc>
                  <a:buNone/>
                </a:pPr>
                <a:r>
                  <a:rPr lang="en-US" altLang="en-US" sz="1400" dirty="0">
                    <a:latin typeface="Verdana" panose="020B0604030504040204" pitchFamily="34" charset="0"/>
                    <a:ea typeface="Verdana" panose="020B0604030504040204" pitchFamily="34" charset="0"/>
                    <a:cs typeface="Calibri" panose="020F0502020204030204" pitchFamily="34" charset="0"/>
                  </a:rPr>
                  <a:t>Short term labo</a:t>
                </a:r>
                <a:r>
                  <a:rPr lang="lv-LV" altLang="en-US" sz="1400" dirty="0">
                    <a:latin typeface="Verdana" panose="020B0604030504040204" pitchFamily="34" charset="0"/>
                    <a:ea typeface="Verdana" panose="020B0604030504040204" pitchFamily="34" charset="0"/>
                    <a:cs typeface="Calibri" panose="020F0502020204030204" pitchFamily="34" charset="0"/>
                  </a:rPr>
                  <a:t>u</a:t>
                </a:r>
                <a:r>
                  <a:rPr lang="en-US" altLang="en-US" sz="1400" dirty="0">
                    <a:latin typeface="Verdana" panose="020B0604030504040204" pitchFamily="34" charset="0"/>
                    <a:ea typeface="Verdana" panose="020B0604030504040204" pitchFamily="34" charset="0"/>
                    <a:cs typeface="Calibri" panose="020F0502020204030204" pitchFamily="34" charset="0"/>
                  </a:rPr>
                  <a:t>r market forecasts</a:t>
                </a:r>
              </a:p>
              <a:p>
                <a:pPr marL="469788" lvl="1" indent="0">
                  <a:lnSpc>
                    <a:spcPct val="150000"/>
                  </a:lnSpc>
                  <a:buNone/>
                </a:pPr>
                <a:r>
                  <a:rPr lang="en-US" altLang="en-US" sz="1400" dirty="0">
                    <a:latin typeface="Verdana" panose="020B0604030504040204" pitchFamily="34" charset="0"/>
                    <a:ea typeface="Verdana" panose="020B0604030504040204" pitchFamily="34" charset="0"/>
                    <a:cs typeface="Calibri" panose="020F0502020204030204" pitchFamily="34" charset="0"/>
                  </a:rPr>
                  <a:t>Registration of companies providing placement services</a:t>
                </a:r>
              </a:p>
              <a:p>
                <a:pPr marL="469788" lvl="1" indent="0">
                  <a:lnSpc>
                    <a:spcPct val="150000"/>
                  </a:lnSpc>
                  <a:buNone/>
                </a:pPr>
                <a:r>
                  <a:rPr lang="en-US" altLang="en-US" sz="1400" dirty="0">
                    <a:latin typeface="Verdana" panose="020B0604030504040204" pitchFamily="34" charset="0"/>
                    <a:ea typeface="Verdana" panose="020B0604030504040204" pitchFamily="34" charset="0"/>
                    <a:cs typeface="Calibri" panose="020F0502020204030204" pitchFamily="34" charset="0"/>
                  </a:rPr>
                  <a:t>EURES (European Employment Services) activities</a:t>
                </a:r>
              </a:p>
              <a:p>
                <a:pPr marL="469788" lvl="1" indent="0">
                  <a:lnSpc>
                    <a:spcPct val="150000"/>
                  </a:lnSpc>
                  <a:buNone/>
                </a:pPr>
                <a:r>
                  <a:rPr lang="en-US" altLang="en-US" sz="1400" dirty="0">
                    <a:latin typeface="Verdana" panose="020B0604030504040204" pitchFamily="34" charset="0"/>
                    <a:ea typeface="Verdana" panose="020B0604030504040204" pitchFamily="34" charset="0"/>
                    <a:cs typeface="Calibri" panose="020F0502020204030204" pitchFamily="34" charset="0"/>
                  </a:rPr>
                  <a:t>Member of the European network of Public Employment Service</a:t>
                </a:r>
                <a:endParaRPr lang="lv-LV" sz="1400" dirty="0">
                  <a:latin typeface="Verdana" panose="020B0604030504040204" pitchFamily="34" charset="0"/>
                  <a:ea typeface="Verdana" panose="020B060403050404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549AE6C8-872E-494B-B842-48BCB1588044}"/>
                  </a:ext>
                </a:extLst>
              </p:cNvPr>
              <p:cNvSpPr/>
              <p:nvPr/>
            </p:nvSpPr>
            <p:spPr>
              <a:xfrm>
                <a:off x="5142243" y="2141403"/>
                <a:ext cx="125654" cy="12426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7" name="Rectangle 46">
                <a:extLst>
                  <a:ext uri="{FF2B5EF4-FFF2-40B4-BE49-F238E27FC236}">
                    <a16:creationId xmlns:a16="http://schemas.microsoft.com/office/drawing/2014/main" id="{AE884F11-1665-4DFE-B0B4-FDE37689130E}"/>
                  </a:ext>
                </a:extLst>
              </p:cNvPr>
              <p:cNvSpPr/>
              <p:nvPr/>
            </p:nvSpPr>
            <p:spPr>
              <a:xfrm>
                <a:off x="5142243" y="2537841"/>
                <a:ext cx="125654" cy="12426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8" name="Rectangle 47">
                <a:extLst>
                  <a:ext uri="{FF2B5EF4-FFF2-40B4-BE49-F238E27FC236}">
                    <a16:creationId xmlns:a16="http://schemas.microsoft.com/office/drawing/2014/main" id="{736245F4-717F-41FD-BE7A-3F07B8E0AFBE}"/>
                  </a:ext>
                </a:extLst>
              </p:cNvPr>
              <p:cNvSpPr/>
              <p:nvPr/>
            </p:nvSpPr>
            <p:spPr>
              <a:xfrm>
                <a:off x="5152884" y="2920757"/>
                <a:ext cx="125654" cy="12426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9" name="Rectangle 48">
                <a:extLst>
                  <a:ext uri="{FF2B5EF4-FFF2-40B4-BE49-F238E27FC236}">
                    <a16:creationId xmlns:a16="http://schemas.microsoft.com/office/drawing/2014/main" id="{D35C3EB9-B961-45BA-AA89-43AD74EF393D}"/>
                  </a:ext>
                </a:extLst>
              </p:cNvPr>
              <p:cNvSpPr/>
              <p:nvPr/>
            </p:nvSpPr>
            <p:spPr>
              <a:xfrm>
                <a:off x="5152884" y="3299400"/>
                <a:ext cx="125654" cy="12426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0" name="Rectangle 49">
                <a:extLst>
                  <a:ext uri="{FF2B5EF4-FFF2-40B4-BE49-F238E27FC236}">
                    <a16:creationId xmlns:a16="http://schemas.microsoft.com/office/drawing/2014/main" id="{A5B33459-6127-4D51-94EF-5D4D76ADD25D}"/>
                  </a:ext>
                </a:extLst>
              </p:cNvPr>
              <p:cNvSpPr/>
              <p:nvPr/>
            </p:nvSpPr>
            <p:spPr>
              <a:xfrm>
                <a:off x="5152884" y="3679987"/>
                <a:ext cx="125654" cy="12426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4" name="Group 3">
              <a:extLst>
                <a:ext uri="{FF2B5EF4-FFF2-40B4-BE49-F238E27FC236}">
                  <a16:creationId xmlns:a16="http://schemas.microsoft.com/office/drawing/2014/main" id="{2C9564DF-A75C-40AC-9256-5F00B0ABD051}"/>
                </a:ext>
              </a:extLst>
            </p:cNvPr>
            <p:cNvGrpSpPr/>
            <p:nvPr/>
          </p:nvGrpSpPr>
          <p:grpSpPr>
            <a:xfrm>
              <a:off x="4472808" y="2972256"/>
              <a:ext cx="3265694" cy="521327"/>
              <a:chOff x="4696553" y="4200466"/>
              <a:chExt cx="3593794" cy="521327"/>
            </a:xfrm>
          </p:grpSpPr>
          <p:sp>
            <p:nvSpPr>
              <p:cNvPr id="14" name="Rectangle 13">
                <a:extLst>
                  <a:ext uri="{FF2B5EF4-FFF2-40B4-BE49-F238E27FC236}">
                    <a16:creationId xmlns:a16="http://schemas.microsoft.com/office/drawing/2014/main" id="{B56602D9-A638-4ED2-8CEC-57508E90DC38}"/>
                  </a:ext>
                </a:extLst>
              </p:cNvPr>
              <p:cNvSpPr/>
              <p:nvPr/>
            </p:nvSpPr>
            <p:spPr>
              <a:xfrm>
                <a:off x="5152884" y="4200466"/>
                <a:ext cx="2761805" cy="399723"/>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Subtitle 2">
                <a:extLst>
                  <a:ext uri="{FF2B5EF4-FFF2-40B4-BE49-F238E27FC236}">
                    <a16:creationId xmlns:a16="http://schemas.microsoft.com/office/drawing/2014/main" id="{24D58F44-5AF2-4C15-9334-77773D7D3450}"/>
                  </a:ext>
                </a:extLst>
              </p:cNvPr>
              <p:cNvSpPr txBox="1">
                <a:spLocks/>
              </p:cNvSpPr>
              <p:nvPr/>
            </p:nvSpPr>
            <p:spPr>
              <a:xfrm>
                <a:off x="4696553" y="4252034"/>
                <a:ext cx="3593794" cy="469759"/>
              </a:xfrm>
              <a:prstGeom prst="rect">
                <a:avLst/>
              </a:prstGeom>
            </p:spPr>
            <p:txBody>
              <a:bodyPr vert="horz" lIns="91440" tIns="45720" rIns="91440" bIns="45720" rtlCol="0"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788" lvl="1" indent="0">
                  <a:lnSpc>
                    <a:spcPct val="80000"/>
                  </a:lnSpc>
                  <a:buFont typeface="Arial" panose="020B0604020202020204" pitchFamily="34" charset="0"/>
                  <a:buNone/>
                </a:pPr>
                <a:r>
                  <a:rPr lang="en-US" altLang="en-US" sz="2000" spc="300" dirty="0">
                    <a:solidFill>
                      <a:schemeClr val="bg1"/>
                    </a:solidFill>
                    <a:latin typeface="Verdana" panose="020B0604030504040204" pitchFamily="34" charset="0"/>
                    <a:ea typeface="Verdana" panose="020B0604030504040204" pitchFamily="34" charset="0"/>
                    <a:cs typeface="Calibri" panose="020F0502020204030204" pitchFamily="34" charset="0"/>
                  </a:rPr>
                  <a:t>MAIN </a:t>
                </a:r>
                <a:r>
                  <a:rPr lang="lv-LV" altLang="en-US" sz="2000" spc="300" dirty="0">
                    <a:solidFill>
                      <a:schemeClr val="bg1"/>
                    </a:solidFill>
                    <a:latin typeface="Verdana" panose="020B0604030504040204" pitchFamily="34" charset="0"/>
                    <a:ea typeface="Verdana" panose="020B0604030504040204" pitchFamily="34" charset="0"/>
                    <a:cs typeface="Calibri" panose="020F0502020204030204" pitchFamily="34" charset="0"/>
                  </a:rPr>
                  <a:t>TASKS</a:t>
                </a:r>
              </a:p>
              <a:p>
                <a:endParaRPr lang="lv-LV" sz="2000" dirty="0">
                  <a:latin typeface="Times New Roman" pitchFamily="18" charset="0"/>
                </a:endParaRPr>
              </a:p>
            </p:txBody>
          </p:sp>
        </p:grpSp>
      </p:grpSp>
      <p:sp>
        <p:nvSpPr>
          <p:cNvPr id="29" name="TextBox 28">
            <a:extLst>
              <a:ext uri="{FF2B5EF4-FFF2-40B4-BE49-F238E27FC236}">
                <a16:creationId xmlns:a16="http://schemas.microsoft.com/office/drawing/2014/main" id="{407DADCB-D677-42A8-BA39-8C45D5D234BC}"/>
              </a:ext>
            </a:extLst>
          </p:cNvPr>
          <p:cNvSpPr txBox="1">
            <a:spLocks noChangeArrowheads="1"/>
          </p:cNvSpPr>
          <p:nvPr/>
        </p:nvSpPr>
        <p:spPr bwMode="auto">
          <a:xfrm>
            <a:off x="496822" y="1732580"/>
            <a:ext cx="10312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700">
                <a:solidFill>
                  <a:schemeClr val="tx1"/>
                </a:solidFill>
                <a:latin typeface="Times New Roman" panose="02020603050405020304" pitchFamily="18" charset="0"/>
                <a:ea typeface="MS PGothic" panose="020B0600070205080204" pitchFamily="34" charset="-128"/>
              </a:defRPr>
            </a:lvl1pPr>
            <a:lvl2pPr marL="754063" indent="-285750">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gn="just">
              <a:spcBef>
                <a:spcPts val="200"/>
              </a:spcBef>
              <a:spcAft>
                <a:spcPts val="200"/>
              </a:spcAft>
            </a:pPr>
            <a:r>
              <a:rPr lang="lv-LV" altLang="en-US" sz="1400" dirty="0">
                <a:latin typeface="Verdana" panose="020B0604030504040204" pitchFamily="34" charset="0"/>
                <a:ea typeface="Verdana" panose="020B0604030504040204" pitchFamily="34" charset="0"/>
                <a:cs typeface="Calibri" panose="020F0502020204030204" pitchFamily="34" charset="0"/>
              </a:rPr>
              <a:t>T</a:t>
            </a:r>
            <a:r>
              <a:rPr lang="en-US" altLang="en-US" sz="1400" dirty="0">
                <a:latin typeface="Verdana" panose="020B0604030504040204" pitchFamily="34" charset="0"/>
                <a:ea typeface="Verdana" panose="020B0604030504040204" pitchFamily="34" charset="0"/>
                <a:cs typeface="Calibri" panose="020F0502020204030204" pitchFamily="34" charset="0"/>
              </a:rPr>
              <a:t>o implement the state policy in the field of unemployment reduction and support for the unemployed, job seekers and persons at risk of unemployment.</a:t>
            </a:r>
          </a:p>
        </p:txBody>
      </p:sp>
      <p:sp>
        <p:nvSpPr>
          <p:cNvPr id="30" name="Rectangle 29">
            <a:extLst>
              <a:ext uri="{FF2B5EF4-FFF2-40B4-BE49-F238E27FC236}">
                <a16:creationId xmlns:a16="http://schemas.microsoft.com/office/drawing/2014/main" id="{8BC588F2-EC17-4525-A4A6-D7DBC6C84344}"/>
              </a:ext>
            </a:extLst>
          </p:cNvPr>
          <p:cNvSpPr/>
          <p:nvPr/>
        </p:nvSpPr>
        <p:spPr>
          <a:xfrm>
            <a:off x="578680" y="1200540"/>
            <a:ext cx="2761805" cy="465150"/>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80000"/>
              </a:lnSpc>
              <a:buFont typeface="Arial" panose="020B0604020202020204" pitchFamily="34" charset="0"/>
              <a:buNone/>
            </a:pPr>
            <a:r>
              <a:rPr lang="lv-LV" altLang="en-US" sz="2000" spc="300" dirty="0">
                <a:latin typeface="Verdana" panose="020B0604030504040204" pitchFamily="34" charset="0"/>
                <a:ea typeface="Verdana" panose="020B0604030504040204" pitchFamily="34" charset="0"/>
                <a:cs typeface="Calibri" panose="020F0502020204030204" pitchFamily="34" charset="0"/>
              </a:rPr>
              <a:t>PURPOSE</a:t>
            </a:r>
          </a:p>
        </p:txBody>
      </p:sp>
      <p:sp>
        <p:nvSpPr>
          <p:cNvPr id="35" name="Rectangle 34">
            <a:extLst>
              <a:ext uri="{FF2B5EF4-FFF2-40B4-BE49-F238E27FC236}">
                <a16:creationId xmlns:a16="http://schemas.microsoft.com/office/drawing/2014/main" id="{14A33E40-05DC-403D-9DC6-7CCC7F1A895C}"/>
              </a:ext>
            </a:extLst>
          </p:cNvPr>
          <p:cNvSpPr/>
          <p:nvPr/>
        </p:nvSpPr>
        <p:spPr>
          <a:xfrm>
            <a:off x="4891240" y="6131988"/>
            <a:ext cx="125654" cy="12426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9372752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A44E26-7A72-4413-859F-204D9A36AB78}"/>
              </a:ext>
            </a:extLst>
          </p:cNvPr>
          <p:cNvPicPr>
            <a:picLocks noChangeAspect="1"/>
          </p:cNvPicPr>
          <p:nvPr/>
        </p:nvPicPr>
        <p:blipFill rotWithShape="1">
          <a:blip r:embed="rId2"/>
          <a:srcRect l="5407" t="9947" r="55698"/>
          <a:stretch/>
        </p:blipFill>
        <p:spPr>
          <a:xfrm>
            <a:off x="965771" y="865404"/>
            <a:ext cx="9890634" cy="6440451"/>
          </a:xfrm>
          <a:prstGeom prst="rect">
            <a:avLst/>
          </a:prstGeom>
        </p:spPr>
      </p:pic>
      <p:sp>
        <p:nvSpPr>
          <p:cNvPr id="5" name="Title 1">
            <a:extLst>
              <a:ext uri="{FF2B5EF4-FFF2-40B4-BE49-F238E27FC236}">
                <a16:creationId xmlns:a16="http://schemas.microsoft.com/office/drawing/2014/main" id="{5BE8E4AF-9320-4ABE-9A59-F0DB0ED5E048}"/>
              </a:ext>
            </a:extLst>
          </p:cNvPr>
          <p:cNvSpPr txBox="1">
            <a:spLocks/>
          </p:cNvSpPr>
          <p:nvPr/>
        </p:nvSpPr>
        <p:spPr bwMode="auto">
          <a:xfrm>
            <a:off x="457200" y="154204"/>
            <a:ext cx="1003395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ORGANIZATIONAL STRUCTURE OF THE SEA</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1E6EF514-6BAF-4F4E-A265-85C9BCE434B1}"/>
              </a:ext>
            </a:extLst>
          </p:cNvPr>
          <p:cNvCxnSpPr>
            <a:cxnSpLocks/>
          </p:cNvCxnSpPr>
          <p:nvPr/>
        </p:nvCxnSpPr>
        <p:spPr>
          <a:xfrm flipH="1">
            <a:off x="615829" y="904640"/>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85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4A2676-720B-4C59-AC67-07108FB3CF1E}"/>
              </a:ext>
            </a:extLst>
          </p:cNvPr>
          <p:cNvPicPr>
            <a:picLocks noChangeAspect="1"/>
          </p:cNvPicPr>
          <p:nvPr/>
        </p:nvPicPr>
        <p:blipFill rotWithShape="1">
          <a:blip r:embed="rId2"/>
          <a:srcRect l="5369" t="12514" r="55236"/>
          <a:stretch/>
        </p:blipFill>
        <p:spPr>
          <a:xfrm>
            <a:off x="1639765" y="867764"/>
            <a:ext cx="9848134" cy="6151063"/>
          </a:xfrm>
          <a:prstGeom prst="rect">
            <a:avLst/>
          </a:prstGeom>
        </p:spPr>
      </p:pic>
      <p:sp>
        <p:nvSpPr>
          <p:cNvPr id="3" name="Title 1">
            <a:extLst>
              <a:ext uri="{FF2B5EF4-FFF2-40B4-BE49-F238E27FC236}">
                <a16:creationId xmlns:a16="http://schemas.microsoft.com/office/drawing/2014/main" id="{CD4B9D82-2F68-4E66-88AA-E5349920364D}"/>
              </a:ext>
            </a:extLst>
          </p:cNvPr>
          <p:cNvSpPr txBox="1">
            <a:spLocks/>
          </p:cNvSpPr>
          <p:nvPr/>
        </p:nvSpPr>
        <p:spPr bwMode="auto">
          <a:xfrm>
            <a:off x="404037" y="256362"/>
            <a:ext cx="1003395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CUSTOMER SERVICE POINTS OF THE SEA</a:t>
            </a:r>
          </a:p>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NUMBER OF REGISTERED UNEMPLOYED</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B22312FF-438D-41BC-9EA0-CB4BA3E49B8E}"/>
              </a:ext>
            </a:extLst>
          </p:cNvPr>
          <p:cNvCxnSpPr>
            <a:cxnSpLocks/>
          </p:cNvCxnSpPr>
          <p:nvPr/>
        </p:nvCxnSpPr>
        <p:spPr>
          <a:xfrm flipH="1">
            <a:off x="499730" y="1096026"/>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68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77BA6B3-1B47-44D6-B046-CD3A4064BFA8}"/>
              </a:ext>
            </a:extLst>
          </p:cNvPr>
          <p:cNvGrpSpPr/>
          <p:nvPr/>
        </p:nvGrpSpPr>
        <p:grpSpPr>
          <a:xfrm>
            <a:off x="478284" y="175437"/>
            <a:ext cx="10033953" cy="750436"/>
            <a:chOff x="1530907" y="3429000"/>
            <a:chExt cx="10033953" cy="750436"/>
          </a:xfrm>
        </p:grpSpPr>
        <p:sp>
          <p:nvSpPr>
            <p:cNvPr id="5" name="Title 1">
              <a:extLst>
                <a:ext uri="{FF2B5EF4-FFF2-40B4-BE49-F238E27FC236}">
                  <a16:creationId xmlns:a16="http://schemas.microsoft.com/office/drawing/2014/main" id="{D17A8737-C9C3-4024-AACC-847A114264FA}"/>
                </a:ext>
              </a:extLst>
            </p:cNvPr>
            <p:cNvSpPr txBox="1">
              <a:spLocks/>
            </p:cNvSpPr>
            <p:nvPr/>
          </p:nvSpPr>
          <p:spPr bwMode="auto">
            <a:xfrm>
              <a:off x="1530907" y="3429000"/>
              <a:ext cx="1003395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FUNCTIONS, TASKS OF SEA BRANCHES</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B3159F73-D32F-44D3-B5CB-357FE694F09B}"/>
                </a:ext>
              </a:extLst>
            </p:cNvPr>
            <p:cNvCxnSpPr>
              <a:cxnSpLocks/>
            </p:cNvCxnSpPr>
            <p:nvPr/>
          </p:nvCxnSpPr>
          <p:spPr>
            <a:xfrm flipH="1">
              <a:off x="1689536" y="4179436"/>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F375DE3-E9DE-4068-ABC8-3E5A19D38C23}"/>
              </a:ext>
            </a:extLst>
          </p:cNvPr>
          <p:cNvGrpSpPr/>
          <p:nvPr/>
        </p:nvGrpSpPr>
        <p:grpSpPr>
          <a:xfrm>
            <a:off x="344908" y="1268236"/>
            <a:ext cx="5297369" cy="2171595"/>
            <a:chOff x="4801164" y="1494934"/>
            <a:chExt cx="5148380" cy="2171595"/>
          </a:xfrm>
        </p:grpSpPr>
        <p:grpSp>
          <p:nvGrpSpPr>
            <p:cNvPr id="36" name="Group 35">
              <a:extLst>
                <a:ext uri="{FF2B5EF4-FFF2-40B4-BE49-F238E27FC236}">
                  <a16:creationId xmlns:a16="http://schemas.microsoft.com/office/drawing/2014/main" id="{F76088C2-85C2-44EE-A4F0-A184DDDC9220}"/>
                </a:ext>
              </a:extLst>
            </p:cNvPr>
            <p:cNvGrpSpPr/>
            <p:nvPr/>
          </p:nvGrpSpPr>
          <p:grpSpPr>
            <a:xfrm>
              <a:off x="4801164" y="1494934"/>
              <a:ext cx="5148380" cy="2171595"/>
              <a:chOff x="403335" y="2643545"/>
              <a:chExt cx="5148380" cy="2171595"/>
            </a:xfrm>
          </p:grpSpPr>
          <p:grpSp>
            <p:nvGrpSpPr>
              <p:cNvPr id="38" name="Group 37">
                <a:extLst>
                  <a:ext uri="{FF2B5EF4-FFF2-40B4-BE49-F238E27FC236}">
                    <a16:creationId xmlns:a16="http://schemas.microsoft.com/office/drawing/2014/main" id="{26CD78AF-E220-4217-BEF3-AFDE79A470EB}"/>
                  </a:ext>
                </a:extLst>
              </p:cNvPr>
              <p:cNvGrpSpPr/>
              <p:nvPr/>
            </p:nvGrpSpPr>
            <p:grpSpPr>
              <a:xfrm>
                <a:off x="403335" y="3605346"/>
                <a:ext cx="5148380" cy="1209794"/>
                <a:chOff x="250871" y="2659622"/>
                <a:chExt cx="5148380" cy="1209794"/>
              </a:xfrm>
            </p:grpSpPr>
            <p:sp>
              <p:nvSpPr>
                <p:cNvPr id="42" name="Google Shape;1067;p38">
                  <a:extLst>
                    <a:ext uri="{FF2B5EF4-FFF2-40B4-BE49-F238E27FC236}">
                      <a16:creationId xmlns:a16="http://schemas.microsoft.com/office/drawing/2014/main" id="{73499A29-2506-4FC0-B281-B57AB73C7C37}"/>
                    </a:ext>
                  </a:extLst>
                </p:cNvPr>
                <p:cNvSpPr>
                  <a:spLocks/>
                </p:cNvSpPr>
                <p:nvPr/>
              </p:nvSpPr>
              <p:spPr bwMode="auto">
                <a:xfrm>
                  <a:off x="250871" y="2659622"/>
                  <a:ext cx="5148380" cy="1209794"/>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6" y="11"/>
                        <a:pt x="373" y="0"/>
                      </a:cubicBezTo>
                      <a:cubicBezTo>
                        <a:pt x="0" y="0"/>
                        <a:pt x="0" y="0"/>
                        <a:pt x="0" y="0"/>
                      </a:cubicBezTo>
                      <a:cubicBezTo>
                        <a:pt x="9" y="13"/>
                        <a:pt x="14" y="28"/>
                        <a:pt x="14" y="44"/>
                      </a:cubicBezTo>
                      <a:cubicBezTo>
                        <a:pt x="14" y="60"/>
                        <a:pt x="9" y="75"/>
                        <a:pt x="0" y="88"/>
                      </a:cubicBezTo>
                      <a:cubicBezTo>
                        <a:pt x="373" y="88"/>
                        <a:pt x="373" y="88"/>
                        <a:pt x="373" y="88"/>
                      </a:cubicBezTo>
                      <a:cubicBezTo>
                        <a:pt x="386" y="77"/>
                        <a:pt x="393" y="62"/>
                        <a:pt x="393" y="44"/>
                      </a:cubicBezTo>
                      <a:close/>
                    </a:path>
                  </a:pathLst>
                </a:custGeom>
                <a:solidFill>
                  <a:schemeClr val="accent6">
                    <a:lumMod val="75000"/>
                  </a:schemeClr>
                </a:solidFill>
                <a:ln>
                  <a:noFill/>
                </a:ln>
                <a:extLst/>
              </p:spPr>
              <p:txBody>
                <a:bodyPr lIns="91425" tIns="45700" rIns="91425" bIns="45700"/>
                <a:lstStyle/>
                <a:p>
                  <a:endParaRPr lang="en-US"/>
                </a:p>
              </p:txBody>
            </p:sp>
            <p:sp>
              <p:nvSpPr>
                <p:cNvPr id="43" name="Google Shape;1077;p38">
                  <a:extLst>
                    <a:ext uri="{FF2B5EF4-FFF2-40B4-BE49-F238E27FC236}">
                      <a16:creationId xmlns:a16="http://schemas.microsoft.com/office/drawing/2014/main" id="{EAB0C313-72D8-4C03-9BEC-099E3188E1A5}"/>
                    </a:ext>
                  </a:extLst>
                </p:cNvPr>
                <p:cNvSpPr txBox="1">
                  <a:spLocks noChangeArrowheads="1"/>
                </p:cNvSpPr>
                <p:nvPr/>
              </p:nvSpPr>
              <p:spPr bwMode="auto">
                <a:xfrm>
                  <a:off x="673071" y="2938288"/>
                  <a:ext cx="430398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GB" dirty="0">
                      <a:solidFill>
                        <a:schemeClr val="bg1"/>
                      </a:solidFill>
                      <a:latin typeface="Verdana" panose="020B0604030504040204" pitchFamily="34" charset="0"/>
                      <a:ea typeface="Verdana" panose="020B0604030504040204" pitchFamily="34" charset="0"/>
                    </a:rPr>
                    <a:t>The branch offices serve our customers - they provide support to jobseekers and employers by offering various services.</a:t>
                  </a:r>
                </a:p>
              </p:txBody>
            </p:sp>
          </p:grpSp>
          <p:grpSp>
            <p:nvGrpSpPr>
              <p:cNvPr id="39" name="Group 38">
                <a:extLst>
                  <a:ext uri="{FF2B5EF4-FFF2-40B4-BE49-F238E27FC236}">
                    <a16:creationId xmlns:a16="http://schemas.microsoft.com/office/drawing/2014/main" id="{43FB27B0-EE56-4E15-B807-ABE77BF273B9}"/>
                  </a:ext>
                </a:extLst>
              </p:cNvPr>
              <p:cNvGrpSpPr/>
              <p:nvPr/>
            </p:nvGrpSpPr>
            <p:grpSpPr>
              <a:xfrm>
                <a:off x="639799" y="2643545"/>
                <a:ext cx="749660" cy="961802"/>
                <a:chOff x="639799" y="2643545"/>
                <a:chExt cx="749660" cy="961802"/>
              </a:xfrm>
            </p:grpSpPr>
            <p:cxnSp>
              <p:nvCxnSpPr>
                <p:cNvPr id="40" name="Google Shape;1081;p38">
                  <a:extLst>
                    <a:ext uri="{FF2B5EF4-FFF2-40B4-BE49-F238E27FC236}">
                      <a16:creationId xmlns:a16="http://schemas.microsoft.com/office/drawing/2014/main" id="{3923E39C-9AB0-4825-AE99-E6FCD78F45B1}"/>
                    </a:ext>
                  </a:extLst>
                </p:cNvPr>
                <p:cNvCxnSpPr>
                  <a:cxnSpLocks noChangeShapeType="1"/>
                  <a:endCxn id="41" idx="0"/>
                </p:cNvCxnSpPr>
                <p:nvPr/>
              </p:nvCxnSpPr>
              <p:spPr bwMode="auto">
                <a:xfrm flipH="1" flipV="1">
                  <a:off x="1014629" y="2643545"/>
                  <a:ext cx="23873" cy="961802"/>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sp>
              <p:nvSpPr>
                <p:cNvPr id="41" name="Google Shape;1088;p38">
                  <a:extLst>
                    <a:ext uri="{FF2B5EF4-FFF2-40B4-BE49-F238E27FC236}">
                      <a16:creationId xmlns:a16="http://schemas.microsoft.com/office/drawing/2014/main" id="{B8501BAC-F645-4B4E-AECF-0C52E1FEE648}"/>
                    </a:ext>
                  </a:extLst>
                </p:cNvPr>
                <p:cNvSpPr>
                  <a:spLocks noChangeArrowheads="1"/>
                </p:cNvSpPr>
                <p:nvPr/>
              </p:nvSpPr>
              <p:spPr bwMode="auto">
                <a:xfrm>
                  <a:off x="639799" y="2643545"/>
                  <a:ext cx="749660" cy="749376"/>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pic>
          <p:nvPicPr>
            <p:cNvPr id="37" name="Graphic 36" descr="Cycle with people">
              <a:extLst>
                <a:ext uri="{FF2B5EF4-FFF2-40B4-BE49-F238E27FC236}">
                  <a16:creationId xmlns:a16="http://schemas.microsoft.com/office/drawing/2014/main" id="{86E8E271-E1D2-48D4-A1A2-4CFDB7BE20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14000" y="1547889"/>
              <a:ext cx="566485" cy="566484"/>
            </a:xfrm>
            <a:prstGeom prst="rect">
              <a:avLst/>
            </a:prstGeom>
          </p:spPr>
        </p:pic>
      </p:grpSp>
      <p:grpSp>
        <p:nvGrpSpPr>
          <p:cNvPr id="44" name="Group 43">
            <a:extLst>
              <a:ext uri="{FF2B5EF4-FFF2-40B4-BE49-F238E27FC236}">
                <a16:creationId xmlns:a16="http://schemas.microsoft.com/office/drawing/2014/main" id="{7D841360-5694-448A-9C78-BEC5601314AF}"/>
              </a:ext>
            </a:extLst>
          </p:cNvPr>
          <p:cNvGrpSpPr/>
          <p:nvPr/>
        </p:nvGrpSpPr>
        <p:grpSpPr>
          <a:xfrm flipH="1">
            <a:off x="5945112" y="1230086"/>
            <a:ext cx="5560305" cy="2198913"/>
            <a:chOff x="5513565" y="510776"/>
            <a:chExt cx="5582367" cy="2198913"/>
          </a:xfrm>
        </p:grpSpPr>
        <p:grpSp>
          <p:nvGrpSpPr>
            <p:cNvPr id="24" name="Group 23">
              <a:extLst>
                <a:ext uri="{FF2B5EF4-FFF2-40B4-BE49-F238E27FC236}">
                  <a16:creationId xmlns:a16="http://schemas.microsoft.com/office/drawing/2014/main" id="{5368F69A-F9F8-48BF-AB0F-F6A10A1320EB}"/>
                </a:ext>
              </a:extLst>
            </p:cNvPr>
            <p:cNvGrpSpPr/>
            <p:nvPr/>
          </p:nvGrpSpPr>
          <p:grpSpPr>
            <a:xfrm>
              <a:off x="5513565" y="510776"/>
              <a:ext cx="5582367" cy="2198913"/>
              <a:chOff x="403334" y="2616227"/>
              <a:chExt cx="5582367" cy="2198913"/>
            </a:xfrm>
          </p:grpSpPr>
          <p:grpSp>
            <p:nvGrpSpPr>
              <p:cNvPr id="25" name="Group 24">
                <a:extLst>
                  <a:ext uri="{FF2B5EF4-FFF2-40B4-BE49-F238E27FC236}">
                    <a16:creationId xmlns:a16="http://schemas.microsoft.com/office/drawing/2014/main" id="{31F64027-BE35-47E7-84C0-FCFF3DBD2198}"/>
                  </a:ext>
                </a:extLst>
              </p:cNvPr>
              <p:cNvGrpSpPr/>
              <p:nvPr/>
            </p:nvGrpSpPr>
            <p:grpSpPr>
              <a:xfrm>
                <a:off x="403334" y="3605346"/>
                <a:ext cx="5582367" cy="1209794"/>
                <a:chOff x="250870" y="2659622"/>
                <a:chExt cx="5582367" cy="1209794"/>
              </a:xfrm>
            </p:grpSpPr>
            <p:sp>
              <p:nvSpPr>
                <p:cNvPr id="31" name="Google Shape;1067;p38">
                  <a:extLst>
                    <a:ext uri="{FF2B5EF4-FFF2-40B4-BE49-F238E27FC236}">
                      <a16:creationId xmlns:a16="http://schemas.microsoft.com/office/drawing/2014/main" id="{DC9AD6FB-30ED-48CD-A2F9-55BF699B9602}"/>
                    </a:ext>
                  </a:extLst>
                </p:cNvPr>
                <p:cNvSpPr>
                  <a:spLocks/>
                </p:cNvSpPr>
                <p:nvPr/>
              </p:nvSpPr>
              <p:spPr bwMode="auto">
                <a:xfrm>
                  <a:off x="250870" y="2659622"/>
                  <a:ext cx="5582367" cy="1209794"/>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6" y="11"/>
                        <a:pt x="373" y="0"/>
                      </a:cubicBezTo>
                      <a:cubicBezTo>
                        <a:pt x="0" y="0"/>
                        <a:pt x="0" y="0"/>
                        <a:pt x="0" y="0"/>
                      </a:cubicBezTo>
                      <a:cubicBezTo>
                        <a:pt x="9" y="13"/>
                        <a:pt x="14" y="28"/>
                        <a:pt x="14" y="44"/>
                      </a:cubicBezTo>
                      <a:cubicBezTo>
                        <a:pt x="14" y="60"/>
                        <a:pt x="9" y="75"/>
                        <a:pt x="0" y="88"/>
                      </a:cubicBezTo>
                      <a:cubicBezTo>
                        <a:pt x="373" y="88"/>
                        <a:pt x="373" y="88"/>
                        <a:pt x="373" y="88"/>
                      </a:cubicBezTo>
                      <a:cubicBezTo>
                        <a:pt x="386" y="77"/>
                        <a:pt x="393" y="62"/>
                        <a:pt x="393" y="44"/>
                      </a:cubicBezTo>
                      <a:close/>
                    </a:path>
                  </a:pathLst>
                </a:custGeom>
                <a:solidFill>
                  <a:srgbClr val="87CB3D"/>
                </a:solidFill>
                <a:ln>
                  <a:noFill/>
                </a:ln>
                <a:extLst/>
              </p:spPr>
              <p:txBody>
                <a:bodyPr lIns="91425" tIns="45700" rIns="91425" bIns="45700"/>
                <a:lstStyle/>
                <a:p>
                  <a:endParaRPr lang="en-US"/>
                </a:p>
              </p:txBody>
            </p:sp>
            <p:sp>
              <p:nvSpPr>
                <p:cNvPr id="32" name="Google Shape;1077;p38">
                  <a:extLst>
                    <a:ext uri="{FF2B5EF4-FFF2-40B4-BE49-F238E27FC236}">
                      <a16:creationId xmlns:a16="http://schemas.microsoft.com/office/drawing/2014/main" id="{2A46A84A-6031-4691-A878-AA134F320204}"/>
                    </a:ext>
                  </a:extLst>
                </p:cNvPr>
                <p:cNvSpPr txBox="1">
                  <a:spLocks noChangeArrowheads="1"/>
                </p:cNvSpPr>
                <p:nvPr/>
              </p:nvSpPr>
              <p:spPr bwMode="auto">
                <a:xfrm>
                  <a:off x="596109" y="2917033"/>
                  <a:ext cx="500500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dirty="0">
                      <a:solidFill>
                        <a:schemeClr val="bg1"/>
                      </a:solidFill>
                      <a:latin typeface="Verdana" panose="020B0604030504040204" pitchFamily="34" charset="0"/>
                      <a:ea typeface="Verdana" panose="020B0604030504040204" pitchFamily="34" charset="0"/>
                    </a:rPr>
                    <a:t>The branches are directly subordinated to one of the deputy directors, who manages the work of the branches</a:t>
                  </a:r>
                  <a:r>
                    <a:rPr lang="lv-LV" dirty="0">
                      <a:solidFill>
                        <a:schemeClr val="bg1"/>
                      </a:solidFill>
                      <a:latin typeface="Verdana" panose="020B0604030504040204" pitchFamily="34" charset="0"/>
                      <a:ea typeface="Verdana" panose="020B0604030504040204" pitchFamily="34" charset="0"/>
                    </a:rPr>
                    <a:t>.</a:t>
                  </a:r>
                </a:p>
              </p:txBody>
            </p:sp>
          </p:grpSp>
          <p:grpSp>
            <p:nvGrpSpPr>
              <p:cNvPr id="26" name="Group 25">
                <a:extLst>
                  <a:ext uri="{FF2B5EF4-FFF2-40B4-BE49-F238E27FC236}">
                    <a16:creationId xmlns:a16="http://schemas.microsoft.com/office/drawing/2014/main" id="{2423F348-B242-4FC7-B89C-86A54250D7FA}"/>
                  </a:ext>
                </a:extLst>
              </p:cNvPr>
              <p:cNvGrpSpPr/>
              <p:nvPr/>
            </p:nvGrpSpPr>
            <p:grpSpPr>
              <a:xfrm>
                <a:off x="657215" y="2616227"/>
                <a:ext cx="774416" cy="989119"/>
                <a:chOff x="657215" y="2616227"/>
                <a:chExt cx="774416" cy="989119"/>
              </a:xfrm>
            </p:grpSpPr>
            <p:cxnSp>
              <p:nvCxnSpPr>
                <p:cNvPr id="27" name="Google Shape;1081;p38">
                  <a:extLst>
                    <a:ext uri="{FF2B5EF4-FFF2-40B4-BE49-F238E27FC236}">
                      <a16:creationId xmlns:a16="http://schemas.microsoft.com/office/drawing/2014/main" id="{AE63A085-FB8E-4747-B8BD-49A7006207C7}"/>
                    </a:ext>
                  </a:extLst>
                </p:cNvPr>
                <p:cNvCxnSpPr>
                  <a:cxnSpLocks noChangeShapeType="1"/>
                  <a:endCxn id="29" idx="0"/>
                </p:cNvCxnSpPr>
                <p:nvPr/>
              </p:nvCxnSpPr>
              <p:spPr bwMode="auto">
                <a:xfrm flipH="1" flipV="1">
                  <a:off x="1044424" y="2616227"/>
                  <a:ext cx="0" cy="989119"/>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sp>
              <p:nvSpPr>
                <p:cNvPr id="29" name="Google Shape;1088;p38">
                  <a:extLst>
                    <a:ext uri="{FF2B5EF4-FFF2-40B4-BE49-F238E27FC236}">
                      <a16:creationId xmlns:a16="http://schemas.microsoft.com/office/drawing/2014/main" id="{BF1EA49D-2E68-4BBA-A483-733293264C6C}"/>
                    </a:ext>
                  </a:extLst>
                </p:cNvPr>
                <p:cNvSpPr>
                  <a:spLocks noChangeArrowheads="1"/>
                </p:cNvSpPr>
                <p:nvPr/>
              </p:nvSpPr>
              <p:spPr bwMode="auto">
                <a:xfrm>
                  <a:off x="657215" y="2616227"/>
                  <a:ext cx="774416" cy="776695"/>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pic>
          <p:nvPicPr>
            <p:cNvPr id="13" name="Graphic 12" descr="Customer review">
              <a:extLst>
                <a:ext uri="{FF2B5EF4-FFF2-40B4-BE49-F238E27FC236}">
                  <a16:creationId xmlns:a16="http://schemas.microsoft.com/office/drawing/2014/main" id="{50142153-E6FE-450A-8F01-4C3B5DBC14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3848" y="715054"/>
              <a:ext cx="381612" cy="381612"/>
            </a:xfrm>
            <a:prstGeom prst="rect">
              <a:avLst/>
            </a:prstGeom>
          </p:spPr>
        </p:pic>
      </p:grpSp>
      <p:grpSp>
        <p:nvGrpSpPr>
          <p:cNvPr id="54" name="Group 53">
            <a:extLst>
              <a:ext uri="{FF2B5EF4-FFF2-40B4-BE49-F238E27FC236}">
                <a16:creationId xmlns:a16="http://schemas.microsoft.com/office/drawing/2014/main" id="{FDE3FD36-C217-4C66-AA0F-263DD55047B6}"/>
              </a:ext>
            </a:extLst>
          </p:cNvPr>
          <p:cNvGrpSpPr/>
          <p:nvPr/>
        </p:nvGrpSpPr>
        <p:grpSpPr>
          <a:xfrm flipH="1">
            <a:off x="334527" y="3788219"/>
            <a:ext cx="5307750" cy="2386766"/>
            <a:chOff x="1935555" y="1780860"/>
            <a:chExt cx="5560305" cy="2111372"/>
          </a:xfrm>
        </p:grpSpPr>
        <p:grpSp>
          <p:nvGrpSpPr>
            <p:cNvPr id="46" name="Group 45">
              <a:extLst>
                <a:ext uri="{FF2B5EF4-FFF2-40B4-BE49-F238E27FC236}">
                  <a16:creationId xmlns:a16="http://schemas.microsoft.com/office/drawing/2014/main" id="{CB36259F-9439-4727-AF94-958E3F2633A4}"/>
                </a:ext>
              </a:extLst>
            </p:cNvPr>
            <p:cNvGrpSpPr/>
            <p:nvPr/>
          </p:nvGrpSpPr>
          <p:grpSpPr>
            <a:xfrm flipH="1">
              <a:off x="1935555" y="1780860"/>
              <a:ext cx="5560305" cy="2111372"/>
              <a:chOff x="403334" y="2703768"/>
              <a:chExt cx="5582367" cy="2111372"/>
            </a:xfrm>
          </p:grpSpPr>
          <p:grpSp>
            <p:nvGrpSpPr>
              <p:cNvPr id="48" name="Group 47">
                <a:extLst>
                  <a:ext uri="{FF2B5EF4-FFF2-40B4-BE49-F238E27FC236}">
                    <a16:creationId xmlns:a16="http://schemas.microsoft.com/office/drawing/2014/main" id="{4A7D6297-6C82-428F-B019-626219ED84A6}"/>
                  </a:ext>
                </a:extLst>
              </p:cNvPr>
              <p:cNvGrpSpPr/>
              <p:nvPr/>
            </p:nvGrpSpPr>
            <p:grpSpPr>
              <a:xfrm>
                <a:off x="403334" y="3605346"/>
                <a:ext cx="5582367" cy="1209794"/>
                <a:chOff x="250870" y="2659622"/>
                <a:chExt cx="5582367" cy="1209794"/>
              </a:xfrm>
            </p:grpSpPr>
            <p:sp>
              <p:nvSpPr>
                <p:cNvPr id="52" name="Google Shape;1067;p38">
                  <a:extLst>
                    <a:ext uri="{FF2B5EF4-FFF2-40B4-BE49-F238E27FC236}">
                      <a16:creationId xmlns:a16="http://schemas.microsoft.com/office/drawing/2014/main" id="{3AA0E9F4-1520-429C-B21E-D08A83143BF9}"/>
                    </a:ext>
                  </a:extLst>
                </p:cNvPr>
                <p:cNvSpPr>
                  <a:spLocks/>
                </p:cNvSpPr>
                <p:nvPr/>
              </p:nvSpPr>
              <p:spPr bwMode="auto">
                <a:xfrm>
                  <a:off x="250870" y="2659622"/>
                  <a:ext cx="5582367" cy="1209794"/>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6" y="11"/>
                        <a:pt x="373" y="0"/>
                      </a:cubicBezTo>
                      <a:cubicBezTo>
                        <a:pt x="0" y="0"/>
                        <a:pt x="0" y="0"/>
                        <a:pt x="0" y="0"/>
                      </a:cubicBezTo>
                      <a:cubicBezTo>
                        <a:pt x="9" y="13"/>
                        <a:pt x="14" y="28"/>
                        <a:pt x="14" y="44"/>
                      </a:cubicBezTo>
                      <a:cubicBezTo>
                        <a:pt x="14" y="60"/>
                        <a:pt x="9" y="75"/>
                        <a:pt x="0" y="88"/>
                      </a:cubicBezTo>
                      <a:cubicBezTo>
                        <a:pt x="373" y="88"/>
                        <a:pt x="373" y="88"/>
                        <a:pt x="373" y="88"/>
                      </a:cubicBezTo>
                      <a:cubicBezTo>
                        <a:pt x="386" y="77"/>
                        <a:pt x="393" y="62"/>
                        <a:pt x="393" y="44"/>
                      </a:cubicBezTo>
                      <a:close/>
                    </a:path>
                  </a:pathLst>
                </a:custGeom>
                <a:solidFill>
                  <a:srgbClr val="87CB3D"/>
                </a:solidFill>
                <a:ln>
                  <a:noFill/>
                </a:ln>
                <a:extLst/>
              </p:spPr>
              <p:txBody>
                <a:bodyPr lIns="91425" tIns="45700" rIns="91425" bIns="45700"/>
                <a:lstStyle/>
                <a:p>
                  <a:endParaRPr lang="en-US"/>
                </a:p>
              </p:txBody>
            </p:sp>
            <p:sp>
              <p:nvSpPr>
                <p:cNvPr id="53" name="Google Shape;1077;p38">
                  <a:extLst>
                    <a:ext uri="{FF2B5EF4-FFF2-40B4-BE49-F238E27FC236}">
                      <a16:creationId xmlns:a16="http://schemas.microsoft.com/office/drawing/2014/main" id="{651A949B-95CC-4D63-B52E-7D944D45B7B2}"/>
                    </a:ext>
                  </a:extLst>
                </p:cNvPr>
                <p:cNvSpPr txBox="1">
                  <a:spLocks noChangeArrowheads="1"/>
                </p:cNvSpPr>
                <p:nvPr/>
              </p:nvSpPr>
              <p:spPr bwMode="auto">
                <a:xfrm>
                  <a:off x="554533" y="2938288"/>
                  <a:ext cx="500500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GB" dirty="0">
                      <a:solidFill>
                        <a:schemeClr val="bg1"/>
                      </a:solidFill>
                      <a:latin typeface="Verdana" panose="020B0604030504040204" pitchFamily="34" charset="0"/>
                      <a:ea typeface="Verdana" panose="020B0604030504040204" pitchFamily="34" charset="0"/>
                    </a:rPr>
                    <a:t>All branches together with management team meet once a quarter at the branch manager Information day, where branches are informed about news and problematic issues.</a:t>
                  </a:r>
                </a:p>
              </p:txBody>
            </p:sp>
          </p:grpSp>
          <p:grpSp>
            <p:nvGrpSpPr>
              <p:cNvPr id="49" name="Group 48">
                <a:extLst>
                  <a:ext uri="{FF2B5EF4-FFF2-40B4-BE49-F238E27FC236}">
                    <a16:creationId xmlns:a16="http://schemas.microsoft.com/office/drawing/2014/main" id="{82824F04-9269-4151-9C42-B4E7CC1C5B01}"/>
                  </a:ext>
                </a:extLst>
              </p:cNvPr>
              <p:cNvGrpSpPr/>
              <p:nvPr/>
            </p:nvGrpSpPr>
            <p:grpSpPr>
              <a:xfrm>
                <a:off x="595588" y="2703768"/>
                <a:ext cx="833099" cy="901583"/>
                <a:chOff x="595588" y="2703768"/>
                <a:chExt cx="833099" cy="901583"/>
              </a:xfrm>
            </p:grpSpPr>
            <p:cxnSp>
              <p:nvCxnSpPr>
                <p:cNvPr id="50" name="Google Shape;1081;p38">
                  <a:extLst>
                    <a:ext uri="{FF2B5EF4-FFF2-40B4-BE49-F238E27FC236}">
                      <a16:creationId xmlns:a16="http://schemas.microsoft.com/office/drawing/2014/main" id="{F272EA57-F8D5-4B16-AFC9-0D9F8CDC59B7}"/>
                    </a:ext>
                  </a:extLst>
                </p:cNvPr>
                <p:cNvCxnSpPr>
                  <a:cxnSpLocks noChangeShapeType="1"/>
                  <a:endCxn id="51" idx="0"/>
                </p:cNvCxnSpPr>
                <p:nvPr/>
              </p:nvCxnSpPr>
              <p:spPr bwMode="auto">
                <a:xfrm flipH="1" flipV="1">
                  <a:off x="1012138" y="2703768"/>
                  <a:ext cx="26363" cy="901583"/>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sp>
              <p:nvSpPr>
                <p:cNvPr id="51" name="Google Shape;1088;p38">
                  <a:extLst>
                    <a:ext uri="{FF2B5EF4-FFF2-40B4-BE49-F238E27FC236}">
                      <a16:creationId xmlns:a16="http://schemas.microsoft.com/office/drawing/2014/main" id="{76218938-A855-4DC9-B441-B749968C36B5}"/>
                    </a:ext>
                  </a:extLst>
                </p:cNvPr>
                <p:cNvSpPr>
                  <a:spLocks noChangeArrowheads="1"/>
                </p:cNvSpPr>
                <p:nvPr/>
              </p:nvSpPr>
              <p:spPr bwMode="auto">
                <a:xfrm>
                  <a:off x="595588" y="2703768"/>
                  <a:ext cx="833099" cy="689153"/>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pic>
          <p:nvPicPr>
            <p:cNvPr id="17" name="Graphic 16" descr="Information">
              <a:extLst>
                <a:ext uri="{FF2B5EF4-FFF2-40B4-BE49-F238E27FC236}">
                  <a16:creationId xmlns:a16="http://schemas.microsoft.com/office/drawing/2014/main" id="{989C4870-476B-4CD3-8F15-19F6C57215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599358" y="1936851"/>
              <a:ext cx="527694" cy="399465"/>
            </a:xfrm>
            <a:prstGeom prst="rect">
              <a:avLst/>
            </a:prstGeom>
          </p:spPr>
        </p:pic>
      </p:grpSp>
      <p:grpSp>
        <p:nvGrpSpPr>
          <p:cNvPr id="66" name="Group 65">
            <a:extLst>
              <a:ext uri="{FF2B5EF4-FFF2-40B4-BE49-F238E27FC236}">
                <a16:creationId xmlns:a16="http://schemas.microsoft.com/office/drawing/2014/main" id="{3B304572-5171-4248-B532-8FBAFF747DAA}"/>
              </a:ext>
            </a:extLst>
          </p:cNvPr>
          <p:cNvGrpSpPr/>
          <p:nvPr/>
        </p:nvGrpSpPr>
        <p:grpSpPr>
          <a:xfrm>
            <a:off x="6023527" y="3752268"/>
            <a:ext cx="5560305" cy="2502450"/>
            <a:chOff x="6305592" y="3125464"/>
            <a:chExt cx="5560305" cy="2502450"/>
          </a:xfrm>
        </p:grpSpPr>
        <p:grpSp>
          <p:nvGrpSpPr>
            <p:cNvPr id="56" name="Group 55">
              <a:extLst>
                <a:ext uri="{FF2B5EF4-FFF2-40B4-BE49-F238E27FC236}">
                  <a16:creationId xmlns:a16="http://schemas.microsoft.com/office/drawing/2014/main" id="{9EEB6B9F-C5DC-467F-814F-1771F4DD3804}"/>
                </a:ext>
              </a:extLst>
            </p:cNvPr>
            <p:cNvGrpSpPr/>
            <p:nvPr/>
          </p:nvGrpSpPr>
          <p:grpSpPr>
            <a:xfrm flipH="1">
              <a:off x="6305592" y="3125464"/>
              <a:ext cx="5560305" cy="2502450"/>
              <a:chOff x="403334" y="2750027"/>
              <a:chExt cx="5582367" cy="2065113"/>
            </a:xfrm>
          </p:grpSpPr>
          <p:grpSp>
            <p:nvGrpSpPr>
              <p:cNvPr id="58" name="Group 57">
                <a:extLst>
                  <a:ext uri="{FF2B5EF4-FFF2-40B4-BE49-F238E27FC236}">
                    <a16:creationId xmlns:a16="http://schemas.microsoft.com/office/drawing/2014/main" id="{83C7F166-0F42-4534-BB08-3441D47C1E52}"/>
                  </a:ext>
                </a:extLst>
              </p:cNvPr>
              <p:cNvGrpSpPr/>
              <p:nvPr/>
            </p:nvGrpSpPr>
            <p:grpSpPr>
              <a:xfrm>
                <a:off x="403334" y="3605346"/>
                <a:ext cx="5582367" cy="1209794"/>
                <a:chOff x="250870" y="2659622"/>
                <a:chExt cx="5582367" cy="1209794"/>
              </a:xfrm>
            </p:grpSpPr>
            <p:sp>
              <p:nvSpPr>
                <p:cNvPr id="62" name="Google Shape;1067;p38">
                  <a:extLst>
                    <a:ext uri="{FF2B5EF4-FFF2-40B4-BE49-F238E27FC236}">
                      <a16:creationId xmlns:a16="http://schemas.microsoft.com/office/drawing/2014/main" id="{29FF6138-C375-4B6E-8B8A-9EEE6A896CBC}"/>
                    </a:ext>
                  </a:extLst>
                </p:cNvPr>
                <p:cNvSpPr>
                  <a:spLocks/>
                </p:cNvSpPr>
                <p:nvPr/>
              </p:nvSpPr>
              <p:spPr bwMode="auto">
                <a:xfrm>
                  <a:off x="250870" y="2659622"/>
                  <a:ext cx="5582367" cy="1209794"/>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6" y="11"/>
                        <a:pt x="373" y="0"/>
                      </a:cubicBezTo>
                      <a:cubicBezTo>
                        <a:pt x="0" y="0"/>
                        <a:pt x="0" y="0"/>
                        <a:pt x="0" y="0"/>
                      </a:cubicBezTo>
                      <a:cubicBezTo>
                        <a:pt x="9" y="13"/>
                        <a:pt x="14" y="28"/>
                        <a:pt x="14" y="44"/>
                      </a:cubicBezTo>
                      <a:cubicBezTo>
                        <a:pt x="14" y="60"/>
                        <a:pt x="9" y="75"/>
                        <a:pt x="0" y="88"/>
                      </a:cubicBezTo>
                      <a:cubicBezTo>
                        <a:pt x="373" y="88"/>
                        <a:pt x="373" y="88"/>
                        <a:pt x="373" y="88"/>
                      </a:cubicBezTo>
                      <a:cubicBezTo>
                        <a:pt x="386" y="77"/>
                        <a:pt x="393" y="62"/>
                        <a:pt x="393" y="44"/>
                      </a:cubicBezTo>
                      <a:close/>
                    </a:path>
                  </a:pathLst>
                </a:custGeom>
                <a:solidFill>
                  <a:schemeClr val="accent6">
                    <a:lumMod val="75000"/>
                  </a:schemeClr>
                </a:solidFill>
                <a:ln>
                  <a:noFill/>
                </a:ln>
                <a:extLst/>
              </p:spPr>
              <p:txBody>
                <a:bodyPr lIns="91425" tIns="45700" rIns="91425" bIns="45700"/>
                <a:lstStyle/>
                <a:p>
                  <a:endParaRPr lang="en-US"/>
                </a:p>
              </p:txBody>
            </p:sp>
            <p:sp>
              <p:nvSpPr>
                <p:cNvPr id="63" name="Google Shape;1077;p38">
                  <a:extLst>
                    <a:ext uri="{FF2B5EF4-FFF2-40B4-BE49-F238E27FC236}">
                      <a16:creationId xmlns:a16="http://schemas.microsoft.com/office/drawing/2014/main" id="{603ABF5C-8029-4665-BB36-2EEDC2A6277A}"/>
                    </a:ext>
                  </a:extLst>
                </p:cNvPr>
                <p:cNvSpPr txBox="1">
                  <a:spLocks noChangeArrowheads="1"/>
                </p:cNvSpPr>
                <p:nvPr/>
              </p:nvSpPr>
              <p:spPr bwMode="auto">
                <a:xfrm>
                  <a:off x="554533" y="2774341"/>
                  <a:ext cx="5005002" cy="81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dirty="0">
                      <a:solidFill>
                        <a:schemeClr val="bg1"/>
                      </a:solidFill>
                      <a:latin typeface="Verdana" panose="020B0604030504040204" pitchFamily="34" charset="0"/>
                      <a:ea typeface="Verdana" panose="020B0604030504040204" pitchFamily="34" charset="0"/>
                    </a:rPr>
                    <a:t>In order to more effectively solve branch problems, a </a:t>
                  </a:r>
                  <a:r>
                    <a:rPr lang="lv-LV" dirty="0">
                      <a:solidFill>
                        <a:schemeClr val="bg1"/>
                      </a:solidFill>
                      <a:latin typeface="Verdana" panose="020B0604030504040204" pitchFamily="34" charset="0"/>
                      <a:ea typeface="Verdana" panose="020B0604030504040204" pitchFamily="34" charset="0"/>
                    </a:rPr>
                    <a:t>B</a:t>
                  </a:r>
                  <a:r>
                    <a:rPr lang="en-US" dirty="0">
                      <a:solidFill>
                        <a:schemeClr val="bg1"/>
                      </a:solidFill>
                      <a:latin typeface="Verdana" panose="020B0604030504040204" pitchFamily="34" charset="0"/>
                      <a:ea typeface="Verdana" panose="020B0604030504040204" pitchFamily="34" charset="0"/>
                    </a:rPr>
                    <a:t>ranch managers' council has been established, where one branch manager from each region, as well as the head of the council, is elected. The frequency of council meetings and work organization is determined by the head of the council.</a:t>
                  </a:r>
                  <a:endParaRPr lang="lv-LV" dirty="0">
                    <a:solidFill>
                      <a:schemeClr val="bg1"/>
                    </a:solidFill>
                    <a:latin typeface="Verdana" panose="020B0604030504040204" pitchFamily="34" charset="0"/>
                    <a:ea typeface="Verdana" panose="020B0604030504040204" pitchFamily="34" charset="0"/>
                  </a:endParaRPr>
                </a:p>
              </p:txBody>
            </p:sp>
          </p:grpSp>
          <p:grpSp>
            <p:nvGrpSpPr>
              <p:cNvPr id="59" name="Group 58">
                <a:extLst>
                  <a:ext uri="{FF2B5EF4-FFF2-40B4-BE49-F238E27FC236}">
                    <a16:creationId xmlns:a16="http://schemas.microsoft.com/office/drawing/2014/main" id="{D842EB22-DD45-4A38-9203-59943219650E}"/>
                  </a:ext>
                </a:extLst>
              </p:cNvPr>
              <p:cNvGrpSpPr/>
              <p:nvPr/>
            </p:nvGrpSpPr>
            <p:grpSpPr>
              <a:xfrm>
                <a:off x="686153" y="2750027"/>
                <a:ext cx="795260" cy="855319"/>
                <a:chOff x="686153" y="2750027"/>
                <a:chExt cx="795260" cy="855319"/>
              </a:xfrm>
            </p:grpSpPr>
            <p:cxnSp>
              <p:nvCxnSpPr>
                <p:cNvPr id="60" name="Google Shape;1081;p38">
                  <a:extLst>
                    <a:ext uri="{FF2B5EF4-FFF2-40B4-BE49-F238E27FC236}">
                      <a16:creationId xmlns:a16="http://schemas.microsoft.com/office/drawing/2014/main" id="{9433901E-B61A-4AB0-B944-4C2F4650BB10}"/>
                    </a:ext>
                  </a:extLst>
                </p:cNvPr>
                <p:cNvCxnSpPr>
                  <a:cxnSpLocks noChangeShapeType="1"/>
                  <a:endCxn id="61" idx="0"/>
                </p:cNvCxnSpPr>
                <p:nvPr/>
              </p:nvCxnSpPr>
              <p:spPr bwMode="auto">
                <a:xfrm flipH="1" flipV="1">
                  <a:off x="1083784" y="2750027"/>
                  <a:ext cx="1" cy="855319"/>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sp>
              <p:nvSpPr>
                <p:cNvPr id="61" name="Google Shape;1088;p38">
                  <a:extLst>
                    <a:ext uri="{FF2B5EF4-FFF2-40B4-BE49-F238E27FC236}">
                      <a16:creationId xmlns:a16="http://schemas.microsoft.com/office/drawing/2014/main" id="{C1A2463C-9B28-4A6C-BEB7-13CCBF175A36}"/>
                    </a:ext>
                  </a:extLst>
                </p:cNvPr>
                <p:cNvSpPr>
                  <a:spLocks noChangeArrowheads="1"/>
                </p:cNvSpPr>
                <p:nvPr/>
              </p:nvSpPr>
              <p:spPr bwMode="auto">
                <a:xfrm>
                  <a:off x="686153" y="2750027"/>
                  <a:ext cx="795260" cy="642894"/>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grpSp>
        <p:pic>
          <p:nvPicPr>
            <p:cNvPr id="15" name="Graphic 14" descr="Meeting">
              <a:extLst>
                <a:ext uri="{FF2B5EF4-FFF2-40B4-BE49-F238E27FC236}">
                  <a16:creationId xmlns:a16="http://schemas.microsoft.com/office/drawing/2014/main" id="{7D619E57-EA99-4CA0-AF79-5AA10F9E93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32666" y="3229206"/>
              <a:ext cx="510941" cy="510941"/>
            </a:xfrm>
            <a:prstGeom prst="rect">
              <a:avLst/>
            </a:prstGeom>
          </p:spPr>
        </p:pic>
      </p:grpSp>
    </p:spTree>
    <p:extLst>
      <p:ext uri="{BB962C8B-B14F-4D97-AF65-F5344CB8AC3E}">
        <p14:creationId xmlns:p14="http://schemas.microsoft.com/office/powerpoint/2010/main" val="84802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C922AD-E45F-4A8F-8BD4-EC053513BBF3}"/>
              </a:ext>
            </a:extLst>
          </p:cNvPr>
          <p:cNvSpPr/>
          <p:nvPr/>
        </p:nvSpPr>
        <p:spPr>
          <a:xfrm>
            <a:off x="670559" y="1981605"/>
            <a:ext cx="3496781" cy="4876396"/>
          </a:xfrm>
          <a:prstGeom prst="rect">
            <a:avLst/>
          </a:prstGeom>
          <a:solidFill>
            <a:srgbClr val="A9A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Straight Connector 2">
            <a:extLst>
              <a:ext uri="{FF2B5EF4-FFF2-40B4-BE49-F238E27FC236}">
                <a16:creationId xmlns:a16="http://schemas.microsoft.com/office/drawing/2014/main" id="{209C80A5-F6F2-4E66-BDE0-6F1D294A51D5}"/>
              </a:ext>
            </a:extLst>
          </p:cNvPr>
          <p:cNvCxnSpPr>
            <a:cxnSpLocks/>
          </p:cNvCxnSpPr>
          <p:nvPr/>
        </p:nvCxnSpPr>
        <p:spPr>
          <a:xfrm flipH="1">
            <a:off x="477645" y="982560"/>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968D18B4-75C9-43FA-B00A-9FD3C9749A3B}"/>
              </a:ext>
            </a:extLst>
          </p:cNvPr>
          <p:cNvSpPr txBox="1">
            <a:spLocks/>
          </p:cNvSpPr>
          <p:nvPr/>
        </p:nvSpPr>
        <p:spPr bwMode="auto">
          <a:xfrm>
            <a:off x="379500" y="268807"/>
            <a:ext cx="950536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en-GB" altLang="lv-LV" sz="2800" spc="300" dirty="0">
                <a:latin typeface="Verdana" panose="020B0604030504040204" pitchFamily="34" charset="0"/>
                <a:ea typeface="Verdana" panose="020B0604030504040204" pitchFamily="34" charset="0"/>
                <a:cs typeface="Times New Roman" panose="02020603050405020304" pitchFamily="18" charset="0"/>
              </a:rPr>
              <a:t>LABOUR MARKET OUTLOOK IN LATVIA</a:t>
            </a:r>
          </a:p>
        </p:txBody>
      </p:sp>
      <p:grpSp>
        <p:nvGrpSpPr>
          <p:cNvPr id="86" name="Group 85">
            <a:extLst>
              <a:ext uri="{FF2B5EF4-FFF2-40B4-BE49-F238E27FC236}">
                <a16:creationId xmlns:a16="http://schemas.microsoft.com/office/drawing/2014/main" id="{9F179004-A207-4555-A258-AFE0EB0B3944}"/>
              </a:ext>
            </a:extLst>
          </p:cNvPr>
          <p:cNvGrpSpPr/>
          <p:nvPr/>
        </p:nvGrpSpPr>
        <p:grpSpPr>
          <a:xfrm>
            <a:off x="761656" y="1623054"/>
            <a:ext cx="11412663" cy="4803142"/>
            <a:chOff x="1084479" y="1805157"/>
            <a:chExt cx="10841970" cy="4562957"/>
          </a:xfrm>
        </p:grpSpPr>
        <p:sp>
          <p:nvSpPr>
            <p:cNvPr id="87" name="Rectangle 86">
              <a:extLst>
                <a:ext uri="{FF2B5EF4-FFF2-40B4-BE49-F238E27FC236}">
                  <a16:creationId xmlns:a16="http://schemas.microsoft.com/office/drawing/2014/main" id="{C13DBF2D-C445-4251-A165-2EF3DBAE39CB}"/>
                </a:ext>
              </a:extLst>
            </p:cNvPr>
            <p:cNvSpPr/>
            <p:nvPr/>
          </p:nvSpPr>
          <p:spPr>
            <a:xfrm>
              <a:off x="8413968" y="5665233"/>
              <a:ext cx="3000050" cy="563779"/>
            </a:xfrm>
            <a:prstGeom prst="rect">
              <a:avLst/>
            </a:prstGeom>
            <a:solidFill>
              <a:srgbClr val="6BA439"/>
            </a:solidFill>
            <a:ln>
              <a:noFill/>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v-LV" sz="2400" b="0" i="0" u="none" strike="noStrike" kern="1200" cap="none" spc="0" normalizeH="0" baseline="0" noProof="0">
                <a:ln>
                  <a:noFill/>
                </a:ln>
                <a:solidFill>
                  <a:schemeClr val="bg1"/>
                </a:solidFill>
                <a:effectLst/>
                <a:uLnTx/>
                <a:uFillTx/>
                <a:latin typeface="Calibri"/>
              </a:endParaRPr>
            </a:p>
          </p:txBody>
        </p:sp>
        <p:grpSp>
          <p:nvGrpSpPr>
            <p:cNvPr id="88" name="Group 7">
              <a:extLst>
                <a:ext uri="{FF2B5EF4-FFF2-40B4-BE49-F238E27FC236}">
                  <a16:creationId xmlns:a16="http://schemas.microsoft.com/office/drawing/2014/main" id="{1DBA6E37-CD69-4AD0-9004-4D34807B1DE3}"/>
                </a:ext>
              </a:extLst>
            </p:cNvPr>
            <p:cNvGrpSpPr>
              <a:grpSpLocks/>
            </p:cNvGrpSpPr>
            <p:nvPr/>
          </p:nvGrpSpPr>
          <p:grpSpPr bwMode="auto">
            <a:xfrm>
              <a:off x="4856959" y="1805157"/>
              <a:ext cx="6199373" cy="3592935"/>
              <a:chOff x="3193058" y="1215783"/>
              <a:chExt cx="8266195" cy="4790995"/>
            </a:xfrm>
          </p:grpSpPr>
          <p:pic>
            <p:nvPicPr>
              <p:cNvPr id="108" name="Picture 165">
                <a:extLst>
                  <a:ext uri="{FF2B5EF4-FFF2-40B4-BE49-F238E27FC236}">
                    <a16:creationId xmlns:a16="http://schemas.microsoft.com/office/drawing/2014/main" id="{57E99269-4248-4E93-A3C8-C57E34BC5162}"/>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3058" y="1215783"/>
                <a:ext cx="8266195" cy="47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67">
                <a:extLst>
                  <a:ext uri="{FF2B5EF4-FFF2-40B4-BE49-F238E27FC236}">
                    <a16:creationId xmlns:a16="http://schemas.microsoft.com/office/drawing/2014/main" id="{985A5D34-8B06-4EB7-A8B1-71E60E518725}"/>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1975" y="1891929"/>
                <a:ext cx="2290102" cy="327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71">
                <a:extLst>
                  <a:ext uri="{FF2B5EF4-FFF2-40B4-BE49-F238E27FC236}">
                    <a16:creationId xmlns:a16="http://schemas.microsoft.com/office/drawing/2014/main" id="{AE6292C6-7BB0-4279-AEB8-8C94625FC24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0257" y="3590004"/>
                <a:ext cx="4528156" cy="164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73">
                <a:extLst>
                  <a:ext uri="{FF2B5EF4-FFF2-40B4-BE49-F238E27FC236}">
                    <a16:creationId xmlns:a16="http://schemas.microsoft.com/office/drawing/2014/main" id="{A56EABDE-462D-46F4-B61E-07C4E8C24D60}"/>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1613" y="1233079"/>
                <a:ext cx="3243250" cy="30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75">
                <a:extLst>
                  <a:ext uri="{FF2B5EF4-FFF2-40B4-BE49-F238E27FC236}">
                    <a16:creationId xmlns:a16="http://schemas.microsoft.com/office/drawing/2014/main" id="{4E0459FE-135F-4657-82AF-D117EDEAC7A5}"/>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8804905" y="2671161"/>
                <a:ext cx="2583127" cy="32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80">
                <a:extLst>
                  <a:ext uri="{FF2B5EF4-FFF2-40B4-BE49-F238E27FC236}">
                    <a16:creationId xmlns:a16="http://schemas.microsoft.com/office/drawing/2014/main" id="{52DEEDEE-8B8C-4531-8B00-C5A4C9147017}"/>
                  </a:ext>
                </a:extLst>
              </p:cNvPr>
              <p:cNvSpPr txBox="1">
                <a:spLocks noChangeArrowheads="1"/>
              </p:cNvSpPr>
              <p:nvPr/>
            </p:nvSpPr>
            <p:spPr bwMode="auto">
              <a:xfrm>
                <a:off x="3945463" y="2247549"/>
                <a:ext cx="1158716"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v-LV" altLang="lv-LV" sz="9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Ventspils </a:t>
                </a:r>
              </a:p>
            </p:txBody>
          </p:sp>
          <p:sp>
            <p:nvSpPr>
              <p:cNvPr id="116" name="TextBox 83">
                <a:extLst>
                  <a:ext uri="{FF2B5EF4-FFF2-40B4-BE49-F238E27FC236}">
                    <a16:creationId xmlns:a16="http://schemas.microsoft.com/office/drawing/2014/main" id="{2DE41A21-F1E7-489C-AE1A-A23BCA78A64D}"/>
                  </a:ext>
                </a:extLst>
              </p:cNvPr>
              <p:cNvSpPr txBox="1">
                <a:spLocks noChangeArrowheads="1"/>
              </p:cNvSpPr>
              <p:nvPr/>
            </p:nvSpPr>
            <p:spPr bwMode="auto">
              <a:xfrm>
                <a:off x="3261425" y="4226915"/>
                <a:ext cx="875305"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lv-LV" altLang="lv-LV" sz="900" dirty="0">
                    <a:solidFill>
                      <a:prstClr val="black"/>
                    </a:solidFill>
                    <a:latin typeface="Verdana" panose="020B0604030504040204" pitchFamily="34" charset="0"/>
                    <a:ea typeface="Verdana" panose="020B0604030504040204" pitchFamily="34" charset="0"/>
                    <a:cs typeface="Times New Roman" panose="02020603050405020304" pitchFamily="18" charset="0"/>
                  </a:rPr>
                  <a:t>Liepāja </a:t>
                </a:r>
              </a:p>
            </p:txBody>
          </p:sp>
          <p:sp>
            <p:nvSpPr>
              <p:cNvPr id="117" name="TextBox 99">
                <a:extLst>
                  <a:ext uri="{FF2B5EF4-FFF2-40B4-BE49-F238E27FC236}">
                    <a16:creationId xmlns:a16="http://schemas.microsoft.com/office/drawing/2014/main" id="{5C84DADA-A0EC-443B-9421-355F4B167EE5}"/>
                  </a:ext>
                </a:extLst>
              </p:cNvPr>
              <p:cNvSpPr txBox="1">
                <a:spLocks noChangeArrowheads="1"/>
              </p:cNvSpPr>
              <p:nvPr/>
            </p:nvSpPr>
            <p:spPr bwMode="auto">
              <a:xfrm>
                <a:off x="9087544" y="5417659"/>
                <a:ext cx="1107242"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lv-LV" altLang="lv-LV" sz="900" dirty="0">
                    <a:solidFill>
                      <a:prstClr val="black"/>
                    </a:solidFill>
                    <a:latin typeface="Verdana" panose="020B0604030504040204" pitchFamily="34" charset="0"/>
                    <a:ea typeface="Verdana" panose="020B0604030504040204" pitchFamily="34" charset="0"/>
                    <a:cs typeface="Times New Roman" panose="02020603050405020304" pitchFamily="18" charset="0"/>
                  </a:rPr>
                  <a:t>Daugavpils</a:t>
                </a:r>
              </a:p>
            </p:txBody>
          </p:sp>
          <p:sp>
            <p:nvSpPr>
              <p:cNvPr id="118" name="TextBox 97">
                <a:extLst>
                  <a:ext uri="{FF2B5EF4-FFF2-40B4-BE49-F238E27FC236}">
                    <a16:creationId xmlns:a16="http://schemas.microsoft.com/office/drawing/2014/main" id="{A2E4BB53-180F-41B0-A9B2-925F0375723B}"/>
                  </a:ext>
                </a:extLst>
              </p:cNvPr>
              <p:cNvSpPr txBox="1">
                <a:spLocks noChangeArrowheads="1"/>
              </p:cNvSpPr>
              <p:nvPr/>
            </p:nvSpPr>
            <p:spPr bwMode="auto">
              <a:xfrm>
                <a:off x="9772927" y="4152562"/>
                <a:ext cx="849999"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lv-LV" altLang="lv-LV" sz="900" dirty="0">
                    <a:solidFill>
                      <a:prstClr val="black"/>
                    </a:solidFill>
                    <a:latin typeface="Verdana" panose="020B0604030504040204" pitchFamily="34" charset="0"/>
                    <a:ea typeface="Verdana" panose="020B0604030504040204" pitchFamily="34" charset="0"/>
                    <a:cs typeface="Times New Roman" panose="02020603050405020304" pitchFamily="18" charset="0"/>
                  </a:rPr>
                  <a:t>Rēzekne</a:t>
                </a:r>
              </a:p>
            </p:txBody>
          </p:sp>
          <p:sp>
            <p:nvSpPr>
              <p:cNvPr id="119" name="TextBox 104">
                <a:extLst>
                  <a:ext uri="{FF2B5EF4-FFF2-40B4-BE49-F238E27FC236}">
                    <a16:creationId xmlns:a16="http://schemas.microsoft.com/office/drawing/2014/main" id="{4FC6D323-7A11-40C9-A2D8-DE9875FC7522}"/>
                  </a:ext>
                </a:extLst>
              </p:cNvPr>
              <p:cNvSpPr txBox="1">
                <a:spLocks noChangeArrowheads="1"/>
              </p:cNvSpPr>
              <p:nvPr/>
            </p:nvSpPr>
            <p:spPr bwMode="auto">
              <a:xfrm>
                <a:off x="8203247" y="4324747"/>
                <a:ext cx="939799"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lv-LV" altLang="lv-LV" sz="900" dirty="0">
                    <a:solidFill>
                      <a:prstClr val="black"/>
                    </a:solidFill>
                    <a:latin typeface="Verdana" panose="020B0604030504040204" pitchFamily="34" charset="0"/>
                    <a:ea typeface="Verdana" panose="020B0604030504040204" pitchFamily="34" charset="0"/>
                    <a:cs typeface="Times New Roman" panose="02020603050405020304" pitchFamily="18" charset="0"/>
                  </a:rPr>
                  <a:t>Jēkabpils</a:t>
                </a:r>
              </a:p>
            </p:txBody>
          </p:sp>
          <p:sp>
            <p:nvSpPr>
              <p:cNvPr id="120" name="TextBox 119">
                <a:extLst>
                  <a:ext uri="{FF2B5EF4-FFF2-40B4-BE49-F238E27FC236}">
                    <a16:creationId xmlns:a16="http://schemas.microsoft.com/office/drawing/2014/main" id="{50FD9B34-4E91-4546-8FFD-33CA0C17A420}"/>
                  </a:ext>
                </a:extLst>
              </p:cNvPr>
              <p:cNvSpPr txBox="1"/>
              <p:nvPr/>
            </p:nvSpPr>
            <p:spPr>
              <a:xfrm>
                <a:off x="8355584" y="3181838"/>
                <a:ext cx="1176919" cy="589696"/>
              </a:xfrm>
              <a:prstGeom prst="rect">
                <a:avLst/>
              </a:prstGeom>
              <a:noFill/>
            </p:spPr>
            <p:txBody>
              <a:bodyPr>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rPr>
                  <a:t>VIDZEMES</a:t>
                </a:r>
                <a:endParaRPr lang="en-US"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lv-LV"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rPr>
                  <a:t>REGION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v-LV" sz="825"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33FCFAF0-A63C-4B1B-BB7C-75884E296398}"/>
                  </a:ext>
                </a:extLst>
              </p:cNvPr>
              <p:cNvSpPr txBox="1"/>
              <p:nvPr/>
            </p:nvSpPr>
            <p:spPr>
              <a:xfrm>
                <a:off x="9865611" y="3714216"/>
                <a:ext cx="1104949" cy="428870"/>
              </a:xfrm>
              <a:prstGeom prst="rect">
                <a:avLst/>
              </a:prstGeom>
              <a:noFill/>
            </p:spPr>
            <p:txBody>
              <a:bodyPr>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rPr>
                  <a:t>LATGALES</a:t>
                </a:r>
                <a:endParaRPr lang="en-US"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lv-LV"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rPr>
                  <a:t>REGION</a:t>
                </a:r>
              </a:p>
            </p:txBody>
          </p:sp>
          <p:sp>
            <p:nvSpPr>
              <p:cNvPr id="122" name="TextBox 121">
                <a:extLst>
                  <a:ext uri="{FF2B5EF4-FFF2-40B4-BE49-F238E27FC236}">
                    <a16:creationId xmlns:a16="http://schemas.microsoft.com/office/drawing/2014/main" id="{234F866A-9762-4613-A63D-E2F7A3A863DD}"/>
                  </a:ext>
                </a:extLst>
              </p:cNvPr>
              <p:cNvSpPr txBox="1"/>
              <p:nvPr/>
            </p:nvSpPr>
            <p:spPr>
              <a:xfrm>
                <a:off x="5145563" y="4212374"/>
                <a:ext cx="1912881" cy="272918"/>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rPr>
                  <a:t>ZEMGALES REGION</a:t>
                </a:r>
              </a:p>
            </p:txBody>
          </p:sp>
          <p:pic>
            <p:nvPicPr>
              <p:cNvPr id="126" name="Picture 169">
                <a:extLst>
                  <a:ext uri="{FF2B5EF4-FFF2-40B4-BE49-F238E27FC236}">
                    <a16:creationId xmlns:a16="http://schemas.microsoft.com/office/drawing/2014/main" id="{7E224209-34D4-409B-A666-377150561AE6}"/>
                  </a:ext>
                </a:extLst>
              </p:cNvPr>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6293" y="1400488"/>
                <a:ext cx="3521353" cy="285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TextBox 89">
                <a:extLst>
                  <a:ext uri="{FF2B5EF4-FFF2-40B4-BE49-F238E27FC236}">
                    <a16:creationId xmlns:a16="http://schemas.microsoft.com/office/drawing/2014/main" id="{AF39BFF2-2CED-4002-B82F-42FCDB16ECD1}"/>
                  </a:ext>
                </a:extLst>
              </p:cNvPr>
              <p:cNvSpPr txBox="1">
                <a:spLocks noChangeArrowheads="1"/>
              </p:cNvSpPr>
              <p:nvPr/>
            </p:nvSpPr>
            <p:spPr bwMode="auto">
              <a:xfrm>
                <a:off x="6294861" y="3347640"/>
                <a:ext cx="689221"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fontAlgn="base">
                  <a:spcBef>
                    <a:spcPct val="0"/>
                  </a:spcBef>
                  <a:spcAft>
                    <a:spcPct val="0"/>
                  </a:spcAft>
                  <a:buNone/>
                  <a:defRPr/>
                </a:pPr>
                <a:r>
                  <a:rPr lang="lv-LV" altLang="lv-LV" sz="900" dirty="0">
                    <a:solidFill>
                      <a:prstClr val="black"/>
                    </a:solidFill>
                    <a:latin typeface="Verdana" panose="020B0604030504040204" pitchFamily="34" charset="0"/>
                    <a:ea typeface="Verdana" panose="020B0604030504040204" pitchFamily="34" charset="0"/>
                    <a:cs typeface="Times New Roman" panose="02020603050405020304" pitchFamily="18" charset="0"/>
                  </a:rPr>
                  <a:t>Rīga </a:t>
                </a:r>
              </a:p>
            </p:txBody>
          </p:sp>
          <p:sp>
            <p:nvSpPr>
              <p:cNvPr id="128" name="TextBox 90">
                <a:extLst>
                  <a:ext uri="{FF2B5EF4-FFF2-40B4-BE49-F238E27FC236}">
                    <a16:creationId xmlns:a16="http://schemas.microsoft.com/office/drawing/2014/main" id="{570A2CF4-EDA4-4269-9105-1CF68D5DB27E}"/>
                  </a:ext>
                </a:extLst>
              </p:cNvPr>
              <p:cNvSpPr txBox="1">
                <a:spLocks noChangeArrowheads="1"/>
              </p:cNvSpPr>
              <p:nvPr/>
            </p:nvSpPr>
            <p:spPr bwMode="auto">
              <a:xfrm>
                <a:off x="5321107" y="3298254"/>
                <a:ext cx="902535"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lv-LV" altLang="lv-LV" sz="900" dirty="0">
                    <a:solidFill>
                      <a:prstClr val="black"/>
                    </a:solidFill>
                    <a:latin typeface="Verdana" panose="020B0604030504040204" pitchFamily="34" charset="0"/>
                    <a:ea typeface="Verdana" panose="020B0604030504040204" pitchFamily="34" charset="0"/>
                    <a:cs typeface="Times New Roman" panose="02020603050405020304" pitchFamily="18" charset="0"/>
                  </a:rPr>
                  <a:t>Jūrmala </a:t>
                </a:r>
              </a:p>
            </p:txBody>
          </p:sp>
          <p:sp>
            <p:nvSpPr>
              <p:cNvPr id="129" name="TextBox 128">
                <a:extLst>
                  <a:ext uri="{FF2B5EF4-FFF2-40B4-BE49-F238E27FC236}">
                    <a16:creationId xmlns:a16="http://schemas.microsoft.com/office/drawing/2014/main" id="{587D96F5-3C39-47A1-BB71-F60807BC6F2B}"/>
                  </a:ext>
                </a:extLst>
              </p:cNvPr>
              <p:cNvSpPr txBox="1"/>
              <p:nvPr/>
            </p:nvSpPr>
            <p:spPr>
              <a:xfrm>
                <a:off x="6792411" y="2528949"/>
                <a:ext cx="1022396" cy="589696"/>
              </a:xfrm>
              <a:prstGeom prst="rect">
                <a:avLst/>
              </a:prstGeom>
              <a:noFill/>
            </p:spPr>
            <p:txBody>
              <a:bodyPr>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rPr>
                  <a:t>RIGA </a:t>
                </a:r>
                <a:endParaRPr lang="en-US"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lv-LV" sz="800" b="1" u="sng" dirty="0">
                    <a:solidFill>
                      <a:prstClr val="black">
                        <a:lumMod val="95000"/>
                        <a:lumOff val="5000"/>
                      </a:prstClr>
                    </a:solidFill>
                    <a:latin typeface="Verdana" panose="020B0604030504040204" pitchFamily="34" charset="0"/>
                    <a:ea typeface="Verdana" panose="020B0604030504040204" pitchFamily="34" charset="0"/>
                    <a:cs typeface="Times New Roman" panose="02020603050405020304" pitchFamily="18" charset="0"/>
                  </a:rPr>
                  <a:t>REGION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v-LV" sz="825"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131" name="TextBox 93">
                <a:extLst>
                  <a:ext uri="{FF2B5EF4-FFF2-40B4-BE49-F238E27FC236}">
                    <a16:creationId xmlns:a16="http://schemas.microsoft.com/office/drawing/2014/main" id="{05B40D31-FB47-4DD0-BB73-8DDD35E14B75}"/>
                  </a:ext>
                </a:extLst>
              </p:cNvPr>
              <p:cNvSpPr txBox="1">
                <a:spLocks noChangeArrowheads="1"/>
              </p:cNvSpPr>
              <p:nvPr/>
            </p:nvSpPr>
            <p:spPr bwMode="auto">
              <a:xfrm>
                <a:off x="7909550" y="1669984"/>
                <a:ext cx="1044783"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lv-LV" altLang="lv-LV" sz="900" dirty="0">
                    <a:solidFill>
                      <a:prstClr val="black"/>
                    </a:solidFill>
                    <a:latin typeface="Verdana" panose="020B0604030504040204" pitchFamily="34" charset="0"/>
                    <a:ea typeface="Verdana" panose="020B0604030504040204" pitchFamily="34" charset="0"/>
                    <a:cs typeface="Times New Roman" panose="02020603050405020304" pitchFamily="18" charset="0"/>
                  </a:rPr>
                  <a:t>Valmiera</a:t>
                </a:r>
                <a:r>
                  <a:rPr kumimoji="0" lang="lv-LV" altLang="lv-LV" sz="900" b="1"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p>
            </p:txBody>
          </p:sp>
          <p:sp>
            <p:nvSpPr>
              <p:cNvPr id="132" name="TextBox 105">
                <a:extLst>
                  <a:ext uri="{FF2B5EF4-FFF2-40B4-BE49-F238E27FC236}">
                    <a16:creationId xmlns:a16="http://schemas.microsoft.com/office/drawing/2014/main" id="{2B73D803-61EB-41FA-AFEA-48DF1AE80002}"/>
                  </a:ext>
                </a:extLst>
              </p:cNvPr>
              <p:cNvSpPr txBox="1">
                <a:spLocks noChangeArrowheads="1"/>
              </p:cNvSpPr>
              <p:nvPr/>
            </p:nvSpPr>
            <p:spPr bwMode="auto">
              <a:xfrm>
                <a:off x="5653920" y="3937754"/>
                <a:ext cx="849999" cy="2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3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9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lv-LV" altLang="lv-LV" sz="900" dirty="0">
                    <a:solidFill>
                      <a:prstClr val="black"/>
                    </a:solidFill>
                    <a:latin typeface="Verdana" panose="020B0604030504040204" pitchFamily="34" charset="0"/>
                    <a:ea typeface="Verdana" panose="020B0604030504040204" pitchFamily="34" charset="0"/>
                    <a:cs typeface="Times New Roman" panose="02020603050405020304" pitchFamily="18" charset="0"/>
                  </a:rPr>
                  <a:t>Jelgava</a:t>
                </a:r>
              </a:p>
            </p:txBody>
          </p:sp>
          <p:sp>
            <p:nvSpPr>
              <p:cNvPr id="123" name="TextBox 122">
                <a:extLst>
                  <a:ext uri="{FF2B5EF4-FFF2-40B4-BE49-F238E27FC236}">
                    <a16:creationId xmlns:a16="http://schemas.microsoft.com/office/drawing/2014/main" id="{4B822FF2-45B8-49AA-9968-700D0BAA641E}"/>
                  </a:ext>
                </a:extLst>
              </p:cNvPr>
              <p:cNvSpPr txBox="1"/>
              <p:nvPr/>
            </p:nvSpPr>
            <p:spPr>
              <a:xfrm>
                <a:off x="3834086" y="2468653"/>
                <a:ext cx="1023331" cy="42887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800" b="1" i="0" u="sng" strike="noStrike" kern="1200" cap="none" normalizeH="0" baseline="0" noProof="0" dirty="0">
                    <a:ln>
                      <a:noFill/>
                    </a:ln>
                    <a:solidFill>
                      <a:prstClr val="black">
                        <a:lumMod val="95000"/>
                        <a:lumOff val="5000"/>
                      </a:prstClr>
                    </a:solidFill>
                    <a:uLnTx/>
                    <a:uFillTx/>
                    <a:latin typeface="Verdana" panose="020B0604030504040204" pitchFamily="34" charset="0"/>
                    <a:ea typeface="Verdana" panose="020B0604030504040204" pitchFamily="34" charset="0"/>
                    <a:cs typeface="Times New Roman" panose="02020603050405020304" pitchFamily="18" charset="0"/>
                  </a:rPr>
                  <a:t>KURZEMES</a:t>
                </a:r>
              </a:p>
              <a:p>
                <a:pPr marL="0" marR="0" lvl="0" indent="0" defTabSz="914400" rtl="0" eaLnBrk="0" fontAlgn="base" latinLnBrk="0" hangingPunct="0">
                  <a:lnSpc>
                    <a:spcPct val="100000"/>
                  </a:lnSpc>
                  <a:spcBef>
                    <a:spcPct val="0"/>
                  </a:spcBef>
                  <a:spcAft>
                    <a:spcPct val="0"/>
                  </a:spcAft>
                  <a:buClrTx/>
                  <a:buSzTx/>
                  <a:buFontTx/>
                  <a:buNone/>
                  <a:tabLst/>
                  <a:defRPr/>
                </a:pPr>
                <a:r>
                  <a:rPr kumimoji="0" lang="lv-LV" sz="800" b="1" i="0" u="sng" strike="noStrike" kern="1200" cap="none" normalizeH="0" baseline="0" noProof="0" dirty="0">
                    <a:ln>
                      <a:noFill/>
                    </a:ln>
                    <a:solidFill>
                      <a:prstClr val="black">
                        <a:lumMod val="95000"/>
                        <a:lumOff val="5000"/>
                      </a:prstClr>
                    </a:solidFill>
                    <a:uLnTx/>
                    <a:uFillTx/>
                    <a:latin typeface="Verdana" panose="020B0604030504040204" pitchFamily="34" charset="0"/>
                    <a:ea typeface="Verdana" panose="020B0604030504040204" pitchFamily="34" charset="0"/>
                    <a:cs typeface="Times New Roman" panose="02020603050405020304" pitchFamily="18" charset="0"/>
                  </a:rPr>
                  <a:t>REGION</a:t>
                </a:r>
              </a:p>
            </p:txBody>
          </p:sp>
        </p:grpSp>
        <p:sp>
          <p:nvSpPr>
            <p:cNvPr id="96" name="TextBox 4">
              <a:extLst>
                <a:ext uri="{FF2B5EF4-FFF2-40B4-BE49-F238E27FC236}">
                  <a16:creationId xmlns:a16="http://schemas.microsoft.com/office/drawing/2014/main" id="{8B4DBE2A-E653-488F-A941-AC80689C65BA}"/>
                </a:ext>
              </a:extLst>
            </p:cNvPr>
            <p:cNvSpPr txBox="1">
              <a:spLocks noChangeArrowheads="1"/>
            </p:cNvSpPr>
            <p:nvPr/>
          </p:nvSpPr>
          <p:spPr bwMode="auto">
            <a:xfrm>
              <a:off x="1088390" y="2725505"/>
              <a:ext cx="1371815" cy="54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spcBef>
                  <a:spcPct val="0"/>
                </a:spcBef>
                <a:spcAft>
                  <a:spcPct val="0"/>
                </a:spcAft>
                <a:buClrTx/>
                <a:buSzTx/>
                <a:buFontTx/>
                <a:buNone/>
                <a:tabLst/>
                <a:defRPr/>
              </a:pPr>
              <a:r>
                <a:rPr kumimoji="0" lang="en-GB" altLang="lv-LV" sz="1050" b="1"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REGISTERED VACANCIES </a:t>
              </a:r>
              <a:r>
                <a:rPr kumimoji="0" lang="en-GB"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(3</a:t>
              </a:r>
              <a:r>
                <a:rPr kumimoji="0" lang="lv-LV"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1</a:t>
              </a:r>
              <a:r>
                <a:rPr kumimoji="0" lang="en-GB"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.0</a:t>
              </a:r>
              <a:r>
                <a:rPr lang="lv-LV" altLang="lv-LV" sz="1050" dirty="0">
                  <a:solidFill>
                    <a:schemeClr val="bg1"/>
                  </a:solidFill>
                  <a:latin typeface="Verdana" panose="020B0604030504040204" pitchFamily="34" charset="0"/>
                  <a:ea typeface="Verdana" panose="020B0604030504040204" pitchFamily="34" charset="0"/>
                  <a:cs typeface="Times New Roman" panose="02020603050405020304" pitchFamily="18" charset="0"/>
                </a:rPr>
                <a:t>7</a:t>
              </a:r>
              <a:r>
                <a:rPr kumimoji="0" lang="en-GB"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.202</a:t>
              </a:r>
              <a:r>
                <a:rPr kumimoji="0" lang="lv-LV"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2</a:t>
              </a:r>
              <a:r>
                <a:rPr kumimoji="0" lang="en-GB"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a:t>
              </a:r>
            </a:p>
          </p:txBody>
        </p:sp>
        <p:sp>
          <p:nvSpPr>
            <p:cNvPr id="97" name="TextBox 5">
              <a:extLst>
                <a:ext uri="{FF2B5EF4-FFF2-40B4-BE49-F238E27FC236}">
                  <a16:creationId xmlns:a16="http://schemas.microsoft.com/office/drawing/2014/main" id="{2BDE81C1-75DF-4AD0-BD79-AC332F41344C}"/>
                </a:ext>
              </a:extLst>
            </p:cNvPr>
            <p:cNvSpPr txBox="1">
              <a:spLocks noChangeArrowheads="1"/>
            </p:cNvSpPr>
            <p:nvPr/>
          </p:nvSpPr>
          <p:spPr bwMode="auto">
            <a:xfrm>
              <a:off x="1084479" y="3376367"/>
              <a:ext cx="1426332" cy="70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spcBef>
                  <a:spcPct val="0"/>
                </a:spcBef>
                <a:spcAft>
                  <a:spcPct val="0"/>
                </a:spcAft>
                <a:buClrTx/>
                <a:buSzTx/>
                <a:buFontTx/>
                <a:buNone/>
                <a:tabLst/>
                <a:defRPr/>
              </a:pPr>
              <a:r>
                <a:rPr kumimoji="0" lang="en-GB" altLang="lv-LV" sz="1050" b="1"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NUMBER OF REGISTERED UNEMPLOYED</a:t>
              </a:r>
              <a:r>
                <a:rPr kumimoji="0" lang="en-GB" altLang="lv-LV" sz="105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GB"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(3</a:t>
              </a:r>
              <a:r>
                <a:rPr kumimoji="0" lang="lv-LV"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1</a:t>
              </a:r>
              <a:r>
                <a:rPr kumimoji="0" lang="en-GB"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.0</a:t>
              </a:r>
              <a:r>
                <a:rPr lang="lv-LV" altLang="lv-LV" sz="1050" dirty="0">
                  <a:solidFill>
                    <a:schemeClr val="bg1"/>
                  </a:solidFill>
                  <a:latin typeface="Verdana" panose="020B0604030504040204" pitchFamily="34" charset="0"/>
                  <a:ea typeface="Verdana" panose="020B0604030504040204" pitchFamily="34" charset="0"/>
                  <a:cs typeface="Times New Roman" panose="02020603050405020304" pitchFamily="18" charset="0"/>
                </a:rPr>
                <a:t>7</a:t>
              </a:r>
              <a:r>
                <a:rPr kumimoji="0" lang="en-GB"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.202</a:t>
              </a:r>
              <a:r>
                <a:rPr kumimoji="0" lang="lv-LV"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2</a:t>
              </a:r>
              <a:r>
                <a:rPr kumimoji="0" lang="en-GB" altLang="lv-LV" sz="105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a:t>
              </a:r>
            </a:p>
          </p:txBody>
        </p:sp>
        <p:sp>
          <p:nvSpPr>
            <p:cNvPr id="98" name="TextBox 6">
              <a:extLst>
                <a:ext uri="{FF2B5EF4-FFF2-40B4-BE49-F238E27FC236}">
                  <a16:creationId xmlns:a16="http://schemas.microsoft.com/office/drawing/2014/main" id="{424AA81C-F625-47F1-BA17-0076C879714B}"/>
                </a:ext>
              </a:extLst>
            </p:cNvPr>
            <p:cNvSpPr txBox="1">
              <a:spLocks noChangeArrowheads="1"/>
            </p:cNvSpPr>
            <p:nvPr/>
          </p:nvSpPr>
          <p:spPr bwMode="auto">
            <a:xfrm>
              <a:off x="1094253" y="4142261"/>
              <a:ext cx="1308334" cy="54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spcBef>
                  <a:spcPct val="0"/>
                </a:spcBef>
                <a:spcAft>
                  <a:spcPct val="0"/>
                </a:spcAft>
                <a:buClrTx/>
                <a:buSzTx/>
                <a:buFontTx/>
                <a:buNone/>
                <a:tabLst/>
                <a:defRPr/>
              </a:pPr>
              <a:r>
                <a:rPr lang="en-GB" altLang="lv-LV" sz="105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NUMBER OF EMPLOYERS</a:t>
              </a:r>
            </a:p>
            <a:p>
              <a:pPr marL="0" marR="0" lvl="0" indent="0" algn="l" defTabSz="914400" rtl="0" eaLnBrk="0" fontAlgn="base" latinLnBrk="0" hangingPunct="0">
                <a:spcBef>
                  <a:spcPct val="0"/>
                </a:spcBef>
                <a:spcAft>
                  <a:spcPct val="0"/>
                </a:spcAft>
                <a:buClrTx/>
                <a:buSzTx/>
                <a:buFontTx/>
                <a:buNone/>
                <a:tabLst/>
                <a:defRPr/>
              </a:pPr>
              <a:r>
                <a:rPr lang="en-GB" altLang="lv-LV" sz="1050" dirty="0">
                  <a:solidFill>
                    <a:schemeClr val="bg1"/>
                  </a:solidFill>
                  <a:latin typeface="Verdana" panose="020B0604030504040204" pitchFamily="34" charset="0"/>
                  <a:ea typeface="Verdana" panose="020B0604030504040204" pitchFamily="34" charset="0"/>
                  <a:cs typeface="Times New Roman" panose="02020603050405020304" pitchFamily="18" charset="0"/>
                </a:rPr>
                <a:t>(01.01.2021.)</a:t>
              </a:r>
            </a:p>
          </p:txBody>
        </p:sp>
        <p:sp>
          <p:nvSpPr>
            <p:cNvPr id="99" name="TextBox 7">
              <a:extLst>
                <a:ext uri="{FF2B5EF4-FFF2-40B4-BE49-F238E27FC236}">
                  <a16:creationId xmlns:a16="http://schemas.microsoft.com/office/drawing/2014/main" id="{883C5A61-295A-45C3-A8AA-6C3046E9EBEA}"/>
                </a:ext>
              </a:extLst>
            </p:cNvPr>
            <p:cNvSpPr txBox="1">
              <a:spLocks noChangeArrowheads="1"/>
            </p:cNvSpPr>
            <p:nvPr/>
          </p:nvSpPr>
          <p:spPr bwMode="auto">
            <a:xfrm>
              <a:off x="1100438" y="4795352"/>
              <a:ext cx="1426332" cy="70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spcBef>
                  <a:spcPct val="0"/>
                </a:spcBef>
                <a:spcAft>
                  <a:spcPct val="0"/>
                </a:spcAft>
                <a:buClrTx/>
                <a:buSzTx/>
                <a:buFontTx/>
                <a:buNone/>
                <a:tabLst/>
                <a:defRPr/>
              </a:pPr>
              <a:r>
                <a:rPr lang="en-GB" altLang="lv-LV" sz="105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EMPLOYED POPULATION </a:t>
              </a:r>
            </a:p>
            <a:p>
              <a:pPr marL="0" marR="0" lvl="0" indent="0" algn="l" defTabSz="914400" rtl="0" eaLnBrk="0" fontAlgn="base" latinLnBrk="0" hangingPunct="0">
                <a:spcBef>
                  <a:spcPct val="0"/>
                </a:spcBef>
                <a:spcAft>
                  <a:spcPct val="0"/>
                </a:spcAft>
                <a:buClrTx/>
                <a:buSzTx/>
                <a:buFontTx/>
                <a:buNone/>
                <a:tabLst/>
                <a:defRPr/>
              </a:pPr>
              <a:r>
                <a:rPr lang="en-GB" altLang="lv-LV" sz="1050" dirty="0">
                  <a:solidFill>
                    <a:schemeClr val="bg1"/>
                  </a:solidFill>
                  <a:latin typeface="Verdana" panose="020B0604030504040204" pitchFamily="34" charset="0"/>
                  <a:ea typeface="Verdana" panose="020B0604030504040204" pitchFamily="34" charset="0"/>
                  <a:cs typeface="Times New Roman" panose="02020603050405020304" pitchFamily="18" charset="0"/>
                </a:rPr>
                <a:t>(15-74 age) </a:t>
              </a:r>
              <a:endParaRPr lang="lv-LV" altLang="lv-LV" sz="105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defRPr/>
              </a:pPr>
              <a:r>
                <a:rPr lang="en-GB" altLang="lv-LV" sz="1050" dirty="0">
                  <a:solidFill>
                    <a:schemeClr val="bg1"/>
                  </a:solidFill>
                  <a:latin typeface="Verdana" panose="020B0604030504040204" pitchFamily="34" charset="0"/>
                  <a:ea typeface="Verdana" panose="020B0604030504040204" pitchFamily="34" charset="0"/>
                  <a:cs typeface="Times New Roman" panose="02020603050405020304" pitchFamily="18" charset="0"/>
                </a:rPr>
                <a:t>(202</a:t>
              </a:r>
              <a:r>
                <a:rPr lang="lv-LV" altLang="lv-LV" sz="1050" dirty="0">
                  <a:solidFill>
                    <a:schemeClr val="bg1"/>
                  </a:solidFill>
                  <a:latin typeface="Verdana" panose="020B0604030504040204" pitchFamily="34" charset="0"/>
                  <a:ea typeface="Verdana" panose="020B0604030504040204" pitchFamily="34" charset="0"/>
                  <a:cs typeface="Times New Roman" panose="02020603050405020304" pitchFamily="18" charset="0"/>
                </a:rPr>
                <a:t>1</a:t>
              </a:r>
              <a:r>
                <a:rPr lang="en-GB" altLang="lv-LV" sz="1050" dirty="0">
                  <a:solidFill>
                    <a:schemeClr val="bg1"/>
                  </a:solidFill>
                  <a:latin typeface="Verdana" panose="020B0604030504040204" pitchFamily="34" charset="0"/>
                  <a:ea typeface="Verdana" panose="020B0604030504040204" pitchFamily="34" charset="0"/>
                  <a:cs typeface="Times New Roman" panose="02020603050405020304" pitchFamily="18" charset="0"/>
                </a:rPr>
                <a:t>. year)</a:t>
              </a:r>
            </a:p>
          </p:txBody>
        </p:sp>
        <p:sp>
          <p:nvSpPr>
            <p:cNvPr id="100" name="TextBox 8">
              <a:extLst>
                <a:ext uri="{FF2B5EF4-FFF2-40B4-BE49-F238E27FC236}">
                  <a16:creationId xmlns:a16="http://schemas.microsoft.com/office/drawing/2014/main" id="{5061C9BA-EDD1-4119-B72C-EED4AA5B04E3}"/>
                </a:ext>
              </a:extLst>
            </p:cNvPr>
            <p:cNvSpPr txBox="1">
              <a:spLocks noChangeArrowheads="1"/>
            </p:cNvSpPr>
            <p:nvPr/>
          </p:nvSpPr>
          <p:spPr bwMode="auto">
            <a:xfrm>
              <a:off x="1093307" y="5604160"/>
              <a:ext cx="1838917" cy="5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spcBef>
                  <a:spcPct val="0"/>
                </a:spcBef>
                <a:spcAft>
                  <a:spcPct val="0"/>
                </a:spcAft>
                <a:buClrTx/>
                <a:buSzTx/>
                <a:buFontTx/>
                <a:buNone/>
                <a:tabLst/>
                <a:defRPr/>
              </a:pPr>
              <a:r>
                <a:rPr kumimoji="0" lang="en-GB" altLang="lv-LV" sz="1100" b="1"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POPULATION OF WORKING AGE </a:t>
              </a:r>
              <a:endParaRPr kumimoji="0" lang="lv-LV" altLang="lv-LV" sz="1100" b="1"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defRPr/>
              </a:pPr>
              <a:r>
                <a:rPr kumimoji="0" lang="en-GB" altLang="lv-LV" sz="110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(202</a:t>
              </a:r>
              <a:r>
                <a:rPr kumimoji="0" lang="lv-LV" altLang="lv-LV" sz="110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2</a:t>
              </a:r>
              <a:r>
                <a:rPr kumimoji="0" lang="en-GB" altLang="lv-LV" sz="1100" b="0" i="0" u="none" strike="noStrike" kern="1200" cap="none" normalizeH="0" baseline="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 year)</a:t>
              </a:r>
            </a:p>
          </p:txBody>
        </p:sp>
        <p:sp>
          <p:nvSpPr>
            <p:cNvPr id="103" name="Rectangle 102">
              <a:extLst>
                <a:ext uri="{FF2B5EF4-FFF2-40B4-BE49-F238E27FC236}">
                  <a16:creationId xmlns:a16="http://schemas.microsoft.com/office/drawing/2014/main" id="{2AD474F5-0441-4C1F-9E55-0B6F74039EB3}"/>
                </a:ext>
              </a:extLst>
            </p:cNvPr>
            <p:cNvSpPr/>
            <p:nvPr/>
          </p:nvSpPr>
          <p:spPr>
            <a:xfrm>
              <a:off x="8448945" y="5729065"/>
              <a:ext cx="3477504" cy="409340"/>
            </a:xfrm>
            <a:prstGeom prst="rect">
              <a:avLst/>
            </a:prstGeom>
          </p:spPr>
          <p:txBody>
            <a:bodyPr wrap="square">
              <a:spAutoFit/>
            </a:bodyPr>
            <a:lstStyle/>
            <a:p>
              <a:pPr eaLnBrk="0" fontAlgn="base" hangingPunct="0">
                <a:spcBef>
                  <a:spcPct val="0"/>
                </a:spcBef>
                <a:spcAft>
                  <a:spcPct val="0"/>
                </a:spcAft>
                <a:defRPr/>
              </a:pPr>
              <a:r>
                <a:rPr lang="en-GB" altLang="lv-LV" sz="1100" spc="300" dirty="0">
                  <a:solidFill>
                    <a:schemeClr val="bg1"/>
                  </a:solidFill>
                  <a:latin typeface="Verdana" panose="020B0604030504040204" pitchFamily="34" charset="0"/>
                  <a:ea typeface="Verdana" panose="020B0604030504040204" pitchFamily="34" charset="0"/>
                </a:rPr>
                <a:t>CURRENT REGISTERED UNEMPLOYMENT RATE </a:t>
              </a:r>
              <a:r>
                <a:rPr lang="en-GB" altLang="lv-LV" sz="1100" b="1" spc="300" dirty="0">
                  <a:solidFill>
                    <a:schemeClr val="bg1"/>
                  </a:solidFill>
                  <a:latin typeface="Verdana" panose="020B0604030504040204" pitchFamily="34" charset="0"/>
                  <a:ea typeface="Verdana" panose="020B0604030504040204" pitchFamily="34" charset="0"/>
                </a:rPr>
                <a:t>6,</a:t>
              </a:r>
              <a:r>
                <a:rPr lang="lv-LV" altLang="lv-LV" sz="1100" b="1" spc="300" dirty="0">
                  <a:solidFill>
                    <a:schemeClr val="bg1"/>
                  </a:solidFill>
                  <a:latin typeface="Verdana" panose="020B0604030504040204" pitchFamily="34" charset="0"/>
                  <a:ea typeface="Verdana" panose="020B0604030504040204" pitchFamily="34" charset="0"/>
                </a:rPr>
                <a:t>0</a:t>
              </a:r>
              <a:r>
                <a:rPr lang="en-GB" altLang="lv-LV" sz="1100" b="1" spc="300" dirty="0">
                  <a:solidFill>
                    <a:schemeClr val="bg1"/>
                  </a:solidFill>
                  <a:latin typeface="Verdana" panose="020B0604030504040204" pitchFamily="34" charset="0"/>
                  <a:ea typeface="Verdana" panose="020B0604030504040204" pitchFamily="34" charset="0"/>
                </a:rPr>
                <a:t>%</a:t>
              </a:r>
              <a:endParaRPr lang="en-GB" sz="1100" b="1" spc="300" dirty="0">
                <a:solidFill>
                  <a:schemeClr val="bg1"/>
                </a:solidFill>
                <a:latin typeface="Verdana" panose="020B0604030504040204" pitchFamily="34" charset="0"/>
                <a:ea typeface="Verdana" panose="020B0604030504040204" pitchFamily="34" charset="0"/>
              </a:endParaRPr>
            </a:p>
          </p:txBody>
        </p:sp>
        <p:graphicFrame>
          <p:nvGraphicFramePr>
            <p:cNvPr id="101" name="Chart 100">
              <a:extLst>
                <a:ext uri="{FF2B5EF4-FFF2-40B4-BE49-F238E27FC236}">
                  <a16:creationId xmlns:a16="http://schemas.microsoft.com/office/drawing/2014/main" id="{44D11397-D694-4A27-87DD-1F00CD022291}"/>
                </a:ext>
              </a:extLst>
            </p:cNvPr>
            <p:cNvGraphicFramePr>
              <a:graphicFrameLocks/>
            </p:cNvGraphicFramePr>
            <p:nvPr>
              <p:extLst/>
            </p:nvPr>
          </p:nvGraphicFramePr>
          <p:xfrm>
            <a:off x="2441158" y="2468574"/>
            <a:ext cx="2230737" cy="3899540"/>
          </p:xfrm>
          <a:graphic>
            <a:graphicData uri="http://schemas.openxmlformats.org/drawingml/2006/chart">
              <c:chart xmlns:c="http://schemas.openxmlformats.org/drawingml/2006/chart" xmlns:r="http://schemas.openxmlformats.org/officeDocument/2006/relationships" r:id="rId9"/>
            </a:graphicData>
          </a:graphic>
        </p:graphicFrame>
        <p:sp>
          <p:nvSpPr>
            <p:cNvPr id="95" name="TextBox 3">
              <a:extLst>
                <a:ext uri="{FF2B5EF4-FFF2-40B4-BE49-F238E27FC236}">
                  <a16:creationId xmlns:a16="http://schemas.microsoft.com/office/drawing/2014/main" id="{5698E47A-77E0-419A-BA05-F8D8B3CC6869}"/>
                </a:ext>
              </a:extLst>
            </p:cNvPr>
            <p:cNvSpPr txBox="1">
              <a:spLocks noChangeArrowheads="1"/>
            </p:cNvSpPr>
            <p:nvPr/>
          </p:nvSpPr>
          <p:spPr bwMode="auto">
            <a:xfrm>
              <a:off x="1444633" y="2245603"/>
              <a:ext cx="2610559" cy="29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altLang="lv-LV" sz="1400" i="0" u="none" strike="noStrike" kern="1200" cap="none" spc="0" normalizeH="0" baseline="0" noProof="0" dirty="0">
                  <a:ln>
                    <a:noFill/>
                  </a:ln>
                  <a:solidFill>
                    <a:srgbClr val="800000"/>
                  </a:solidFill>
                  <a:effectLst/>
                  <a:uLnTx/>
                  <a:uFillTx/>
                  <a:latin typeface="Verdana" panose="020B0604030504040204" pitchFamily="34" charset="0"/>
                  <a:ea typeface="Verdana" panose="020B0604030504040204" pitchFamily="34" charset="0"/>
                  <a:cs typeface="Times New Roman" panose="02020603050405020304" pitchFamily="18" charset="0"/>
                </a:rPr>
                <a:t>LATVIA</a:t>
              </a:r>
              <a:endParaRPr kumimoji="0" lang="lv-LV" altLang="lv-LV" i="0" u="none" strike="noStrike" kern="1200" cap="none" spc="0" normalizeH="0" baseline="0" noProof="0" dirty="0">
                <a:ln>
                  <a:noFill/>
                </a:ln>
                <a:solidFill>
                  <a:srgbClr val="8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pic>
          <p:nvPicPr>
            <p:cNvPr id="102" name="Picture 101">
              <a:extLst>
                <a:ext uri="{FF2B5EF4-FFF2-40B4-BE49-F238E27FC236}">
                  <a16:creationId xmlns:a16="http://schemas.microsoft.com/office/drawing/2014/main" id="{6F536449-6FD6-4558-BAE8-4D631E913450}"/>
                </a:ext>
              </a:extLst>
            </p:cNvPr>
            <p:cNvPicPr>
              <a:picLocks noChangeAspect="1"/>
            </p:cNvPicPr>
            <p:nvPr/>
          </p:nvPicPr>
          <p:blipFill>
            <a:blip r:embed="rId10"/>
            <a:stretch>
              <a:fillRect/>
            </a:stretch>
          </p:blipFill>
          <p:spPr>
            <a:xfrm flipV="1">
              <a:off x="1199415" y="2312416"/>
              <a:ext cx="250458" cy="150276"/>
            </a:xfrm>
            <a:prstGeom prst="rect">
              <a:avLst/>
            </a:prstGeom>
          </p:spPr>
        </p:pic>
      </p:grpSp>
      <p:sp>
        <p:nvSpPr>
          <p:cNvPr id="4" name="Rectangle 3">
            <a:extLst>
              <a:ext uri="{FF2B5EF4-FFF2-40B4-BE49-F238E27FC236}">
                <a16:creationId xmlns:a16="http://schemas.microsoft.com/office/drawing/2014/main" id="{372B891C-1284-4CB9-8886-28040A0B6D72}"/>
              </a:ext>
            </a:extLst>
          </p:cNvPr>
          <p:cNvSpPr/>
          <p:nvPr/>
        </p:nvSpPr>
        <p:spPr>
          <a:xfrm>
            <a:off x="4232514" y="3005639"/>
            <a:ext cx="1724368" cy="953806"/>
          </a:xfrm>
          <a:prstGeom prst="rect">
            <a:avLst/>
          </a:prstGeom>
          <a:solidFill>
            <a:schemeClr val="tx2">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34" name="Chart 133">
            <a:extLst>
              <a:ext uri="{FF2B5EF4-FFF2-40B4-BE49-F238E27FC236}">
                <a16:creationId xmlns:a16="http://schemas.microsoft.com/office/drawing/2014/main" id="{DD8F6613-EF1C-4179-9C4C-8B2851E3C5D4}"/>
              </a:ext>
            </a:extLst>
          </p:cNvPr>
          <p:cNvGraphicFramePr>
            <a:graphicFrameLocks/>
          </p:cNvGraphicFramePr>
          <p:nvPr>
            <p:extLst/>
          </p:nvPr>
        </p:nvGraphicFramePr>
        <p:xfrm>
          <a:off x="4226441" y="3031902"/>
          <a:ext cx="3547386" cy="1211238"/>
        </p:xfrm>
        <a:graphic>
          <a:graphicData uri="http://schemas.openxmlformats.org/drawingml/2006/chart">
            <c:chart xmlns:c="http://schemas.openxmlformats.org/drawingml/2006/chart" xmlns:r="http://schemas.openxmlformats.org/officeDocument/2006/relationships" r:id="rId11"/>
          </a:graphicData>
        </a:graphic>
      </p:graphicFrame>
      <p:sp>
        <p:nvSpPr>
          <p:cNvPr id="6" name="Rectangle 5">
            <a:extLst>
              <a:ext uri="{FF2B5EF4-FFF2-40B4-BE49-F238E27FC236}">
                <a16:creationId xmlns:a16="http://schemas.microsoft.com/office/drawing/2014/main" id="{73EC8A7C-9A8E-4593-9BBB-6B8D27C0832F}"/>
              </a:ext>
            </a:extLst>
          </p:cNvPr>
          <p:cNvSpPr/>
          <p:nvPr/>
        </p:nvSpPr>
        <p:spPr>
          <a:xfrm>
            <a:off x="6013526" y="2699771"/>
            <a:ext cx="469535" cy="217425"/>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id="{ED6860BD-2D57-4523-9EAE-1658E3798E51}"/>
              </a:ext>
            </a:extLst>
          </p:cNvPr>
          <p:cNvSpPr txBox="1"/>
          <p:nvPr/>
        </p:nvSpPr>
        <p:spPr>
          <a:xfrm>
            <a:off x="5936502" y="2675589"/>
            <a:ext cx="650244" cy="261610"/>
          </a:xfrm>
          <a:prstGeom prst="rect">
            <a:avLst/>
          </a:prstGeom>
          <a:noFill/>
        </p:spPr>
        <p:txBody>
          <a:bodyPr wrap="square" rtlCol="0">
            <a:spAutoFit/>
          </a:bodyPr>
          <a:lstStyle/>
          <a:p>
            <a:r>
              <a:rPr lang="lv-LV" sz="1100" b="1" dirty="0">
                <a:solidFill>
                  <a:schemeClr val="bg1"/>
                </a:solidFill>
                <a:latin typeface="Verdana" panose="020B0604030504040204" pitchFamily="34" charset="0"/>
                <a:ea typeface="Verdana" panose="020B0604030504040204" pitchFamily="34" charset="0"/>
              </a:rPr>
              <a:t>6,0%</a:t>
            </a:r>
          </a:p>
        </p:txBody>
      </p:sp>
      <p:sp>
        <p:nvSpPr>
          <p:cNvPr id="138" name="Rectangle 137">
            <a:extLst>
              <a:ext uri="{FF2B5EF4-FFF2-40B4-BE49-F238E27FC236}">
                <a16:creationId xmlns:a16="http://schemas.microsoft.com/office/drawing/2014/main" id="{A3FBD1FC-875C-47C6-AEEB-07F132227806}"/>
              </a:ext>
            </a:extLst>
          </p:cNvPr>
          <p:cNvSpPr/>
          <p:nvPr/>
        </p:nvSpPr>
        <p:spPr>
          <a:xfrm>
            <a:off x="6156099" y="1440655"/>
            <a:ext cx="2039929" cy="953806"/>
          </a:xfrm>
          <a:prstGeom prst="rect">
            <a:avLst/>
          </a:prstGeom>
          <a:solidFill>
            <a:schemeClr val="tx2">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33" name="Chart 132">
            <a:extLst>
              <a:ext uri="{FF2B5EF4-FFF2-40B4-BE49-F238E27FC236}">
                <a16:creationId xmlns:a16="http://schemas.microsoft.com/office/drawing/2014/main" id="{4C15624F-D1C1-4E6D-9C11-3C0BE143C998}"/>
              </a:ext>
            </a:extLst>
          </p:cNvPr>
          <p:cNvGraphicFramePr>
            <a:graphicFrameLocks/>
          </p:cNvGraphicFramePr>
          <p:nvPr>
            <p:extLst/>
          </p:nvPr>
        </p:nvGraphicFramePr>
        <p:xfrm>
          <a:off x="5856822" y="1410808"/>
          <a:ext cx="4130845" cy="970319"/>
        </p:xfrm>
        <a:graphic>
          <a:graphicData uri="http://schemas.openxmlformats.org/drawingml/2006/chart">
            <c:chart xmlns:c="http://schemas.openxmlformats.org/drawingml/2006/chart" xmlns:r="http://schemas.openxmlformats.org/officeDocument/2006/relationships" r:id="rId12"/>
          </a:graphicData>
        </a:graphic>
      </p:graphicFrame>
      <p:sp>
        <p:nvSpPr>
          <p:cNvPr id="140" name="Rectangle 139">
            <a:extLst>
              <a:ext uri="{FF2B5EF4-FFF2-40B4-BE49-F238E27FC236}">
                <a16:creationId xmlns:a16="http://schemas.microsoft.com/office/drawing/2014/main" id="{020E9E01-3079-478D-AC50-E748AEA38FD0}"/>
              </a:ext>
            </a:extLst>
          </p:cNvPr>
          <p:cNvSpPr/>
          <p:nvPr/>
        </p:nvSpPr>
        <p:spPr>
          <a:xfrm>
            <a:off x="7652101" y="3006373"/>
            <a:ext cx="469535" cy="217425"/>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9" name="TextBox 138">
            <a:extLst>
              <a:ext uri="{FF2B5EF4-FFF2-40B4-BE49-F238E27FC236}">
                <a16:creationId xmlns:a16="http://schemas.microsoft.com/office/drawing/2014/main" id="{A49F7674-500A-40E7-99DB-6F055F802AC6}"/>
              </a:ext>
            </a:extLst>
          </p:cNvPr>
          <p:cNvSpPr txBox="1"/>
          <p:nvPr/>
        </p:nvSpPr>
        <p:spPr>
          <a:xfrm>
            <a:off x="7580566" y="2984820"/>
            <a:ext cx="650244" cy="261610"/>
          </a:xfrm>
          <a:prstGeom prst="rect">
            <a:avLst/>
          </a:prstGeom>
          <a:noFill/>
        </p:spPr>
        <p:txBody>
          <a:bodyPr wrap="square" rtlCol="0">
            <a:spAutoFit/>
          </a:bodyPr>
          <a:lstStyle/>
          <a:p>
            <a:r>
              <a:rPr lang="lv-LV" sz="1100" b="1" dirty="0">
                <a:solidFill>
                  <a:schemeClr val="bg1"/>
                </a:solidFill>
                <a:latin typeface="Verdana" panose="020B0604030504040204" pitchFamily="34" charset="0"/>
                <a:ea typeface="Verdana" panose="020B0604030504040204" pitchFamily="34" charset="0"/>
              </a:rPr>
              <a:t>4,5%</a:t>
            </a:r>
          </a:p>
        </p:txBody>
      </p:sp>
      <p:sp>
        <p:nvSpPr>
          <p:cNvPr id="141" name="Rectangle 140">
            <a:extLst>
              <a:ext uri="{FF2B5EF4-FFF2-40B4-BE49-F238E27FC236}">
                <a16:creationId xmlns:a16="http://schemas.microsoft.com/office/drawing/2014/main" id="{768D19A1-5485-4B1D-8B9F-82593A773E3A}"/>
              </a:ext>
            </a:extLst>
          </p:cNvPr>
          <p:cNvSpPr/>
          <p:nvPr/>
        </p:nvSpPr>
        <p:spPr>
          <a:xfrm>
            <a:off x="9594810" y="4146141"/>
            <a:ext cx="2040119" cy="821002"/>
          </a:xfrm>
          <a:prstGeom prst="rect">
            <a:avLst/>
          </a:prstGeom>
          <a:solidFill>
            <a:schemeClr val="tx2">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3" name="Rectangle 142">
            <a:extLst>
              <a:ext uri="{FF2B5EF4-FFF2-40B4-BE49-F238E27FC236}">
                <a16:creationId xmlns:a16="http://schemas.microsoft.com/office/drawing/2014/main" id="{9C46F0AA-7CA7-4430-AF73-85EDB19408DC}"/>
              </a:ext>
            </a:extLst>
          </p:cNvPr>
          <p:cNvSpPr/>
          <p:nvPr/>
        </p:nvSpPr>
        <p:spPr>
          <a:xfrm>
            <a:off x="9553310" y="3263821"/>
            <a:ext cx="469535" cy="217425"/>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2" name="TextBox 141">
            <a:extLst>
              <a:ext uri="{FF2B5EF4-FFF2-40B4-BE49-F238E27FC236}">
                <a16:creationId xmlns:a16="http://schemas.microsoft.com/office/drawing/2014/main" id="{76271F3F-A2D1-48DF-8027-FBA8383E3D64}"/>
              </a:ext>
            </a:extLst>
          </p:cNvPr>
          <p:cNvSpPr txBox="1"/>
          <p:nvPr/>
        </p:nvSpPr>
        <p:spPr>
          <a:xfrm>
            <a:off x="9492101" y="3233764"/>
            <a:ext cx="650244" cy="261610"/>
          </a:xfrm>
          <a:prstGeom prst="rect">
            <a:avLst/>
          </a:prstGeom>
          <a:noFill/>
        </p:spPr>
        <p:txBody>
          <a:bodyPr wrap="square" rtlCol="0">
            <a:spAutoFit/>
          </a:bodyPr>
          <a:lstStyle/>
          <a:p>
            <a:r>
              <a:rPr lang="lv-LV" sz="1100" b="1" dirty="0">
                <a:solidFill>
                  <a:schemeClr val="bg1"/>
                </a:solidFill>
                <a:latin typeface="Verdana" panose="020B0604030504040204" pitchFamily="34" charset="0"/>
                <a:ea typeface="Verdana" panose="020B0604030504040204" pitchFamily="34" charset="0"/>
              </a:rPr>
              <a:t>6,1%</a:t>
            </a:r>
          </a:p>
        </p:txBody>
      </p:sp>
      <p:sp>
        <p:nvSpPr>
          <p:cNvPr id="144" name="Rectangle 143">
            <a:extLst>
              <a:ext uri="{FF2B5EF4-FFF2-40B4-BE49-F238E27FC236}">
                <a16:creationId xmlns:a16="http://schemas.microsoft.com/office/drawing/2014/main" id="{A9A0EF28-619E-45DB-9E64-1EA0CF6CBAFA}"/>
              </a:ext>
            </a:extLst>
          </p:cNvPr>
          <p:cNvSpPr/>
          <p:nvPr/>
        </p:nvSpPr>
        <p:spPr>
          <a:xfrm>
            <a:off x="10744480" y="3680401"/>
            <a:ext cx="548880" cy="217425"/>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5" name="Rectangle 144">
            <a:extLst>
              <a:ext uri="{FF2B5EF4-FFF2-40B4-BE49-F238E27FC236}">
                <a16:creationId xmlns:a16="http://schemas.microsoft.com/office/drawing/2014/main" id="{353989AD-808B-4F7C-BD4E-14208963191E}"/>
              </a:ext>
            </a:extLst>
          </p:cNvPr>
          <p:cNvSpPr/>
          <p:nvPr/>
        </p:nvSpPr>
        <p:spPr>
          <a:xfrm>
            <a:off x="8529023" y="2217890"/>
            <a:ext cx="1855781" cy="953806"/>
          </a:xfrm>
          <a:prstGeom prst="rect">
            <a:avLst/>
          </a:prstGeom>
          <a:solidFill>
            <a:schemeClr val="tx2">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36" name="Chart 135">
            <a:extLst>
              <a:ext uri="{FF2B5EF4-FFF2-40B4-BE49-F238E27FC236}">
                <a16:creationId xmlns:a16="http://schemas.microsoft.com/office/drawing/2014/main" id="{9B298BE0-A11B-47A3-9FBB-81A357CF91AB}"/>
              </a:ext>
            </a:extLst>
          </p:cNvPr>
          <p:cNvGraphicFramePr>
            <a:graphicFrameLocks/>
          </p:cNvGraphicFramePr>
          <p:nvPr>
            <p:extLst/>
          </p:nvPr>
        </p:nvGraphicFramePr>
        <p:xfrm>
          <a:off x="8455794" y="2300836"/>
          <a:ext cx="3217793" cy="909689"/>
        </p:xfrm>
        <a:graphic>
          <a:graphicData uri="http://schemas.openxmlformats.org/drawingml/2006/chart">
            <c:chart xmlns:c="http://schemas.openxmlformats.org/drawingml/2006/chart" xmlns:r="http://schemas.openxmlformats.org/officeDocument/2006/relationships" r:id="rId13"/>
          </a:graphicData>
        </a:graphic>
      </p:graphicFrame>
      <p:sp>
        <p:nvSpPr>
          <p:cNvPr id="146" name="Rectangle 145">
            <a:extLst>
              <a:ext uri="{FF2B5EF4-FFF2-40B4-BE49-F238E27FC236}">
                <a16:creationId xmlns:a16="http://schemas.microsoft.com/office/drawing/2014/main" id="{52F1D823-6A20-4AB0-90C3-499EFAF788F1}"/>
              </a:ext>
            </a:extLst>
          </p:cNvPr>
          <p:cNvSpPr/>
          <p:nvPr/>
        </p:nvSpPr>
        <p:spPr>
          <a:xfrm>
            <a:off x="7528567" y="4035034"/>
            <a:ext cx="469535" cy="217425"/>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7" name="TextBox 146">
            <a:extLst>
              <a:ext uri="{FF2B5EF4-FFF2-40B4-BE49-F238E27FC236}">
                <a16:creationId xmlns:a16="http://schemas.microsoft.com/office/drawing/2014/main" id="{6FB5DBAD-3820-444D-8D85-8738FEDE8C72}"/>
              </a:ext>
            </a:extLst>
          </p:cNvPr>
          <p:cNvSpPr txBox="1"/>
          <p:nvPr/>
        </p:nvSpPr>
        <p:spPr>
          <a:xfrm>
            <a:off x="7463506" y="4010071"/>
            <a:ext cx="650244" cy="261610"/>
          </a:xfrm>
          <a:prstGeom prst="rect">
            <a:avLst/>
          </a:prstGeom>
          <a:noFill/>
        </p:spPr>
        <p:txBody>
          <a:bodyPr wrap="square" rtlCol="0">
            <a:spAutoFit/>
          </a:bodyPr>
          <a:lstStyle/>
          <a:p>
            <a:r>
              <a:rPr lang="lv-LV" sz="1100" b="1" dirty="0">
                <a:solidFill>
                  <a:schemeClr val="bg1"/>
                </a:solidFill>
                <a:latin typeface="Verdana" panose="020B0604030504040204" pitchFamily="34" charset="0"/>
                <a:ea typeface="Verdana" panose="020B0604030504040204" pitchFamily="34" charset="0"/>
              </a:rPr>
              <a:t>5,6%</a:t>
            </a:r>
          </a:p>
        </p:txBody>
      </p:sp>
      <p:sp>
        <p:nvSpPr>
          <p:cNvPr id="148" name="Rectangle 147">
            <a:extLst>
              <a:ext uri="{FF2B5EF4-FFF2-40B4-BE49-F238E27FC236}">
                <a16:creationId xmlns:a16="http://schemas.microsoft.com/office/drawing/2014/main" id="{510C1FA8-4311-4A66-BB12-409463C2690F}"/>
              </a:ext>
            </a:extLst>
          </p:cNvPr>
          <p:cNvSpPr/>
          <p:nvPr/>
        </p:nvSpPr>
        <p:spPr>
          <a:xfrm>
            <a:off x="6347984" y="4272839"/>
            <a:ext cx="2162809" cy="927397"/>
          </a:xfrm>
          <a:prstGeom prst="rect">
            <a:avLst/>
          </a:prstGeom>
          <a:solidFill>
            <a:schemeClr val="tx2">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37" name="Chart 136">
            <a:extLst>
              <a:ext uri="{FF2B5EF4-FFF2-40B4-BE49-F238E27FC236}">
                <a16:creationId xmlns:a16="http://schemas.microsoft.com/office/drawing/2014/main" id="{D8D2A5B9-2C3E-4C46-955F-E8A39E6F29C3}"/>
              </a:ext>
            </a:extLst>
          </p:cNvPr>
          <p:cNvGraphicFramePr>
            <a:graphicFrameLocks/>
          </p:cNvGraphicFramePr>
          <p:nvPr>
            <p:extLst/>
          </p:nvPr>
        </p:nvGraphicFramePr>
        <p:xfrm>
          <a:off x="6354261" y="4249098"/>
          <a:ext cx="4495534" cy="1029456"/>
        </p:xfrm>
        <a:graphic>
          <a:graphicData uri="http://schemas.openxmlformats.org/drawingml/2006/chart">
            <c:chart xmlns:c="http://schemas.openxmlformats.org/drawingml/2006/chart" xmlns:r="http://schemas.openxmlformats.org/officeDocument/2006/relationships" r:id="rId14"/>
          </a:graphicData>
        </a:graphic>
      </p:graphicFrame>
      <p:sp>
        <p:nvSpPr>
          <p:cNvPr id="149" name="TextBox 148">
            <a:extLst>
              <a:ext uri="{FF2B5EF4-FFF2-40B4-BE49-F238E27FC236}">
                <a16:creationId xmlns:a16="http://schemas.microsoft.com/office/drawing/2014/main" id="{B5487D0A-8F72-49E5-9F33-4CF026FFBF0C}"/>
              </a:ext>
            </a:extLst>
          </p:cNvPr>
          <p:cNvSpPr txBox="1"/>
          <p:nvPr/>
        </p:nvSpPr>
        <p:spPr>
          <a:xfrm>
            <a:off x="10653245" y="3655205"/>
            <a:ext cx="715157" cy="261610"/>
          </a:xfrm>
          <a:prstGeom prst="rect">
            <a:avLst/>
          </a:prstGeom>
          <a:noFill/>
        </p:spPr>
        <p:txBody>
          <a:bodyPr wrap="square" rtlCol="0">
            <a:spAutoFit/>
          </a:bodyPr>
          <a:lstStyle/>
          <a:p>
            <a:r>
              <a:rPr lang="lv-LV" sz="1100" b="1" dirty="0">
                <a:solidFill>
                  <a:schemeClr val="bg1"/>
                </a:solidFill>
                <a:latin typeface="Verdana" panose="020B0604030504040204" pitchFamily="34" charset="0"/>
                <a:ea typeface="Verdana" panose="020B0604030504040204" pitchFamily="34" charset="0"/>
              </a:rPr>
              <a:t>12,9%</a:t>
            </a:r>
          </a:p>
        </p:txBody>
      </p:sp>
      <p:graphicFrame>
        <p:nvGraphicFramePr>
          <p:cNvPr id="135" name="Chart 134">
            <a:extLst>
              <a:ext uri="{FF2B5EF4-FFF2-40B4-BE49-F238E27FC236}">
                <a16:creationId xmlns:a16="http://schemas.microsoft.com/office/drawing/2014/main" id="{E8E93BA6-8B18-4D44-9CF2-12AB5422EFE8}"/>
              </a:ext>
            </a:extLst>
          </p:cNvPr>
          <p:cNvGraphicFramePr>
            <a:graphicFrameLocks/>
          </p:cNvGraphicFramePr>
          <p:nvPr>
            <p:extLst/>
          </p:nvPr>
        </p:nvGraphicFramePr>
        <p:xfrm>
          <a:off x="9527717" y="4098465"/>
          <a:ext cx="4411348" cy="939778"/>
        </p:xfrm>
        <a:graphic>
          <a:graphicData uri="http://schemas.openxmlformats.org/drawingml/2006/chart">
            <c:chart xmlns:c="http://schemas.openxmlformats.org/drawingml/2006/chart" xmlns:r="http://schemas.openxmlformats.org/officeDocument/2006/relationships" r:id="rId15"/>
          </a:graphicData>
        </a:graphic>
      </p:graphicFrame>
      <p:cxnSp>
        <p:nvCxnSpPr>
          <p:cNvPr id="159" name="Straight Connector 158">
            <a:extLst>
              <a:ext uri="{FF2B5EF4-FFF2-40B4-BE49-F238E27FC236}">
                <a16:creationId xmlns:a16="http://schemas.microsoft.com/office/drawing/2014/main" id="{878134E5-9240-4391-9D36-88F537C768FD}"/>
              </a:ext>
            </a:extLst>
          </p:cNvPr>
          <p:cNvCxnSpPr>
            <a:cxnSpLocks/>
          </p:cNvCxnSpPr>
          <p:nvPr/>
        </p:nvCxnSpPr>
        <p:spPr>
          <a:xfrm>
            <a:off x="882641" y="5567749"/>
            <a:ext cx="2998479"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8D2C05A-55EB-440B-A9C0-756F9C2729A9}"/>
              </a:ext>
            </a:extLst>
          </p:cNvPr>
          <p:cNvCxnSpPr>
            <a:cxnSpLocks/>
          </p:cNvCxnSpPr>
          <p:nvPr/>
        </p:nvCxnSpPr>
        <p:spPr>
          <a:xfrm>
            <a:off x="890261" y="4737545"/>
            <a:ext cx="2998479"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D1BAE3E-5191-457A-9745-1026AE257B1C}"/>
              </a:ext>
            </a:extLst>
          </p:cNvPr>
          <p:cNvCxnSpPr>
            <a:cxnSpLocks/>
          </p:cNvCxnSpPr>
          <p:nvPr/>
        </p:nvCxnSpPr>
        <p:spPr>
          <a:xfrm>
            <a:off x="882641" y="4056584"/>
            <a:ext cx="2998479"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174D0D0-1F2D-4242-9018-602B5C4F91C2}"/>
              </a:ext>
            </a:extLst>
          </p:cNvPr>
          <p:cNvCxnSpPr>
            <a:cxnSpLocks/>
          </p:cNvCxnSpPr>
          <p:nvPr/>
        </p:nvCxnSpPr>
        <p:spPr>
          <a:xfrm>
            <a:off x="882641" y="3223429"/>
            <a:ext cx="2998479"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23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ppt_x"/>
                                          </p:val>
                                        </p:tav>
                                        <p:tav tm="100000">
                                          <p:val>
                                            <p:strVal val="#ppt_x"/>
                                          </p:val>
                                        </p:tav>
                                      </p:tavLst>
                                    </p:anim>
                                    <p:anim calcmode="lin" valueType="num">
                                      <p:cBhvr additive="base">
                                        <p:cTn id="12" dur="5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additive="base">
                                        <p:cTn id="19" dur="500" fill="hold"/>
                                        <p:tgtEl>
                                          <p:spTgt spid="134"/>
                                        </p:tgtEl>
                                        <p:attrNameLst>
                                          <p:attrName>ppt_x</p:attrName>
                                        </p:attrNameLst>
                                      </p:cBhvr>
                                      <p:tavLst>
                                        <p:tav tm="0">
                                          <p:val>
                                            <p:strVal val="0-#ppt_w/2"/>
                                          </p:val>
                                        </p:tav>
                                        <p:tav tm="100000">
                                          <p:val>
                                            <p:strVal val="#ppt_x"/>
                                          </p:val>
                                        </p:tav>
                                      </p:tavLst>
                                    </p:anim>
                                    <p:anim calcmode="lin" valueType="num">
                                      <p:cBhvr additive="base">
                                        <p:cTn id="20" dur="500" fill="hold"/>
                                        <p:tgtEl>
                                          <p:spTgt spid="134"/>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ppt_x"/>
                                          </p:val>
                                        </p:tav>
                                        <p:tav tm="100000">
                                          <p:val>
                                            <p:strVal val="#ppt_x"/>
                                          </p:val>
                                        </p:tav>
                                      </p:tavLst>
                                    </p:anim>
                                    <p:anim calcmode="lin" valueType="num">
                                      <p:cBhvr additive="base">
                                        <p:cTn id="32" dur="500" fill="hold"/>
                                        <p:tgtEl>
                                          <p:spTgt spid="138"/>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500" fill="hold"/>
                                        <p:tgtEl>
                                          <p:spTgt spid="133"/>
                                        </p:tgtEl>
                                        <p:attrNameLst>
                                          <p:attrName>ppt_x</p:attrName>
                                        </p:attrNameLst>
                                      </p:cBhvr>
                                      <p:tavLst>
                                        <p:tav tm="0">
                                          <p:val>
                                            <p:strVal val="0-#ppt_w/2"/>
                                          </p:val>
                                        </p:tav>
                                        <p:tav tm="100000">
                                          <p:val>
                                            <p:strVal val="#ppt_x"/>
                                          </p:val>
                                        </p:tav>
                                      </p:tavLst>
                                    </p:anim>
                                    <p:anim calcmode="lin" valueType="num">
                                      <p:cBhvr additive="base">
                                        <p:cTn id="36" dur="500" fill="hold"/>
                                        <p:tgtEl>
                                          <p:spTgt spid="133"/>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500" fill="hold"/>
                                        <p:tgtEl>
                                          <p:spTgt spid="140"/>
                                        </p:tgtEl>
                                        <p:attrNameLst>
                                          <p:attrName>ppt_x</p:attrName>
                                        </p:attrNameLst>
                                      </p:cBhvr>
                                      <p:tavLst>
                                        <p:tav tm="0">
                                          <p:val>
                                            <p:strVal val="#ppt_x"/>
                                          </p:val>
                                        </p:tav>
                                        <p:tav tm="100000">
                                          <p:val>
                                            <p:strVal val="#ppt_x"/>
                                          </p:val>
                                        </p:tav>
                                      </p:tavLst>
                                    </p:anim>
                                    <p:anim calcmode="lin" valueType="num">
                                      <p:cBhvr additive="base">
                                        <p:cTn id="40" dur="50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additive="base">
                                        <p:cTn id="43" dur="500" fill="hold"/>
                                        <p:tgtEl>
                                          <p:spTgt spid="139"/>
                                        </p:tgtEl>
                                        <p:attrNameLst>
                                          <p:attrName>ppt_x</p:attrName>
                                        </p:attrNameLst>
                                      </p:cBhvr>
                                      <p:tavLst>
                                        <p:tav tm="0">
                                          <p:val>
                                            <p:strVal val="#ppt_x"/>
                                          </p:val>
                                        </p:tav>
                                        <p:tav tm="100000">
                                          <p:val>
                                            <p:strVal val="#ppt_x"/>
                                          </p:val>
                                        </p:tav>
                                      </p:tavLst>
                                    </p:anim>
                                    <p:anim calcmode="lin" valueType="num">
                                      <p:cBhvr additive="base">
                                        <p:cTn id="44" dur="500" fill="hold"/>
                                        <p:tgtEl>
                                          <p:spTgt spid="1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anim calcmode="lin" valueType="num">
                                      <p:cBhvr additive="base">
                                        <p:cTn id="47" dur="500" fill="hold"/>
                                        <p:tgtEl>
                                          <p:spTgt spid="141"/>
                                        </p:tgtEl>
                                        <p:attrNameLst>
                                          <p:attrName>ppt_x</p:attrName>
                                        </p:attrNameLst>
                                      </p:cBhvr>
                                      <p:tavLst>
                                        <p:tav tm="0">
                                          <p:val>
                                            <p:strVal val="#ppt_x"/>
                                          </p:val>
                                        </p:tav>
                                        <p:tav tm="100000">
                                          <p:val>
                                            <p:strVal val="#ppt_x"/>
                                          </p:val>
                                        </p:tav>
                                      </p:tavLst>
                                    </p:anim>
                                    <p:anim calcmode="lin" valueType="num">
                                      <p:cBhvr additive="base">
                                        <p:cTn id="48" dur="500" fill="hold"/>
                                        <p:tgtEl>
                                          <p:spTgt spid="1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3"/>
                                        </p:tgtEl>
                                        <p:attrNameLst>
                                          <p:attrName>style.visibility</p:attrName>
                                        </p:attrNameLst>
                                      </p:cBhvr>
                                      <p:to>
                                        <p:strVal val="visible"/>
                                      </p:to>
                                    </p:set>
                                    <p:anim calcmode="lin" valueType="num">
                                      <p:cBhvr additive="base">
                                        <p:cTn id="51" dur="500" fill="hold"/>
                                        <p:tgtEl>
                                          <p:spTgt spid="143"/>
                                        </p:tgtEl>
                                        <p:attrNameLst>
                                          <p:attrName>ppt_x</p:attrName>
                                        </p:attrNameLst>
                                      </p:cBhvr>
                                      <p:tavLst>
                                        <p:tav tm="0">
                                          <p:val>
                                            <p:strVal val="#ppt_x"/>
                                          </p:val>
                                        </p:tav>
                                        <p:tav tm="100000">
                                          <p:val>
                                            <p:strVal val="#ppt_x"/>
                                          </p:val>
                                        </p:tav>
                                      </p:tavLst>
                                    </p:anim>
                                    <p:anim calcmode="lin" valueType="num">
                                      <p:cBhvr additive="base">
                                        <p:cTn id="52" dur="500" fill="hold"/>
                                        <p:tgtEl>
                                          <p:spTgt spid="1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500" fill="hold"/>
                                        <p:tgtEl>
                                          <p:spTgt spid="142"/>
                                        </p:tgtEl>
                                        <p:attrNameLst>
                                          <p:attrName>ppt_x</p:attrName>
                                        </p:attrNameLst>
                                      </p:cBhvr>
                                      <p:tavLst>
                                        <p:tav tm="0">
                                          <p:val>
                                            <p:strVal val="#ppt_x"/>
                                          </p:val>
                                        </p:tav>
                                        <p:tav tm="100000">
                                          <p:val>
                                            <p:strVal val="#ppt_x"/>
                                          </p:val>
                                        </p:tav>
                                      </p:tavLst>
                                    </p:anim>
                                    <p:anim calcmode="lin" valueType="num">
                                      <p:cBhvr additive="base">
                                        <p:cTn id="56" dur="500" fill="hold"/>
                                        <p:tgtEl>
                                          <p:spTgt spid="1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4"/>
                                        </p:tgtEl>
                                        <p:attrNameLst>
                                          <p:attrName>style.visibility</p:attrName>
                                        </p:attrNameLst>
                                      </p:cBhvr>
                                      <p:to>
                                        <p:strVal val="visible"/>
                                      </p:to>
                                    </p:set>
                                    <p:anim calcmode="lin" valueType="num">
                                      <p:cBhvr additive="base">
                                        <p:cTn id="59" dur="500" fill="hold"/>
                                        <p:tgtEl>
                                          <p:spTgt spid="144"/>
                                        </p:tgtEl>
                                        <p:attrNameLst>
                                          <p:attrName>ppt_x</p:attrName>
                                        </p:attrNameLst>
                                      </p:cBhvr>
                                      <p:tavLst>
                                        <p:tav tm="0">
                                          <p:val>
                                            <p:strVal val="#ppt_x"/>
                                          </p:val>
                                        </p:tav>
                                        <p:tav tm="100000">
                                          <p:val>
                                            <p:strVal val="#ppt_x"/>
                                          </p:val>
                                        </p:tav>
                                      </p:tavLst>
                                    </p:anim>
                                    <p:anim calcmode="lin" valueType="num">
                                      <p:cBhvr additive="base">
                                        <p:cTn id="60" dur="500" fill="hold"/>
                                        <p:tgtEl>
                                          <p:spTgt spid="1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5"/>
                                        </p:tgtEl>
                                        <p:attrNameLst>
                                          <p:attrName>style.visibility</p:attrName>
                                        </p:attrNameLst>
                                      </p:cBhvr>
                                      <p:to>
                                        <p:strVal val="visible"/>
                                      </p:to>
                                    </p:set>
                                    <p:anim calcmode="lin" valueType="num">
                                      <p:cBhvr additive="base">
                                        <p:cTn id="63" dur="500" fill="hold"/>
                                        <p:tgtEl>
                                          <p:spTgt spid="145"/>
                                        </p:tgtEl>
                                        <p:attrNameLst>
                                          <p:attrName>ppt_x</p:attrName>
                                        </p:attrNameLst>
                                      </p:cBhvr>
                                      <p:tavLst>
                                        <p:tav tm="0">
                                          <p:val>
                                            <p:strVal val="#ppt_x"/>
                                          </p:val>
                                        </p:tav>
                                        <p:tav tm="100000">
                                          <p:val>
                                            <p:strVal val="#ppt_x"/>
                                          </p:val>
                                        </p:tav>
                                      </p:tavLst>
                                    </p:anim>
                                    <p:anim calcmode="lin" valueType="num">
                                      <p:cBhvr additive="base">
                                        <p:cTn id="64" dur="500" fill="hold"/>
                                        <p:tgtEl>
                                          <p:spTgt spid="145"/>
                                        </p:tgtEl>
                                        <p:attrNameLst>
                                          <p:attrName>ppt_y</p:attrName>
                                        </p:attrNameLst>
                                      </p:cBhvr>
                                      <p:tavLst>
                                        <p:tav tm="0">
                                          <p:val>
                                            <p:strVal val="1+#ppt_h/2"/>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36"/>
                                        </p:tgtEl>
                                        <p:attrNameLst>
                                          <p:attrName>style.visibility</p:attrName>
                                        </p:attrNameLst>
                                      </p:cBhvr>
                                      <p:to>
                                        <p:strVal val="visible"/>
                                      </p:to>
                                    </p:set>
                                    <p:anim calcmode="lin" valueType="num">
                                      <p:cBhvr additive="base">
                                        <p:cTn id="67" dur="500" fill="hold"/>
                                        <p:tgtEl>
                                          <p:spTgt spid="136"/>
                                        </p:tgtEl>
                                        <p:attrNameLst>
                                          <p:attrName>ppt_x</p:attrName>
                                        </p:attrNameLst>
                                      </p:cBhvr>
                                      <p:tavLst>
                                        <p:tav tm="0">
                                          <p:val>
                                            <p:strVal val="0-#ppt_w/2"/>
                                          </p:val>
                                        </p:tav>
                                        <p:tav tm="100000">
                                          <p:val>
                                            <p:strVal val="#ppt_x"/>
                                          </p:val>
                                        </p:tav>
                                      </p:tavLst>
                                    </p:anim>
                                    <p:anim calcmode="lin" valueType="num">
                                      <p:cBhvr additive="base">
                                        <p:cTn id="68" dur="500" fill="hold"/>
                                        <p:tgtEl>
                                          <p:spTgt spid="136"/>
                                        </p:tgtEl>
                                        <p:attrNameLst>
                                          <p:attrName>ppt_y</p:attrName>
                                        </p:attrNameLst>
                                      </p:cBhvr>
                                      <p:tavLst>
                                        <p:tav tm="0">
                                          <p:val>
                                            <p:strVal val="#ppt_y"/>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6"/>
                                        </p:tgtEl>
                                        <p:attrNameLst>
                                          <p:attrName>style.visibility</p:attrName>
                                        </p:attrNameLst>
                                      </p:cBhvr>
                                      <p:to>
                                        <p:strVal val="visible"/>
                                      </p:to>
                                    </p:set>
                                    <p:anim calcmode="lin" valueType="num">
                                      <p:cBhvr additive="base">
                                        <p:cTn id="71" dur="500" fill="hold"/>
                                        <p:tgtEl>
                                          <p:spTgt spid="146"/>
                                        </p:tgtEl>
                                        <p:attrNameLst>
                                          <p:attrName>ppt_x</p:attrName>
                                        </p:attrNameLst>
                                      </p:cBhvr>
                                      <p:tavLst>
                                        <p:tav tm="0">
                                          <p:val>
                                            <p:strVal val="#ppt_x"/>
                                          </p:val>
                                        </p:tav>
                                        <p:tav tm="100000">
                                          <p:val>
                                            <p:strVal val="#ppt_x"/>
                                          </p:val>
                                        </p:tav>
                                      </p:tavLst>
                                    </p:anim>
                                    <p:anim calcmode="lin" valueType="num">
                                      <p:cBhvr additive="base">
                                        <p:cTn id="72" dur="500" fill="hold"/>
                                        <p:tgtEl>
                                          <p:spTgt spid="14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7"/>
                                        </p:tgtEl>
                                        <p:attrNameLst>
                                          <p:attrName>style.visibility</p:attrName>
                                        </p:attrNameLst>
                                      </p:cBhvr>
                                      <p:to>
                                        <p:strVal val="visible"/>
                                      </p:to>
                                    </p:set>
                                    <p:anim calcmode="lin" valueType="num">
                                      <p:cBhvr additive="base">
                                        <p:cTn id="75" dur="500" fill="hold"/>
                                        <p:tgtEl>
                                          <p:spTgt spid="147"/>
                                        </p:tgtEl>
                                        <p:attrNameLst>
                                          <p:attrName>ppt_x</p:attrName>
                                        </p:attrNameLst>
                                      </p:cBhvr>
                                      <p:tavLst>
                                        <p:tav tm="0">
                                          <p:val>
                                            <p:strVal val="#ppt_x"/>
                                          </p:val>
                                        </p:tav>
                                        <p:tav tm="100000">
                                          <p:val>
                                            <p:strVal val="#ppt_x"/>
                                          </p:val>
                                        </p:tav>
                                      </p:tavLst>
                                    </p:anim>
                                    <p:anim calcmode="lin" valueType="num">
                                      <p:cBhvr additive="base">
                                        <p:cTn id="76" dur="500" fill="hold"/>
                                        <p:tgtEl>
                                          <p:spTgt spid="1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8"/>
                                        </p:tgtEl>
                                        <p:attrNameLst>
                                          <p:attrName>style.visibility</p:attrName>
                                        </p:attrNameLst>
                                      </p:cBhvr>
                                      <p:to>
                                        <p:strVal val="visible"/>
                                      </p:to>
                                    </p:set>
                                    <p:anim calcmode="lin" valueType="num">
                                      <p:cBhvr additive="base">
                                        <p:cTn id="79" dur="500" fill="hold"/>
                                        <p:tgtEl>
                                          <p:spTgt spid="148"/>
                                        </p:tgtEl>
                                        <p:attrNameLst>
                                          <p:attrName>ppt_x</p:attrName>
                                        </p:attrNameLst>
                                      </p:cBhvr>
                                      <p:tavLst>
                                        <p:tav tm="0">
                                          <p:val>
                                            <p:strVal val="#ppt_x"/>
                                          </p:val>
                                        </p:tav>
                                        <p:tav tm="100000">
                                          <p:val>
                                            <p:strVal val="#ppt_x"/>
                                          </p:val>
                                        </p:tav>
                                      </p:tavLst>
                                    </p:anim>
                                    <p:anim calcmode="lin" valueType="num">
                                      <p:cBhvr additive="base">
                                        <p:cTn id="80" dur="500" fill="hold"/>
                                        <p:tgtEl>
                                          <p:spTgt spid="148"/>
                                        </p:tgtEl>
                                        <p:attrNameLst>
                                          <p:attrName>ppt_y</p:attrName>
                                        </p:attrNameLst>
                                      </p:cBhvr>
                                      <p:tavLst>
                                        <p:tav tm="0">
                                          <p:val>
                                            <p:strVal val="1+#ppt_h/2"/>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37"/>
                                        </p:tgtEl>
                                        <p:attrNameLst>
                                          <p:attrName>style.visibility</p:attrName>
                                        </p:attrNameLst>
                                      </p:cBhvr>
                                      <p:to>
                                        <p:strVal val="visible"/>
                                      </p:to>
                                    </p:set>
                                    <p:anim calcmode="lin" valueType="num">
                                      <p:cBhvr additive="base">
                                        <p:cTn id="83" dur="500" fill="hold"/>
                                        <p:tgtEl>
                                          <p:spTgt spid="137"/>
                                        </p:tgtEl>
                                        <p:attrNameLst>
                                          <p:attrName>ppt_x</p:attrName>
                                        </p:attrNameLst>
                                      </p:cBhvr>
                                      <p:tavLst>
                                        <p:tav tm="0">
                                          <p:val>
                                            <p:strVal val="0-#ppt_w/2"/>
                                          </p:val>
                                        </p:tav>
                                        <p:tav tm="100000">
                                          <p:val>
                                            <p:strVal val="#ppt_x"/>
                                          </p:val>
                                        </p:tav>
                                      </p:tavLst>
                                    </p:anim>
                                    <p:anim calcmode="lin" valueType="num">
                                      <p:cBhvr additive="base">
                                        <p:cTn id="84" dur="500" fill="hold"/>
                                        <p:tgtEl>
                                          <p:spTgt spid="137"/>
                                        </p:tgtEl>
                                        <p:attrNameLst>
                                          <p:attrName>ppt_y</p:attrName>
                                        </p:attrNameLst>
                                      </p:cBhvr>
                                      <p:tavLst>
                                        <p:tav tm="0">
                                          <p:val>
                                            <p:strVal val="#ppt_y"/>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9"/>
                                        </p:tgtEl>
                                        <p:attrNameLst>
                                          <p:attrName>style.visibility</p:attrName>
                                        </p:attrNameLst>
                                      </p:cBhvr>
                                      <p:to>
                                        <p:strVal val="visible"/>
                                      </p:to>
                                    </p:set>
                                    <p:anim calcmode="lin" valueType="num">
                                      <p:cBhvr additive="base">
                                        <p:cTn id="87" dur="500" fill="hold"/>
                                        <p:tgtEl>
                                          <p:spTgt spid="149"/>
                                        </p:tgtEl>
                                        <p:attrNameLst>
                                          <p:attrName>ppt_x</p:attrName>
                                        </p:attrNameLst>
                                      </p:cBhvr>
                                      <p:tavLst>
                                        <p:tav tm="0">
                                          <p:val>
                                            <p:strVal val="#ppt_x"/>
                                          </p:val>
                                        </p:tav>
                                        <p:tav tm="100000">
                                          <p:val>
                                            <p:strVal val="#ppt_x"/>
                                          </p:val>
                                        </p:tav>
                                      </p:tavLst>
                                    </p:anim>
                                    <p:anim calcmode="lin" valueType="num">
                                      <p:cBhvr additive="base">
                                        <p:cTn id="88" dur="500" fill="hold"/>
                                        <p:tgtEl>
                                          <p:spTgt spid="14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anim calcmode="lin" valueType="num">
                                      <p:cBhvr additive="base">
                                        <p:cTn id="91" dur="500" fill="hold"/>
                                        <p:tgtEl>
                                          <p:spTgt spid="159"/>
                                        </p:tgtEl>
                                        <p:attrNameLst>
                                          <p:attrName>ppt_x</p:attrName>
                                        </p:attrNameLst>
                                      </p:cBhvr>
                                      <p:tavLst>
                                        <p:tav tm="0">
                                          <p:val>
                                            <p:strVal val="#ppt_x"/>
                                          </p:val>
                                        </p:tav>
                                        <p:tav tm="100000">
                                          <p:val>
                                            <p:strVal val="#ppt_x"/>
                                          </p:val>
                                        </p:tav>
                                      </p:tavLst>
                                    </p:anim>
                                    <p:anim calcmode="lin" valueType="num">
                                      <p:cBhvr additive="base">
                                        <p:cTn id="92" dur="500" fill="hold"/>
                                        <p:tgtEl>
                                          <p:spTgt spid="15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60"/>
                                        </p:tgtEl>
                                        <p:attrNameLst>
                                          <p:attrName>style.visibility</p:attrName>
                                        </p:attrNameLst>
                                      </p:cBhvr>
                                      <p:to>
                                        <p:strVal val="visible"/>
                                      </p:to>
                                    </p:set>
                                    <p:anim calcmode="lin" valueType="num">
                                      <p:cBhvr additive="base">
                                        <p:cTn id="95" dur="500" fill="hold"/>
                                        <p:tgtEl>
                                          <p:spTgt spid="160"/>
                                        </p:tgtEl>
                                        <p:attrNameLst>
                                          <p:attrName>ppt_x</p:attrName>
                                        </p:attrNameLst>
                                      </p:cBhvr>
                                      <p:tavLst>
                                        <p:tav tm="0">
                                          <p:val>
                                            <p:strVal val="#ppt_x"/>
                                          </p:val>
                                        </p:tav>
                                        <p:tav tm="100000">
                                          <p:val>
                                            <p:strVal val="#ppt_x"/>
                                          </p:val>
                                        </p:tav>
                                      </p:tavLst>
                                    </p:anim>
                                    <p:anim calcmode="lin" valueType="num">
                                      <p:cBhvr additive="base">
                                        <p:cTn id="96" dur="500" fill="hold"/>
                                        <p:tgtEl>
                                          <p:spTgt spid="16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61"/>
                                        </p:tgtEl>
                                        <p:attrNameLst>
                                          <p:attrName>style.visibility</p:attrName>
                                        </p:attrNameLst>
                                      </p:cBhvr>
                                      <p:to>
                                        <p:strVal val="visible"/>
                                      </p:to>
                                    </p:set>
                                    <p:anim calcmode="lin" valueType="num">
                                      <p:cBhvr additive="base">
                                        <p:cTn id="99" dur="500" fill="hold"/>
                                        <p:tgtEl>
                                          <p:spTgt spid="161"/>
                                        </p:tgtEl>
                                        <p:attrNameLst>
                                          <p:attrName>ppt_x</p:attrName>
                                        </p:attrNameLst>
                                      </p:cBhvr>
                                      <p:tavLst>
                                        <p:tav tm="0">
                                          <p:val>
                                            <p:strVal val="#ppt_x"/>
                                          </p:val>
                                        </p:tav>
                                        <p:tav tm="100000">
                                          <p:val>
                                            <p:strVal val="#ppt_x"/>
                                          </p:val>
                                        </p:tav>
                                      </p:tavLst>
                                    </p:anim>
                                    <p:anim calcmode="lin" valueType="num">
                                      <p:cBhvr additive="base">
                                        <p:cTn id="100" dur="500" fill="hold"/>
                                        <p:tgtEl>
                                          <p:spTgt spid="16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35"/>
                                        </p:tgtEl>
                                        <p:attrNameLst>
                                          <p:attrName>style.visibility</p:attrName>
                                        </p:attrNameLst>
                                      </p:cBhvr>
                                      <p:to>
                                        <p:strVal val="visible"/>
                                      </p:to>
                                    </p:set>
                                    <p:anim calcmode="lin" valueType="num">
                                      <p:cBhvr additive="base">
                                        <p:cTn id="107" dur="500" fill="hold"/>
                                        <p:tgtEl>
                                          <p:spTgt spid="135"/>
                                        </p:tgtEl>
                                        <p:attrNameLst>
                                          <p:attrName>ppt_x</p:attrName>
                                        </p:attrNameLst>
                                      </p:cBhvr>
                                      <p:tavLst>
                                        <p:tav tm="0">
                                          <p:val>
                                            <p:strVal val="0-#ppt_w/2"/>
                                          </p:val>
                                        </p:tav>
                                        <p:tav tm="100000">
                                          <p:val>
                                            <p:strVal val="#ppt_x"/>
                                          </p:val>
                                        </p:tav>
                                      </p:tavLst>
                                    </p:anim>
                                    <p:anim calcmode="lin" valueType="num">
                                      <p:cBhvr additive="base">
                                        <p:cTn id="108"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Graphic spid="134" grpId="0">
        <p:bldAsOne/>
      </p:bldGraphic>
      <p:bldP spid="6" grpId="0" animBg="1"/>
      <p:bldP spid="7" grpId="0"/>
      <p:bldP spid="138" grpId="0" animBg="1"/>
      <p:bldGraphic spid="133" grpId="0">
        <p:bldAsOne/>
      </p:bldGraphic>
      <p:bldP spid="140" grpId="0" animBg="1"/>
      <p:bldP spid="139" grpId="0"/>
      <p:bldP spid="141" grpId="0" animBg="1"/>
      <p:bldP spid="143" grpId="0" animBg="1"/>
      <p:bldP spid="142" grpId="0"/>
      <p:bldP spid="144" grpId="0" animBg="1"/>
      <p:bldP spid="145" grpId="0" animBg="1"/>
      <p:bldGraphic spid="136" grpId="0">
        <p:bldAsOne/>
      </p:bldGraphic>
      <p:bldP spid="146" grpId="0" animBg="1"/>
      <p:bldP spid="147" grpId="0"/>
      <p:bldP spid="148" grpId="0" animBg="1"/>
      <p:bldGraphic spid="137" grpId="0">
        <p:bldAsOne/>
      </p:bldGraphic>
      <p:bldP spid="149" grpId="0"/>
      <p:bldGraphic spid="13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A00DB6E-AA6A-4F00-9F68-2DDFACA9E314}"/>
              </a:ext>
            </a:extLst>
          </p:cNvPr>
          <p:cNvPicPr>
            <a:picLocks noChangeAspect="1"/>
          </p:cNvPicPr>
          <p:nvPr/>
        </p:nvPicPr>
        <p:blipFill>
          <a:blip r:embed="rId3"/>
          <a:stretch>
            <a:fillRect/>
          </a:stretch>
        </p:blipFill>
        <p:spPr>
          <a:xfrm>
            <a:off x="-16430" y="2256100"/>
            <a:ext cx="3891518" cy="2829266"/>
          </a:xfrm>
          <a:prstGeom prst="rect">
            <a:avLst/>
          </a:prstGeom>
        </p:spPr>
      </p:pic>
      <p:pic>
        <p:nvPicPr>
          <p:cNvPr id="18" name="Picture 17">
            <a:extLst>
              <a:ext uri="{FF2B5EF4-FFF2-40B4-BE49-F238E27FC236}">
                <a16:creationId xmlns:a16="http://schemas.microsoft.com/office/drawing/2014/main" id="{A9FC9C5C-6287-4485-B0D3-0B44B556D59E}"/>
              </a:ext>
            </a:extLst>
          </p:cNvPr>
          <p:cNvPicPr>
            <a:picLocks noChangeAspect="1"/>
          </p:cNvPicPr>
          <p:nvPr/>
        </p:nvPicPr>
        <p:blipFill>
          <a:blip r:embed="rId4"/>
          <a:stretch>
            <a:fillRect/>
          </a:stretch>
        </p:blipFill>
        <p:spPr>
          <a:xfrm>
            <a:off x="3509834" y="1914377"/>
            <a:ext cx="4454964" cy="3190717"/>
          </a:xfrm>
          <a:prstGeom prst="rect">
            <a:avLst/>
          </a:prstGeom>
        </p:spPr>
      </p:pic>
      <p:sp>
        <p:nvSpPr>
          <p:cNvPr id="5" name="TextBox 12">
            <a:extLst>
              <a:ext uri="{FF2B5EF4-FFF2-40B4-BE49-F238E27FC236}">
                <a16:creationId xmlns:a16="http://schemas.microsoft.com/office/drawing/2014/main" id="{937E1C8A-EFB1-481D-967A-86EEAF25663E}"/>
              </a:ext>
            </a:extLst>
          </p:cNvPr>
          <p:cNvSpPr txBox="1">
            <a:spLocks noChangeArrowheads="1"/>
          </p:cNvSpPr>
          <p:nvPr/>
        </p:nvSpPr>
        <p:spPr bwMode="auto">
          <a:xfrm>
            <a:off x="2171172" y="5599213"/>
            <a:ext cx="3242733" cy="39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514350" indent="-171450" defTabSz="6858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857250" indent="-171450" defTabSz="6858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2001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15430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nSpc>
                <a:spcPts val="1563"/>
              </a:lnSpc>
              <a:spcBef>
                <a:spcPct val="0"/>
              </a:spcBef>
              <a:buNone/>
            </a:pPr>
            <a:r>
              <a:rPr lang="en-US" altLang="lv-LV" sz="1200" dirty="0">
                <a:solidFill>
                  <a:srgbClr val="000000"/>
                </a:solidFill>
                <a:latin typeface="Verdana" panose="020B0604030504040204" pitchFamily="34" charset="0"/>
              </a:rPr>
              <a:t>the number of registered unemployed</a:t>
            </a:r>
            <a:endParaRPr lang="lv-LV" altLang="lv-LV" sz="1200" dirty="0">
              <a:solidFill>
                <a:srgbClr val="000000"/>
              </a:solidFill>
              <a:latin typeface="Verdana" panose="020B0604030504040204" pitchFamily="34" charset="0"/>
            </a:endParaRPr>
          </a:p>
          <a:p>
            <a:pPr>
              <a:lnSpc>
                <a:spcPts val="1563"/>
              </a:lnSpc>
              <a:spcBef>
                <a:spcPct val="0"/>
              </a:spcBef>
              <a:buNone/>
            </a:pPr>
            <a:r>
              <a:rPr lang="en-US" altLang="lv-LV" sz="1200" dirty="0">
                <a:solidFill>
                  <a:srgbClr val="000000"/>
                </a:solidFill>
                <a:latin typeface="Verdana" panose="020B0604030504040204" pitchFamily="34" charset="0"/>
              </a:rPr>
              <a:t>at the end of August 2022</a:t>
            </a:r>
            <a:endParaRPr lang="lv-LV" altLang="lv-LV" sz="1200" dirty="0">
              <a:solidFill>
                <a:srgbClr val="000000"/>
              </a:solidFill>
              <a:latin typeface="Verdana" panose="020B0604030504040204" pitchFamily="34" charset="0"/>
            </a:endParaRPr>
          </a:p>
        </p:txBody>
      </p:sp>
      <p:sp>
        <p:nvSpPr>
          <p:cNvPr id="6" name="TextBox 13">
            <a:extLst>
              <a:ext uri="{FF2B5EF4-FFF2-40B4-BE49-F238E27FC236}">
                <a16:creationId xmlns:a16="http://schemas.microsoft.com/office/drawing/2014/main" id="{9D711D6C-64B9-4C3C-B8A9-A54DE356DE3E}"/>
              </a:ext>
            </a:extLst>
          </p:cNvPr>
          <p:cNvSpPr txBox="1">
            <a:spLocks noChangeArrowheads="1"/>
          </p:cNvSpPr>
          <p:nvPr/>
        </p:nvSpPr>
        <p:spPr bwMode="auto">
          <a:xfrm>
            <a:off x="478898" y="5657951"/>
            <a:ext cx="1890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514350" indent="-171450" defTabSz="6858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857250" indent="-171450" defTabSz="6858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2001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15430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eaLnBrk="1" hangingPunct="1">
              <a:lnSpc>
                <a:spcPts val="2663"/>
              </a:lnSpc>
              <a:spcBef>
                <a:spcPct val="0"/>
              </a:spcBef>
              <a:buFont typeface="Arial" panose="020B0604020202020204" pitchFamily="34" charset="0"/>
              <a:buNone/>
            </a:pPr>
            <a:r>
              <a:rPr lang="lv-LV" altLang="lv-LV" sz="2700" b="1" dirty="0">
                <a:solidFill>
                  <a:srgbClr val="094850"/>
                </a:solidFill>
                <a:latin typeface="Verdana" panose="020B0604030504040204" pitchFamily="34" charset="0"/>
                <a:ea typeface="Verdana" panose="020B0604030504040204" pitchFamily="34" charset="0"/>
                <a:cs typeface="Arial" panose="020B0604020202020204" pitchFamily="34" charset="0"/>
              </a:rPr>
              <a:t>51 527</a:t>
            </a:r>
            <a:endParaRPr lang="en-US" altLang="lv-LV" sz="2700" b="1" dirty="0">
              <a:solidFill>
                <a:srgbClr val="094850"/>
              </a:solidFill>
              <a:latin typeface="Verdana" panose="020B060403050404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7F34F9-A174-4C82-BE5B-CD42429BD521}"/>
              </a:ext>
            </a:extLst>
          </p:cNvPr>
          <p:cNvSpPr txBox="1"/>
          <p:nvPr/>
        </p:nvSpPr>
        <p:spPr>
          <a:xfrm>
            <a:off x="276225" y="1563897"/>
            <a:ext cx="3660775" cy="205184"/>
          </a:xfrm>
          <a:prstGeom prst="rect">
            <a:avLst/>
          </a:prstGeom>
        </p:spPr>
        <p:txBody>
          <a:bodyPr wrap="square" lIns="0" tIns="0" rIns="0" bIns="0">
            <a:spAutoFit/>
          </a:bodyPr>
          <a:lstStyle/>
          <a:p>
            <a:pPr defTabSz="685800" eaLnBrk="1" fontAlgn="auto" hangingPunct="1">
              <a:lnSpc>
                <a:spcPts val="1560"/>
              </a:lnSpc>
              <a:spcAft>
                <a:spcPts val="0"/>
              </a:spcAft>
              <a:defRPr/>
            </a:pPr>
            <a:r>
              <a:rPr lang="lv-LV" sz="1400" b="1" spc="150" dirty="0">
                <a:solidFill>
                  <a:srgbClr val="6BA439"/>
                </a:solidFill>
                <a:latin typeface="Verdana" panose="020B0604030504040204" pitchFamily="34" charset="0"/>
                <a:ea typeface="Verdana" panose="020B0604030504040204" pitchFamily="34" charset="0"/>
              </a:rPr>
              <a:t>DURATION OF UNEMPLOYMENT</a:t>
            </a:r>
            <a:endParaRPr lang="en-US" sz="1400" b="1" spc="150" dirty="0">
              <a:solidFill>
                <a:srgbClr val="6BA439"/>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9AE30174-19C9-4FB2-9D24-4D5910C437C7}"/>
              </a:ext>
            </a:extLst>
          </p:cNvPr>
          <p:cNvSpPr txBox="1"/>
          <p:nvPr/>
        </p:nvSpPr>
        <p:spPr>
          <a:xfrm>
            <a:off x="4734591" y="1556454"/>
            <a:ext cx="1973263" cy="204787"/>
          </a:xfrm>
          <a:prstGeom prst="rect">
            <a:avLst/>
          </a:prstGeom>
        </p:spPr>
        <p:txBody>
          <a:bodyPr lIns="0" tIns="0" rIns="0" bIns="0">
            <a:spAutoFit/>
          </a:bodyPr>
          <a:lstStyle/>
          <a:p>
            <a:pPr algn="ctr" defTabSz="685800" eaLnBrk="1" fontAlgn="auto" hangingPunct="1">
              <a:lnSpc>
                <a:spcPts val="1560"/>
              </a:lnSpc>
              <a:spcAft>
                <a:spcPts val="0"/>
              </a:spcAft>
              <a:defRPr/>
            </a:pPr>
            <a:r>
              <a:rPr lang="lv-LV" sz="1400" b="1" spc="150" dirty="0">
                <a:solidFill>
                  <a:srgbClr val="6BA439"/>
                </a:solidFill>
                <a:latin typeface="Verdana" panose="020B0604030504040204" pitchFamily="34" charset="0"/>
                <a:ea typeface="Verdana" panose="020B0604030504040204" pitchFamily="34" charset="0"/>
              </a:rPr>
              <a:t>AGE GROUPS</a:t>
            </a:r>
            <a:endParaRPr lang="en-US" sz="1400" b="1" spc="150" dirty="0">
              <a:solidFill>
                <a:srgbClr val="6BA439"/>
              </a:solidFill>
              <a:latin typeface="Verdana" panose="020B0604030504040204" pitchFamily="34" charset="0"/>
              <a:ea typeface="Verdana" panose="020B0604030504040204" pitchFamily="34" charset="0"/>
            </a:endParaRPr>
          </a:p>
        </p:txBody>
      </p:sp>
      <p:sp>
        <p:nvSpPr>
          <p:cNvPr id="9" name="TextBox 26">
            <a:extLst>
              <a:ext uri="{FF2B5EF4-FFF2-40B4-BE49-F238E27FC236}">
                <a16:creationId xmlns:a16="http://schemas.microsoft.com/office/drawing/2014/main" id="{3E65AB8F-2D14-485E-A0FB-B8B26E7A5DC7}"/>
              </a:ext>
            </a:extLst>
          </p:cNvPr>
          <p:cNvSpPr txBox="1">
            <a:spLocks noChangeArrowheads="1"/>
          </p:cNvSpPr>
          <p:nvPr/>
        </p:nvSpPr>
        <p:spPr bwMode="auto">
          <a:xfrm>
            <a:off x="9238381" y="1564294"/>
            <a:ext cx="244157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514350" indent="-171450" defTabSz="6858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857250" indent="-171450" defTabSz="6858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2001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15430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eaLnBrk="1" hangingPunct="1">
              <a:lnSpc>
                <a:spcPts val="1563"/>
              </a:lnSpc>
              <a:spcBef>
                <a:spcPct val="0"/>
              </a:spcBef>
              <a:buFont typeface="Arial" panose="020B0604020202020204" pitchFamily="34" charset="0"/>
              <a:buNone/>
            </a:pPr>
            <a:r>
              <a:rPr lang="lv-LV" altLang="lv-LV" sz="1400" b="1" dirty="0">
                <a:solidFill>
                  <a:srgbClr val="6BA439"/>
                </a:solidFill>
                <a:latin typeface="Verdana" panose="020B0604030504040204" pitchFamily="34" charset="0"/>
              </a:rPr>
              <a:t>EDUCATION LEVEL</a:t>
            </a:r>
            <a:endParaRPr lang="en-US" altLang="lv-LV" sz="1400" b="1" dirty="0">
              <a:solidFill>
                <a:srgbClr val="6BA439"/>
              </a:solidFill>
              <a:latin typeface="Verdana" panose="020B0604030504040204" pitchFamily="34" charset="0"/>
            </a:endParaRPr>
          </a:p>
        </p:txBody>
      </p:sp>
      <p:cxnSp>
        <p:nvCxnSpPr>
          <p:cNvPr id="10" name="Straight Connector 9">
            <a:extLst>
              <a:ext uri="{FF2B5EF4-FFF2-40B4-BE49-F238E27FC236}">
                <a16:creationId xmlns:a16="http://schemas.microsoft.com/office/drawing/2014/main" id="{1F8EF93A-4D0F-4C4F-8A9F-4792D5ED12F2}"/>
              </a:ext>
            </a:extLst>
          </p:cNvPr>
          <p:cNvCxnSpPr>
            <a:cxnSpLocks/>
          </p:cNvCxnSpPr>
          <p:nvPr/>
        </p:nvCxnSpPr>
        <p:spPr>
          <a:xfrm>
            <a:off x="406400" y="5341938"/>
            <a:ext cx="9831388"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TextBox 13">
            <a:extLst>
              <a:ext uri="{FF2B5EF4-FFF2-40B4-BE49-F238E27FC236}">
                <a16:creationId xmlns:a16="http://schemas.microsoft.com/office/drawing/2014/main" id="{1D429487-2529-401D-B091-E0BEE42CE038}"/>
              </a:ext>
            </a:extLst>
          </p:cNvPr>
          <p:cNvSpPr txBox="1">
            <a:spLocks noChangeArrowheads="1"/>
          </p:cNvSpPr>
          <p:nvPr/>
        </p:nvSpPr>
        <p:spPr bwMode="auto">
          <a:xfrm>
            <a:off x="5960005" y="5645301"/>
            <a:ext cx="18907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514350" indent="-171450" defTabSz="6858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857250" indent="-171450" defTabSz="6858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2001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15430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eaLnBrk="1" hangingPunct="1">
              <a:lnSpc>
                <a:spcPts val="2663"/>
              </a:lnSpc>
              <a:spcBef>
                <a:spcPct val="0"/>
              </a:spcBef>
              <a:buFont typeface="Arial" panose="020B0604020202020204" pitchFamily="34" charset="0"/>
              <a:buNone/>
            </a:pPr>
            <a:r>
              <a:rPr lang="lv-LV" altLang="lv-LV" sz="2700" b="1" dirty="0">
                <a:solidFill>
                  <a:srgbClr val="094850"/>
                </a:solidFill>
                <a:latin typeface="Verdana" panose="020B0604030504040204" pitchFamily="34" charset="0"/>
                <a:ea typeface="Verdana" panose="020B0604030504040204" pitchFamily="34" charset="0"/>
                <a:cs typeface="Arial" panose="020B0604020202020204" pitchFamily="34" charset="0"/>
              </a:rPr>
              <a:t>59 040 </a:t>
            </a:r>
            <a:endParaRPr lang="en-US" altLang="lv-LV" sz="2700" b="1" dirty="0">
              <a:solidFill>
                <a:srgbClr val="094850"/>
              </a:solidFill>
              <a:latin typeface="Verdana" panose="020B0604030504040204" pitchFamily="34" charset="0"/>
              <a:ea typeface="Verdana" panose="020B0604030504040204" pitchFamily="34" charset="0"/>
              <a:cs typeface="Arial" panose="020B0604020202020204" pitchFamily="34" charset="0"/>
            </a:endParaRPr>
          </a:p>
        </p:txBody>
      </p:sp>
      <p:sp>
        <p:nvSpPr>
          <p:cNvPr id="12" name="TextBox 12">
            <a:extLst>
              <a:ext uri="{FF2B5EF4-FFF2-40B4-BE49-F238E27FC236}">
                <a16:creationId xmlns:a16="http://schemas.microsoft.com/office/drawing/2014/main" id="{E9A18D2C-AE9C-4033-A2F6-16C95688FC32}"/>
              </a:ext>
            </a:extLst>
          </p:cNvPr>
          <p:cNvSpPr txBox="1">
            <a:spLocks noChangeArrowheads="1"/>
          </p:cNvSpPr>
          <p:nvPr/>
        </p:nvSpPr>
        <p:spPr bwMode="auto">
          <a:xfrm>
            <a:off x="7674504" y="5578626"/>
            <a:ext cx="3411537" cy="39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514350" indent="-171450" defTabSz="6858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857250" indent="-171450" defTabSz="6858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2001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15430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nSpc>
                <a:spcPts val="1563"/>
              </a:lnSpc>
              <a:spcBef>
                <a:spcPct val="0"/>
              </a:spcBef>
              <a:buNone/>
            </a:pPr>
            <a:r>
              <a:rPr lang="en-US" altLang="lv-LV" sz="1200" dirty="0">
                <a:solidFill>
                  <a:srgbClr val="000000"/>
                </a:solidFill>
                <a:latin typeface="Verdana" panose="020B0604030504040204" pitchFamily="34" charset="0"/>
              </a:rPr>
              <a:t>the number of registered unemployed</a:t>
            </a:r>
            <a:endParaRPr lang="lv-LV" altLang="lv-LV" sz="1200" dirty="0">
              <a:solidFill>
                <a:srgbClr val="000000"/>
              </a:solidFill>
              <a:latin typeface="Verdana" panose="020B0604030504040204" pitchFamily="34" charset="0"/>
            </a:endParaRPr>
          </a:p>
          <a:p>
            <a:pPr>
              <a:lnSpc>
                <a:spcPts val="1563"/>
              </a:lnSpc>
              <a:spcBef>
                <a:spcPct val="0"/>
              </a:spcBef>
              <a:buNone/>
            </a:pPr>
            <a:r>
              <a:rPr lang="en-US" altLang="lv-LV" sz="1200" dirty="0">
                <a:solidFill>
                  <a:srgbClr val="000000"/>
                </a:solidFill>
                <a:latin typeface="Verdana" panose="020B0604030504040204" pitchFamily="34" charset="0"/>
              </a:rPr>
              <a:t>at the end of August 2021</a:t>
            </a:r>
          </a:p>
        </p:txBody>
      </p:sp>
      <p:sp>
        <p:nvSpPr>
          <p:cNvPr id="13" name="TextBox 5">
            <a:extLst>
              <a:ext uri="{FF2B5EF4-FFF2-40B4-BE49-F238E27FC236}">
                <a16:creationId xmlns:a16="http://schemas.microsoft.com/office/drawing/2014/main" id="{05B45AE1-D0B5-4F2E-9E9C-2C02FEC66182}"/>
              </a:ext>
            </a:extLst>
          </p:cNvPr>
          <p:cNvSpPr txBox="1">
            <a:spLocks noChangeArrowheads="1"/>
          </p:cNvSpPr>
          <p:nvPr/>
        </p:nvSpPr>
        <p:spPr bwMode="auto">
          <a:xfrm>
            <a:off x="3509834" y="6209757"/>
            <a:ext cx="4422775" cy="374571"/>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685800">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514350" indent="-171450" defTabSz="68580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857250" indent="-171450" defTabSz="6858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2001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1543050" indent="-171450" defTabSz="6858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0002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4574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29146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371850" indent="-171450" defTabSz="685800"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lv-LV" altLang="lv-LV" sz="1600" dirty="0">
                <a:solidFill>
                  <a:srgbClr val="FF0000"/>
                </a:solidFill>
                <a:latin typeface="Verdana" panose="020B0604030504040204" pitchFamily="34" charset="0"/>
              </a:rPr>
              <a:t>Changes: -7 513 persons or -12.7%</a:t>
            </a:r>
          </a:p>
        </p:txBody>
      </p:sp>
      <p:sp>
        <p:nvSpPr>
          <p:cNvPr id="16" name="TextBox 15">
            <a:extLst>
              <a:ext uri="{FF2B5EF4-FFF2-40B4-BE49-F238E27FC236}">
                <a16:creationId xmlns:a16="http://schemas.microsoft.com/office/drawing/2014/main" id="{83B8F350-146B-4710-ABD1-704348EFD3C7}"/>
              </a:ext>
            </a:extLst>
          </p:cNvPr>
          <p:cNvSpPr txBox="1"/>
          <p:nvPr/>
        </p:nvSpPr>
        <p:spPr>
          <a:xfrm>
            <a:off x="9882439" y="6440482"/>
            <a:ext cx="2120472" cy="276999"/>
          </a:xfrm>
          <a:prstGeom prst="rect">
            <a:avLst/>
          </a:prstGeom>
          <a:noFill/>
        </p:spPr>
        <p:txBody>
          <a:bodyPr wrap="square">
            <a:spAutoFit/>
          </a:bodyPr>
          <a:lstStyle/>
          <a:p>
            <a:pPr>
              <a:defRPr/>
            </a:pPr>
            <a:r>
              <a:rPr lang="lv-LV" altLang="lv-LV" sz="1200" cap="all" dirty="0">
                <a:latin typeface="Verdana" panose="020B0604030504040204" pitchFamily="34" charset="0"/>
                <a:ea typeface="Verdana" panose="020B0604030504040204" pitchFamily="34" charset="0"/>
                <a:cs typeface="Times New Roman" panose="02020603050405020304" pitchFamily="18" charset="0"/>
              </a:rPr>
              <a:t>(31.08.2022, SEA DATA)</a:t>
            </a:r>
            <a:endParaRPr lang="lv-LV" sz="1200" dirty="0"/>
          </a:p>
        </p:txBody>
      </p:sp>
      <p:sp>
        <p:nvSpPr>
          <p:cNvPr id="21" name="Title 1">
            <a:extLst>
              <a:ext uri="{FF2B5EF4-FFF2-40B4-BE49-F238E27FC236}">
                <a16:creationId xmlns:a16="http://schemas.microsoft.com/office/drawing/2014/main" id="{6AE20156-249D-4DF3-B0AE-2EB1F7EC96E7}"/>
              </a:ext>
            </a:extLst>
          </p:cNvPr>
          <p:cNvSpPr>
            <a:spLocks noGrp="1"/>
          </p:cNvSpPr>
          <p:nvPr>
            <p:ph type="title"/>
          </p:nvPr>
        </p:nvSpPr>
        <p:spPr>
          <a:xfrm>
            <a:off x="157163" y="490538"/>
            <a:ext cx="7435850" cy="682625"/>
          </a:xfrm>
        </p:spPr>
        <p:txBody>
          <a:bodyPr>
            <a:normAutofit/>
          </a:bodyPr>
          <a:lstStyle/>
          <a:p>
            <a:pPr defTabSz="704681">
              <a:lnSpc>
                <a:spcPct val="90000"/>
              </a:lnSpc>
              <a:defRPr/>
            </a:pPr>
            <a:r>
              <a:rPr lang="lv-LV" altLang="lv-LV" sz="1200" cap="all" dirty="0">
                <a:solidFill>
                  <a:sysClr val="window" lastClr="FFFFFF"/>
                </a:solidFill>
                <a:latin typeface="Verdana" panose="020B0604030504040204" pitchFamily="34" charset="0"/>
                <a:ea typeface="Verdana" panose="020B0604030504040204" pitchFamily="34" charset="0"/>
                <a:cs typeface="Times New Roman" panose="02020603050405020304" pitchFamily="18" charset="0"/>
              </a:rPr>
              <a:t>Bezdarbnieka portrets </a:t>
            </a:r>
            <a:r>
              <a:rPr lang="lv-LV" altLang="lv-LV" sz="1200" b="0" cap="all" dirty="0">
                <a:solidFill>
                  <a:sysClr val="window" lastClr="FFFFFF"/>
                </a:solidFill>
                <a:latin typeface="Verdana" panose="020B0604030504040204" pitchFamily="34" charset="0"/>
                <a:ea typeface="Verdana" panose="020B0604030504040204" pitchFamily="34" charset="0"/>
                <a:cs typeface="Times New Roman" panose="02020603050405020304" pitchFamily="18" charset="0"/>
              </a:rPr>
              <a:t>(</a:t>
            </a:r>
            <a:r>
              <a:rPr lang="lv-LV" altLang="lv-LV" sz="1200" b="0" dirty="0">
                <a:solidFill>
                  <a:sysClr val="window" lastClr="FFFFFF"/>
                </a:solidFill>
                <a:latin typeface="Verdana" panose="020B0604030504040204" pitchFamily="34" charset="0"/>
                <a:ea typeface="Verdana" panose="020B0604030504040204" pitchFamily="34" charset="0"/>
                <a:cs typeface="Times New Roman" panose="02020603050405020304" pitchFamily="18" charset="0"/>
              </a:rPr>
              <a:t>kopumā</a:t>
            </a:r>
            <a:r>
              <a:rPr lang="lv-LV" altLang="lv-LV" sz="1200" b="0" cap="all" dirty="0">
                <a:solidFill>
                  <a:sysClr val="window" lastClr="FFFFFF"/>
                </a:solidFill>
                <a:latin typeface="Verdana" panose="020B0604030504040204" pitchFamily="34" charset="0"/>
                <a:ea typeface="Verdana" panose="020B0604030504040204" pitchFamily="34" charset="0"/>
                <a:cs typeface="Times New Roman" panose="02020603050405020304" pitchFamily="18" charset="0"/>
              </a:rPr>
              <a:t>)</a:t>
            </a:r>
            <a:br>
              <a:rPr lang="lv-LV" altLang="lv-LV" sz="1200" b="0" cap="all" dirty="0">
                <a:solidFill>
                  <a:sysClr val="window" lastClr="FFFFFF"/>
                </a:solidFill>
                <a:latin typeface="Verdana" panose="020B0604030504040204" pitchFamily="34" charset="0"/>
                <a:ea typeface="Verdana" panose="020B0604030504040204" pitchFamily="34" charset="0"/>
                <a:cs typeface="Times New Roman" panose="02020603050405020304" pitchFamily="18" charset="0"/>
              </a:rPr>
            </a:br>
            <a:r>
              <a:rPr lang="lv-LV" altLang="lv-LV" sz="1200" b="0" cap="all" dirty="0">
                <a:solidFill>
                  <a:sysClr val="window" lastClr="FFFFFF"/>
                </a:solidFill>
                <a:latin typeface="Verdana" panose="020B0604030504040204" pitchFamily="34" charset="0"/>
                <a:ea typeface="Verdana" panose="020B0604030504040204" pitchFamily="34" charset="0"/>
                <a:cs typeface="Times New Roman" panose="02020603050405020304" pitchFamily="18" charset="0"/>
              </a:rPr>
              <a:t>(izmaiņas salīdzinājumā ar 31.08.2021.)</a:t>
            </a:r>
          </a:p>
        </p:txBody>
      </p:sp>
      <p:cxnSp>
        <p:nvCxnSpPr>
          <p:cNvPr id="22" name="Straight Connector 21">
            <a:extLst>
              <a:ext uri="{FF2B5EF4-FFF2-40B4-BE49-F238E27FC236}">
                <a16:creationId xmlns:a16="http://schemas.microsoft.com/office/drawing/2014/main" id="{611DEED8-CB03-4D53-B943-8195A74BAEED}"/>
              </a:ext>
            </a:extLst>
          </p:cNvPr>
          <p:cNvCxnSpPr>
            <a:cxnSpLocks/>
          </p:cNvCxnSpPr>
          <p:nvPr/>
        </p:nvCxnSpPr>
        <p:spPr>
          <a:xfrm flipH="1">
            <a:off x="406400" y="1065916"/>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A62980CE-C1BA-442C-BD28-17CB0298DADB}"/>
              </a:ext>
            </a:extLst>
          </p:cNvPr>
          <p:cNvSpPr txBox="1">
            <a:spLocks/>
          </p:cNvSpPr>
          <p:nvPr/>
        </p:nvSpPr>
        <p:spPr bwMode="auto">
          <a:xfrm>
            <a:off x="309449" y="203200"/>
            <a:ext cx="950536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en-GB" altLang="lv-LV" sz="2800" cap="all" dirty="0">
                <a:latin typeface="Verdana" panose="020B0604030504040204" pitchFamily="34" charset="0"/>
                <a:ea typeface="Verdana" panose="020B0604030504040204" pitchFamily="34" charset="0"/>
                <a:cs typeface="Times New Roman" panose="02020603050405020304" pitchFamily="18" charset="0"/>
              </a:rPr>
              <a:t>Portrait of an UnemployeD</a:t>
            </a:r>
            <a:br>
              <a:rPr lang="en-GB" altLang="lv-LV" sz="2800" cap="all" dirty="0">
                <a:latin typeface="Verdana" panose="020B0604030504040204" pitchFamily="34" charset="0"/>
                <a:ea typeface="Verdana" panose="020B0604030504040204" pitchFamily="34" charset="0"/>
                <a:cs typeface="Times New Roman" panose="02020603050405020304" pitchFamily="18" charset="0"/>
              </a:rPr>
            </a:br>
            <a:r>
              <a:rPr lang="en-GB" altLang="lv-LV" sz="1800" cap="all" dirty="0">
                <a:latin typeface="Verdana" panose="020B0604030504040204" pitchFamily="34" charset="0"/>
                <a:ea typeface="Verdana" panose="020B0604030504040204" pitchFamily="34" charset="0"/>
                <a:cs typeface="Times New Roman" panose="02020603050405020304" pitchFamily="18" charset="0"/>
              </a:rPr>
              <a:t>(changes compared to 31.08.2021)</a:t>
            </a:r>
            <a:endParaRPr lang="en-GB" altLang="lv-LV" sz="1800" spc="3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4476EC5-383A-49D8-B671-88775B8DDECC}"/>
              </a:ext>
            </a:extLst>
          </p:cNvPr>
          <p:cNvPicPr>
            <a:picLocks noChangeAspect="1"/>
          </p:cNvPicPr>
          <p:nvPr/>
        </p:nvPicPr>
        <p:blipFill>
          <a:blip r:embed="rId5"/>
          <a:stretch>
            <a:fillRect/>
          </a:stretch>
        </p:blipFill>
        <p:spPr>
          <a:xfrm>
            <a:off x="7830958" y="2127833"/>
            <a:ext cx="4298509" cy="2510941"/>
          </a:xfrm>
          <a:prstGeom prst="rect">
            <a:avLst/>
          </a:prstGeom>
        </p:spPr>
      </p:pic>
    </p:spTree>
    <p:extLst>
      <p:ext uri="{BB962C8B-B14F-4D97-AF65-F5344CB8AC3E}">
        <p14:creationId xmlns:p14="http://schemas.microsoft.com/office/powerpoint/2010/main" val="168742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oogle Shape;1081;p38">
            <a:extLst>
              <a:ext uri="{FF2B5EF4-FFF2-40B4-BE49-F238E27FC236}">
                <a16:creationId xmlns:a16="http://schemas.microsoft.com/office/drawing/2014/main" id="{C9E7AD36-7A0D-4879-A50D-23D135CBE3AF}"/>
              </a:ext>
            </a:extLst>
          </p:cNvPr>
          <p:cNvCxnSpPr>
            <a:cxnSpLocks noChangeShapeType="1"/>
          </p:cNvCxnSpPr>
          <p:nvPr/>
        </p:nvCxnSpPr>
        <p:spPr bwMode="auto">
          <a:xfrm rot="10800000">
            <a:off x="6917355" y="2500641"/>
            <a:ext cx="0" cy="1239837"/>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grpSp>
        <p:nvGrpSpPr>
          <p:cNvPr id="3" name="Group 2">
            <a:extLst>
              <a:ext uri="{FF2B5EF4-FFF2-40B4-BE49-F238E27FC236}">
                <a16:creationId xmlns:a16="http://schemas.microsoft.com/office/drawing/2014/main" id="{404F30E3-F9BE-48BD-92D7-30792CC291FA}"/>
              </a:ext>
            </a:extLst>
          </p:cNvPr>
          <p:cNvGrpSpPr/>
          <p:nvPr/>
        </p:nvGrpSpPr>
        <p:grpSpPr>
          <a:xfrm>
            <a:off x="601916" y="235586"/>
            <a:ext cx="10033953" cy="711200"/>
            <a:chOff x="601916" y="235585"/>
            <a:chExt cx="10033953" cy="711200"/>
          </a:xfrm>
        </p:grpSpPr>
        <p:sp>
          <p:nvSpPr>
            <p:cNvPr id="4" name="Title 1">
              <a:extLst>
                <a:ext uri="{FF2B5EF4-FFF2-40B4-BE49-F238E27FC236}">
                  <a16:creationId xmlns:a16="http://schemas.microsoft.com/office/drawing/2014/main" id="{8BC43294-7BA4-4FED-8012-56F18DB6A64A}"/>
                </a:ext>
              </a:extLst>
            </p:cNvPr>
            <p:cNvSpPr txBox="1">
              <a:spLocks/>
            </p:cNvSpPr>
            <p:nvPr/>
          </p:nvSpPr>
          <p:spPr bwMode="auto">
            <a:xfrm>
              <a:off x="601916" y="235585"/>
              <a:ext cx="1003395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SHORT TERM LABOUR MARKET FORECASTS</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EAB81710-A524-4D37-9621-5E9FE934E9F8}"/>
                </a:ext>
              </a:extLst>
            </p:cNvPr>
            <p:cNvCxnSpPr>
              <a:cxnSpLocks/>
            </p:cNvCxnSpPr>
            <p:nvPr/>
          </p:nvCxnSpPr>
          <p:spPr>
            <a:xfrm flipH="1">
              <a:off x="694212" y="946785"/>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DB60A0BF-D866-41F6-8129-BD899A683330}"/>
              </a:ext>
            </a:extLst>
          </p:cNvPr>
          <p:cNvSpPr/>
          <p:nvPr/>
        </p:nvSpPr>
        <p:spPr>
          <a:xfrm>
            <a:off x="694212" y="1200541"/>
            <a:ext cx="4695685" cy="455972"/>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80000"/>
              </a:lnSpc>
              <a:buFont typeface="Arial" panose="020B0604020202020204" pitchFamily="34" charset="0"/>
              <a:buNone/>
            </a:pPr>
            <a:r>
              <a:rPr lang="lv-LV" altLang="en-US" sz="2000" spc="300" dirty="0">
                <a:latin typeface="Verdana" panose="020B0604030504040204" pitchFamily="34" charset="0"/>
                <a:ea typeface="Verdana" panose="020B0604030504040204" pitchFamily="34" charset="0"/>
                <a:cs typeface="Calibri" panose="020F0502020204030204" pitchFamily="34" charset="0"/>
              </a:rPr>
              <a:t>HISTORY OF FORECASTING</a:t>
            </a:r>
          </a:p>
        </p:txBody>
      </p:sp>
      <p:grpSp>
        <p:nvGrpSpPr>
          <p:cNvPr id="17" name="Group 16">
            <a:extLst>
              <a:ext uri="{FF2B5EF4-FFF2-40B4-BE49-F238E27FC236}">
                <a16:creationId xmlns:a16="http://schemas.microsoft.com/office/drawing/2014/main" id="{67560091-AC57-430D-AD0E-5F4BE49071B2}"/>
              </a:ext>
            </a:extLst>
          </p:cNvPr>
          <p:cNvGrpSpPr/>
          <p:nvPr/>
        </p:nvGrpSpPr>
        <p:grpSpPr>
          <a:xfrm>
            <a:off x="6347788" y="3611187"/>
            <a:ext cx="5591994" cy="1209794"/>
            <a:chOff x="5263668" y="2816459"/>
            <a:chExt cx="5591994" cy="1209794"/>
          </a:xfrm>
        </p:grpSpPr>
        <p:sp>
          <p:nvSpPr>
            <p:cNvPr id="7" name="Google Shape;1065;p38">
              <a:extLst>
                <a:ext uri="{FF2B5EF4-FFF2-40B4-BE49-F238E27FC236}">
                  <a16:creationId xmlns:a16="http://schemas.microsoft.com/office/drawing/2014/main" id="{1762638B-9CB3-4974-BE8F-120C36C598C4}"/>
                </a:ext>
              </a:extLst>
            </p:cNvPr>
            <p:cNvSpPr>
              <a:spLocks/>
            </p:cNvSpPr>
            <p:nvPr/>
          </p:nvSpPr>
          <p:spPr bwMode="auto">
            <a:xfrm>
              <a:off x="5263668" y="2816459"/>
              <a:ext cx="5591994" cy="1209794"/>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5" y="11"/>
                    <a:pt x="373" y="0"/>
                  </a:cubicBezTo>
                  <a:cubicBezTo>
                    <a:pt x="0" y="0"/>
                    <a:pt x="0" y="0"/>
                    <a:pt x="0" y="0"/>
                  </a:cubicBezTo>
                  <a:cubicBezTo>
                    <a:pt x="9" y="13"/>
                    <a:pt x="13" y="28"/>
                    <a:pt x="13" y="44"/>
                  </a:cubicBezTo>
                  <a:cubicBezTo>
                    <a:pt x="13" y="60"/>
                    <a:pt x="9" y="75"/>
                    <a:pt x="0" y="88"/>
                  </a:cubicBezTo>
                  <a:cubicBezTo>
                    <a:pt x="373" y="88"/>
                    <a:pt x="373" y="88"/>
                    <a:pt x="373" y="88"/>
                  </a:cubicBezTo>
                  <a:cubicBezTo>
                    <a:pt x="385" y="77"/>
                    <a:pt x="393" y="62"/>
                    <a:pt x="393" y="44"/>
                  </a:cubicBezTo>
                  <a:close/>
                </a:path>
              </a:pathLst>
            </a:custGeom>
            <a:solidFill>
              <a:srgbClr val="FFC000"/>
            </a:solidFill>
            <a:ln>
              <a:noFill/>
            </a:ln>
            <a:extLst/>
          </p:spPr>
          <p:txBody>
            <a:bodyPr lIns="91425" tIns="45700" rIns="91425" bIns="45700"/>
            <a:lstStyle/>
            <a:p>
              <a:endParaRPr lang="en-US" b="1" dirty="0"/>
            </a:p>
          </p:txBody>
        </p:sp>
        <p:sp>
          <p:nvSpPr>
            <p:cNvPr id="10" name="Google Shape;1077;p38">
              <a:extLst>
                <a:ext uri="{FF2B5EF4-FFF2-40B4-BE49-F238E27FC236}">
                  <a16:creationId xmlns:a16="http://schemas.microsoft.com/office/drawing/2014/main" id="{40C65E51-26FC-4DCF-B1C5-7F6C240FC2DD}"/>
                </a:ext>
              </a:extLst>
            </p:cNvPr>
            <p:cNvSpPr txBox="1">
              <a:spLocks noChangeArrowheads="1"/>
            </p:cNvSpPr>
            <p:nvPr/>
          </p:nvSpPr>
          <p:spPr bwMode="auto">
            <a:xfrm>
              <a:off x="5473906" y="3049528"/>
              <a:ext cx="51619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424242"/>
                </a:buClr>
                <a:buSzPts val="3500"/>
                <a:buFont typeface="Montserrat" panose="02000505000000020004" pitchFamily="2" charset="0"/>
                <a:buNone/>
              </a:pPr>
              <a:r>
                <a:rPr lang="lv-LV" altLang="en-US" sz="2400" dirty="0">
                  <a:solidFill>
                    <a:schemeClr val="bg1"/>
                  </a:solidFill>
                  <a:latin typeface="Verdana" panose="020B0604030504040204" pitchFamily="34" charset="0"/>
                  <a:ea typeface="Verdana" panose="020B0604030504040204" pitchFamily="34" charset="0"/>
                  <a:sym typeface="Montserrat" panose="02000505000000020004" pitchFamily="2" charset="0"/>
                </a:rPr>
                <a:t>2016 – 2022</a:t>
              </a:r>
            </a:p>
            <a:p>
              <a:pPr algn="ctr">
                <a:buClr>
                  <a:srgbClr val="424242"/>
                </a:buClr>
                <a:buSzPts val="3500"/>
              </a:pPr>
              <a:r>
                <a:rPr lang="en-US" sz="2400" dirty="0">
                  <a:solidFill>
                    <a:schemeClr val="bg1"/>
                  </a:solidFill>
                  <a:latin typeface="Verdana" panose="020B0604030504040204" pitchFamily="34" charset="0"/>
                  <a:ea typeface="Verdana" panose="020B0604030504040204" pitchFamily="34" charset="0"/>
                  <a:cs typeface="Times New Roman" panose="02020603050405020304" pitchFamily="18" charset="0"/>
                </a:rPr>
                <a:t>SEA in cooperation with</a:t>
              </a:r>
              <a:r>
                <a:rPr lang="lv-LV" sz="24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en-US" sz="24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MoE</a:t>
              </a:r>
              <a:endParaRPr lang="lv-LV" sz="24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algn="ctr" eaLnBrk="1" hangingPunct="1">
                <a:buClr>
                  <a:srgbClr val="424242"/>
                </a:buClr>
                <a:buSzPts val="3500"/>
                <a:buFont typeface="Montserrat" panose="02000505000000020004" pitchFamily="2" charset="0"/>
                <a:buNone/>
              </a:pPr>
              <a:endParaRPr lang="en-US" altLang="en-US" sz="2400" dirty="0">
                <a:solidFill>
                  <a:schemeClr val="bg1"/>
                </a:solidFill>
                <a:latin typeface="Verdana" panose="020B0604030504040204" pitchFamily="34" charset="0"/>
                <a:ea typeface="Verdana" panose="020B0604030504040204" pitchFamily="34" charset="0"/>
              </a:endParaRPr>
            </a:p>
          </p:txBody>
        </p:sp>
      </p:grpSp>
      <p:sp>
        <p:nvSpPr>
          <p:cNvPr id="13" name="Google Shape;1090;p38">
            <a:extLst>
              <a:ext uri="{FF2B5EF4-FFF2-40B4-BE49-F238E27FC236}">
                <a16:creationId xmlns:a16="http://schemas.microsoft.com/office/drawing/2014/main" id="{DE38D762-C54C-4324-AB0D-BA39D3B1B0FB}"/>
              </a:ext>
            </a:extLst>
          </p:cNvPr>
          <p:cNvSpPr>
            <a:spLocks noChangeArrowheads="1"/>
          </p:cNvSpPr>
          <p:nvPr/>
        </p:nvSpPr>
        <p:spPr bwMode="auto">
          <a:xfrm>
            <a:off x="6476030" y="2270442"/>
            <a:ext cx="882650" cy="884237"/>
          </a:xfrm>
          <a:prstGeom prst="ellipse">
            <a:avLst/>
          </a:prstGeom>
          <a:solidFill>
            <a:schemeClr val="accent4">
              <a:lumMod val="75000"/>
            </a:schemeClr>
          </a:solidFill>
          <a:ln>
            <a:noFill/>
          </a:ln>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4" name="Google Shape;1100;p38">
            <a:extLst>
              <a:ext uri="{FF2B5EF4-FFF2-40B4-BE49-F238E27FC236}">
                <a16:creationId xmlns:a16="http://schemas.microsoft.com/office/drawing/2014/main" id="{5CE8A9DF-6345-44DF-B2C2-492400623A87}"/>
              </a:ext>
            </a:extLst>
          </p:cNvPr>
          <p:cNvSpPr txBox="1">
            <a:spLocks noChangeArrowheads="1"/>
          </p:cNvSpPr>
          <p:nvPr/>
        </p:nvSpPr>
        <p:spPr bwMode="auto">
          <a:xfrm>
            <a:off x="6044380" y="4918918"/>
            <a:ext cx="5996074" cy="163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GB" sz="2000" dirty="0">
                <a:latin typeface="Verdana" panose="020B0604030504040204" pitchFamily="34" charset="0"/>
                <a:ea typeface="Verdana" panose="020B0604030504040204" pitchFamily="34" charset="0"/>
                <a:cs typeface="Times New Roman" panose="02020603050405020304" pitchFamily="18" charset="0"/>
              </a:rPr>
              <a:t>Project “Improvement of the </a:t>
            </a:r>
            <a:r>
              <a:rPr lang="en-GB" sz="2000" dirty="0" err="1">
                <a:latin typeface="Verdana" panose="020B0604030504040204" pitchFamily="34" charset="0"/>
                <a:ea typeface="Verdana" panose="020B0604030504040204" pitchFamily="34" charset="0"/>
                <a:cs typeface="Times New Roman" panose="02020603050405020304" pitchFamily="18" charset="0"/>
              </a:rPr>
              <a:t>Labor</a:t>
            </a:r>
            <a:r>
              <a:rPr lang="en-GB" sz="2000" dirty="0">
                <a:latin typeface="Verdana" panose="020B0604030504040204" pitchFamily="34" charset="0"/>
                <a:ea typeface="Verdana" panose="020B0604030504040204" pitchFamily="34" charset="0"/>
                <a:cs typeface="Times New Roman" panose="02020603050405020304" pitchFamily="18" charset="0"/>
              </a:rPr>
              <a:t> Market Forecasting System”</a:t>
            </a:r>
            <a:r>
              <a:rPr lang="lv-LV" sz="2000" dirty="0">
                <a:latin typeface="Verdana" panose="020B0604030504040204" pitchFamily="34" charset="0"/>
                <a:ea typeface="Verdana" panose="020B0604030504040204" pitchFamily="34" charset="0"/>
                <a:cs typeface="Times New Roman" panose="02020603050405020304" pitchFamily="18" charset="0"/>
              </a:rPr>
              <a:t> </a:t>
            </a:r>
            <a:r>
              <a:rPr lang="en-GB" sz="2000" dirty="0">
                <a:latin typeface="Verdana" panose="020B0604030504040204" pitchFamily="34" charset="0"/>
                <a:ea typeface="Verdana" panose="020B0604030504040204" pitchFamily="34" charset="0"/>
                <a:cs typeface="Times New Roman" panose="02020603050405020304" pitchFamily="18" charset="0"/>
              </a:rPr>
              <a:t>and</a:t>
            </a:r>
          </a:p>
          <a:p>
            <a:pPr algn="ctr"/>
            <a:r>
              <a:rPr lang="en-GB" sz="2000" dirty="0">
                <a:latin typeface="Verdana" panose="020B0604030504040204" pitchFamily="34" charset="0"/>
                <a:ea typeface="Verdana" panose="020B0604030504040204" pitchFamily="34" charset="0"/>
                <a:cs typeface="Times New Roman" panose="02020603050405020304" pitchFamily="18" charset="0"/>
              </a:rPr>
              <a:t>“Establishment of a </a:t>
            </a:r>
            <a:r>
              <a:rPr lang="en-GB" sz="2000" dirty="0" err="1">
                <a:latin typeface="Verdana" panose="020B0604030504040204" pitchFamily="34" charset="0"/>
                <a:ea typeface="Verdana" panose="020B0604030504040204" pitchFamily="34" charset="0"/>
                <a:cs typeface="Times New Roman" panose="02020603050405020304" pitchFamily="18" charset="0"/>
              </a:rPr>
              <a:t>labor</a:t>
            </a:r>
            <a:r>
              <a:rPr lang="en-GB" sz="2000" dirty="0">
                <a:latin typeface="Verdana" panose="020B0604030504040204" pitchFamily="34" charset="0"/>
                <a:ea typeface="Verdana" panose="020B0604030504040204" pitchFamily="34" charset="0"/>
                <a:cs typeface="Times New Roman" panose="02020603050405020304" pitchFamily="18" charset="0"/>
              </a:rPr>
              <a:t> supply and demand forecasting and monitoring system”</a:t>
            </a:r>
          </a:p>
        </p:txBody>
      </p:sp>
      <p:sp>
        <p:nvSpPr>
          <p:cNvPr id="15" name="Google Shape;1103;p38">
            <a:extLst>
              <a:ext uri="{FF2B5EF4-FFF2-40B4-BE49-F238E27FC236}">
                <a16:creationId xmlns:a16="http://schemas.microsoft.com/office/drawing/2014/main" id="{722A80D2-42AB-458A-A23C-85B8D6CD189A}"/>
              </a:ext>
            </a:extLst>
          </p:cNvPr>
          <p:cNvSpPr txBox="1">
            <a:spLocks noChangeArrowheads="1"/>
          </p:cNvSpPr>
          <p:nvPr/>
        </p:nvSpPr>
        <p:spPr bwMode="auto">
          <a:xfrm>
            <a:off x="250870" y="4915746"/>
            <a:ext cx="558236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Project “Development of the Labor Market Forecasting and Monitoring System of the State Employment Agency”</a:t>
            </a:r>
            <a:endParaRPr lang="lv-LV" sz="20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5BD82345-2AAA-4F4F-AA3F-4D70793D49DE}"/>
              </a:ext>
            </a:extLst>
          </p:cNvPr>
          <p:cNvGrpSpPr/>
          <p:nvPr/>
        </p:nvGrpSpPr>
        <p:grpSpPr>
          <a:xfrm>
            <a:off x="403334" y="2249624"/>
            <a:ext cx="5582367" cy="2565516"/>
            <a:chOff x="403334" y="2249624"/>
            <a:chExt cx="5582367" cy="2565516"/>
          </a:xfrm>
        </p:grpSpPr>
        <p:grpSp>
          <p:nvGrpSpPr>
            <p:cNvPr id="18" name="Group 17">
              <a:extLst>
                <a:ext uri="{FF2B5EF4-FFF2-40B4-BE49-F238E27FC236}">
                  <a16:creationId xmlns:a16="http://schemas.microsoft.com/office/drawing/2014/main" id="{AC5FCC9D-709B-4210-96D6-6A420B06E264}"/>
                </a:ext>
              </a:extLst>
            </p:cNvPr>
            <p:cNvGrpSpPr/>
            <p:nvPr/>
          </p:nvGrpSpPr>
          <p:grpSpPr>
            <a:xfrm>
              <a:off x="403334" y="3605346"/>
              <a:ext cx="5582367" cy="1209794"/>
              <a:chOff x="250870" y="2659622"/>
              <a:chExt cx="5582367" cy="1209794"/>
            </a:xfrm>
          </p:grpSpPr>
          <p:sp>
            <p:nvSpPr>
              <p:cNvPr id="8" name="Google Shape;1067;p38">
                <a:extLst>
                  <a:ext uri="{FF2B5EF4-FFF2-40B4-BE49-F238E27FC236}">
                    <a16:creationId xmlns:a16="http://schemas.microsoft.com/office/drawing/2014/main" id="{EF84B339-264A-494E-B85C-819A4EA1462E}"/>
                  </a:ext>
                </a:extLst>
              </p:cNvPr>
              <p:cNvSpPr>
                <a:spLocks/>
              </p:cNvSpPr>
              <p:nvPr/>
            </p:nvSpPr>
            <p:spPr bwMode="auto">
              <a:xfrm>
                <a:off x="250870" y="2659622"/>
                <a:ext cx="5582367" cy="1209794"/>
              </a:xfrm>
              <a:custGeom>
                <a:avLst/>
                <a:gdLst>
                  <a:gd name="T0" fmla="*/ 2147483646 w 393"/>
                  <a:gd name="T1" fmla="*/ 2147483646 h 88"/>
                  <a:gd name="T2" fmla="*/ 2147483646 w 393"/>
                  <a:gd name="T3" fmla="*/ 0 h 88"/>
                  <a:gd name="T4" fmla="*/ 0 w 393"/>
                  <a:gd name="T5" fmla="*/ 0 h 88"/>
                  <a:gd name="T6" fmla="*/ 2147483646 w 393"/>
                  <a:gd name="T7" fmla="*/ 2147483646 h 88"/>
                  <a:gd name="T8" fmla="*/ 0 w 393"/>
                  <a:gd name="T9" fmla="*/ 2147483646 h 88"/>
                  <a:gd name="T10" fmla="*/ 2147483646 w 393"/>
                  <a:gd name="T11" fmla="*/ 2147483646 h 88"/>
                  <a:gd name="T12" fmla="*/ 2147483646 w 393"/>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88" extrusionOk="0">
                    <a:moveTo>
                      <a:pt x="393" y="44"/>
                    </a:moveTo>
                    <a:cubicBezTo>
                      <a:pt x="393" y="26"/>
                      <a:pt x="386" y="11"/>
                      <a:pt x="373" y="0"/>
                    </a:cubicBezTo>
                    <a:cubicBezTo>
                      <a:pt x="0" y="0"/>
                      <a:pt x="0" y="0"/>
                      <a:pt x="0" y="0"/>
                    </a:cubicBezTo>
                    <a:cubicBezTo>
                      <a:pt x="9" y="13"/>
                      <a:pt x="14" y="28"/>
                      <a:pt x="14" y="44"/>
                    </a:cubicBezTo>
                    <a:cubicBezTo>
                      <a:pt x="14" y="60"/>
                      <a:pt x="9" y="75"/>
                      <a:pt x="0" y="88"/>
                    </a:cubicBezTo>
                    <a:cubicBezTo>
                      <a:pt x="373" y="88"/>
                      <a:pt x="373" y="88"/>
                      <a:pt x="373" y="88"/>
                    </a:cubicBezTo>
                    <a:cubicBezTo>
                      <a:pt x="386" y="77"/>
                      <a:pt x="393" y="62"/>
                      <a:pt x="393" y="44"/>
                    </a:cubicBezTo>
                    <a:close/>
                  </a:path>
                </a:pathLst>
              </a:custGeom>
              <a:solidFill>
                <a:srgbClr val="87CB3D"/>
              </a:solidFill>
              <a:ln>
                <a:noFill/>
              </a:ln>
              <a:extLst/>
            </p:spPr>
            <p:txBody>
              <a:bodyPr lIns="91425" tIns="45700" rIns="91425" bIns="45700"/>
              <a:lstStyle/>
              <a:p>
                <a:endParaRPr lang="en-US"/>
              </a:p>
            </p:txBody>
          </p:sp>
          <p:sp>
            <p:nvSpPr>
              <p:cNvPr id="16" name="Google Shape;1077;p38">
                <a:extLst>
                  <a:ext uri="{FF2B5EF4-FFF2-40B4-BE49-F238E27FC236}">
                    <a16:creationId xmlns:a16="http://schemas.microsoft.com/office/drawing/2014/main" id="{1B61D9BB-420C-40E8-9289-C6F0F74646F6}"/>
                  </a:ext>
                </a:extLst>
              </p:cNvPr>
              <p:cNvSpPr txBox="1">
                <a:spLocks noChangeArrowheads="1"/>
              </p:cNvSpPr>
              <p:nvPr/>
            </p:nvSpPr>
            <p:spPr bwMode="auto">
              <a:xfrm>
                <a:off x="1852194" y="2896351"/>
                <a:ext cx="231130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424242"/>
                  </a:buClr>
                  <a:buSzPts val="3500"/>
                  <a:buFont typeface="Montserrat" panose="02000505000000020004" pitchFamily="2" charset="0"/>
                  <a:buNone/>
                </a:pPr>
                <a:r>
                  <a:rPr lang="lv-LV" altLang="en-US" sz="2400" dirty="0">
                    <a:solidFill>
                      <a:schemeClr val="bg1"/>
                    </a:solidFill>
                    <a:latin typeface="Verdana" panose="020B0604030504040204" pitchFamily="34" charset="0"/>
                    <a:ea typeface="Verdana" panose="020B0604030504040204" pitchFamily="34" charset="0"/>
                    <a:sym typeface="Montserrat" panose="02000505000000020004" pitchFamily="2" charset="0"/>
                  </a:rPr>
                  <a:t>2010 – 2014</a:t>
                </a:r>
              </a:p>
              <a:p>
                <a:pPr algn="ctr" defTabSz="179388" eaLnBrk="1" hangingPunct="1">
                  <a:buClr>
                    <a:srgbClr val="424242"/>
                  </a:buClr>
                  <a:buSzPts val="3500"/>
                  <a:buFont typeface="Montserrat" panose="02000505000000020004" pitchFamily="2" charset="0"/>
                  <a:buNone/>
                </a:pPr>
                <a:r>
                  <a:rPr lang="lv-LV" altLang="en-US" sz="2400" dirty="0">
                    <a:solidFill>
                      <a:schemeClr val="bg1"/>
                    </a:solidFill>
                    <a:latin typeface="Verdana" panose="020B0604030504040204" pitchFamily="34" charset="0"/>
                    <a:ea typeface="Verdana" panose="020B0604030504040204" pitchFamily="34" charset="0"/>
                    <a:sym typeface="Montserrat" panose="02000505000000020004" pitchFamily="2" charset="0"/>
                  </a:rPr>
                  <a:t>SEA</a:t>
                </a:r>
                <a:endParaRPr lang="en-US" altLang="en-US" sz="2400" dirty="0">
                  <a:solidFill>
                    <a:schemeClr val="bg1"/>
                  </a:solidFill>
                  <a:latin typeface="Verdana" panose="020B0604030504040204" pitchFamily="34" charset="0"/>
                  <a:ea typeface="Verdana" panose="020B0604030504040204" pitchFamily="34" charset="0"/>
                </a:endParaRPr>
              </a:p>
            </p:txBody>
          </p:sp>
        </p:grpSp>
        <p:grpSp>
          <p:nvGrpSpPr>
            <p:cNvPr id="21" name="Group 20">
              <a:extLst>
                <a:ext uri="{FF2B5EF4-FFF2-40B4-BE49-F238E27FC236}">
                  <a16:creationId xmlns:a16="http://schemas.microsoft.com/office/drawing/2014/main" id="{8DB14076-3B8D-46EC-B03E-A1320C1CB5EF}"/>
                </a:ext>
              </a:extLst>
            </p:cNvPr>
            <p:cNvGrpSpPr/>
            <p:nvPr/>
          </p:nvGrpSpPr>
          <p:grpSpPr>
            <a:xfrm>
              <a:off x="595588" y="2249624"/>
              <a:ext cx="885825" cy="1355722"/>
              <a:chOff x="595588" y="2249624"/>
              <a:chExt cx="885825" cy="1355722"/>
            </a:xfrm>
          </p:grpSpPr>
          <p:cxnSp>
            <p:nvCxnSpPr>
              <p:cNvPr id="11" name="Google Shape;1081;p38">
                <a:extLst>
                  <a:ext uri="{FF2B5EF4-FFF2-40B4-BE49-F238E27FC236}">
                    <a16:creationId xmlns:a16="http://schemas.microsoft.com/office/drawing/2014/main" id="{FE175EC2-3D43-4BFD-BB17-BF1A3F35A48F}"/>
                  </a:ext>
                </a:extLst>
              </p:cNvPr>
              <p:cNvCxnSpPr>
                <a:cxnSpLocks noChangeShapeType="1"/>
              </p:cNvCxnSpPr>
              <p:nvPr/>
            </p:nvCxnSpPr>
            <p:spPr bwMode="auto">
              <a:xfrm rot="10800000">
                <a:off x="1038501" y="2365509"/>
                <a:ext cx="0" cy="1239837"/>
              </a:xfrm>
              <a:prstGeom prst="straightConnector1">
                <a:avLst/>
              </a:prstGeom>
              <a:noFill/>
              <a:ln w="39675">
                <a:solidFill>
                  <a:srgbClr val="414042"/>
                </a:solidFill>
                <a:miter lim="800000"/>
                <a:headEnd/>
                <a:tailEnd/>
              </a:ln>
              <a:extLst>
                <a:ext uri="{909E8E84-426E-40DD-AFC4-6F175D3DCCD1}">
                  <a14:hiddenFill xmlns:a14="http://schemas.microsoft.com/office/drawing/2010/main">
                    <a:noFill/>
                  </a14:hiddenFill>
                </a:ext>
              </a:extLst>
            </p:spPr>
          </p:cxnSp>
          <p:grpSp>
            <p:nvGrpSpPr>
              <p:cNvPr id="20" name="Group 19">
                <a:extLst>
                  <a:ext uri="{FF2B5EF4-FFF2-40B4-BE49-F238E27FC236}">
                    <a16:creationId xmlns:a16="http://schemas.microsoft.com/office/drawing/2014/main" id="{EA63C1F4-6D6D-4F66-A3AD-86C757B5D533}"/>
                  </a:ext>
                </a:extLst>
              </p:cNvPr>
              <p:cNvGrpSpPr/>
              <p:nvPr/>
            </p:nvGrpSpPr>
            <p:grpSpPr>
              <a:xfrm>
                <a:off x="595588" y="2249624"/>
                <a:ext cx="885825" cy="882650"/>
                <a:chOff x="4094163" y="1252119"/>
                <a:chExt cx="885825" cy="882650"/>
              </a:xfrm>
            </p:grpSpPr>
            <p:sp>
              <p:nvSpPr>
                <p:cNvPr id="12" name="Google Shape;1088;p38">
                  <a:extLst>
                    <a:ext uri="{FF2B5EF4-FFF2-40B4-BE49-F238E27FC236}">
                      <a16:creationId xmlns:a16="http://schemas.microsoft.com/office/drawing/2014/main" id="{E91A1197-DCE8-431A-912C-A3846209E94C}"/>
                    </a:ext>
                  </a:extLst>
                </p:cNvPr>
                <p:cNvSpPr>
                  <a:spLocks noChangeArrowheads="1"/>
                </p:cNvSpPr>
                <p:nvPr/>
              </p:nvSpPr>
              <p:spPr bwMode="auto">
                <a:xfrm>
                  <a:off x="4094163" y="1252119"/>
                  <a:ext cx="885825" cy="882650"/>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9" name="Google Shape;1093;p38">
                  <a:extLst>
                    <a:ext uri="{FF2B5EF4-FFF2-40B4-BE49-F238E27FC236}">
                      <a16:creationId xmlns:a16="http://schemas.microsoft.com/office/drawing/2014/main" id="{E0C680B7-77B2-48CD-9D6A-48087B6404CD}"/>
                    </a:ext>
                  </a:extLst>
                </p:cNvPr>
                <p:cNvSpPr>
                  <a:spLocks/>
                </p:cNvSpPr>
                <p:nvPr/>
              </p:nvSpPr>
              <p:spPr bwMode="auto">
                <a:xfrm>
                  <a:off x="4314825" y="1429919"/>
                  <a:ext cx="439738" cy="523875"/>
                </a:xfrm>
                <a:custGeom>
                  <a:avLst/>
                  <a:gdLst>
                    <a:gd name="T0" fmla="*/ 2147483646 w 111"/>
                    <a:gd name="T1" fmla="*/ 2147483646 h 132"/>
                    <a:gd name="T2" fmla="*/ 2147483646 w 111"/>
                    <a:gd name="T3" fmla="*/ 2147483646 h 132"/>
                    <a:gd name="T4" fmla="*/ 2147483646 w 111"/>
                    <a:gd name="T5" fmla="*/ 2147483646 h 132"/>
                    <a:gd name="T6" fmla="*/ 2147483646 w 111"/>
                    <a:gd name="T7" fmla="*/ 2147483646 h 132"/>
                    <a:gd name="T8" fmla="*/ 2147483646 w 111"/>
                    <a:gd name="T9" fmla="*/ 2147483646 h 132"/>
                    <a:gd name="T10" fmla="*/ 2147483646 w 111"/>
                    <a:gd name="T11" fmla="*/ 2147483646 h 132"/>
                    <a:gd name="T12" fmla="*/ 2147483646 w 111"/>
                    <a:gd name="T13" fmla="*/ 2147483646 h 132"/>
                    <a:gd name="T14" fmla="*/ 2147483646 w 111"/>
                    <a:gd name="T15" fmla="*/ 2147483646 h 132"/>
                    <a:gd name="T16" fmla="*/ 2147483646 w 111"/>
                    <a:gd name="T17" fmla="*/ 2147483646 h 132"/>
                    <a:gd name="T18" fmla="*/ 2147483646 w 111"/>
                    <a:gd name="T19" fmla="*/ 2147483646 h 132"/>
                    <a:gd name="T20" fmla="*/ 2147483646 w 111"/>
                    <a:gd name="T21" fmla="*/ 2147483646 h 132"/>
                    <a:gd name="T22" fmla="*/ 2147483646 w 111"/>
                    <a:gd name="T23" fmla="*/ 2147483646 h 132"/>
                    <a:gd name="T24" fmla="*/ 2147483646 w 111"/>
                    <a:gd name="T25" fmla="*/ 2147483646 h 132"/>
                    <a:gd name="T26" fmla="*/ 2147483646 w 111"/>
                    <a:gd name="T27" fmla="*/ 2147483646 h 132"/>
                    <a:gd name="T28" fmla="*/ 2147483646 w 111"/>
                    <a:gd name="T29" fmla="*/ 2147483646 h 132"/>
                    <a:gd name="T30" fmla="*/ 2147483646 w 111"/>
                    <a:gd name="T31" fmla="*/ 2147483646 h 132"/>
                    <a:gd name="T32" fmla="*/ 2147483646 w 111"/>
                    <a:gd name="T33" fmla="*/ 2147483646 h 132"/>
                    <a:gd name="T34" fmla="*/ 2147483646 w 111"/>
                    <a:gd name="T35" fmla="*/ 2147483646 h 132"/>
                    <a:gd name="T36" fmla="*/ 2147483646 w 111"/>
                    <a:gd name="T37" fmla="*/ 2147483646 h 132"/>
                    <a:gd name="T38" fmla="*/ 2147483646 w 111"/>
                    <a:gd name="T39" fmla="*/ 2147483646 h 132"/>
                    <a:gd name="T40" fmla="*/ 2147483646 w 111"/>
                    <a:gd name="T41" fmla="*/ 2147483646 h 132"/>
                    <a:gd name="T42" fmla="*/ 2147483646 w 111"/>
                    <a:gd name="T43" fmla="*/ 2147483646 h 132"/>
                    <a:gd name="T44" fmla="*/ 2147483646 w 111"/>
                    <a:gd name="T45" fmla="*/ 2147483646 h 132"/>
                    <a:gd name="T46" fmla="*/ 2147483646 w 111"/>
                    <a:gd name="T47" fmla="*/ 2147483646 h 132"/>
                    <a:gd name="T48" fmla="*/ 2147483646 w 111"/>
                    <a:gd name="T49" fmla="*/ 0 h 132"/>
                    <a:gd name="T50" fmla="*/ 2147483646 w 111"/>
                    <a:gd name="T51" fmla="*/ 2147483646 h 132"/>
                    <a:gd name="T52" fmla="*/ 2147483646 w 111"/>
                    <a:gd name="T53" fmla="*/ 2147483646 h 132"/>
                    <a:gd name="T54" fmla="*/ 2147483646 w 111"/>
                    <a:gd name="T55" fmla="*/ 2147483646 h 132"/>
                    <a:gd name="T56" fmla="*/ 2147483646 w 111"/>
                    <a:gd name="T57" fmla="*/ 2147483646 h 132"/>
                    <a:gd name="T58" fmla="*/ 2147483646 w 111"/>
                    <a:gd name="T59" fmla="*/ 2147483646 h 132"/>
                    <a:gd name="T60" fmla="*/ 2147483646 w 111"/>
                    <a:gd name="T61" fmla="*/ 2147483646 h 132"/>
                    <a:gd name="T62" fmla="*/ 2147483646 w 111"/>
                    <a:gd name="T63" fmla="*/ 2147483646 h 132"/>
                    <a:gd name="T64" fmla="*/ 2147483646 w 111"/>
                    <a:gd name="T65" fmla="*/ 2147483646 h 132"/>
                    <a:gd name="T66" fmla="*/ 2147483646 w 111"/>
                    <a:gd name="T67" fmla="*/ 2147483646 h 132"/>
                    <a:gd name="T68" fmla="*/ 2147483646 w 111"/>
                    <a:gd name="T69" fmla="*/ 2147483646 h 132"/>
                    <a:gd name="T70" fmla="*/ 2147483646 w 111"/>
                    <a:gd name="T71" fmla="*/ 2147483646 h 132"/>
                    <a:gd name="T72" fmla="*/ 2147483646 w 111"/>
                    <a:gd name="T73" fmla="*/ 2147483646 h 132"/>
                    <a:gd name="T74" fmla="*/ 2147483646 w 111"/>
                    <a:gd name="T75" fmla="*/ 2147483646 h 132"/>
                    <a:gd name="T76" fmla="*/ 2147483646 w 111"/>
                    <a:gd name="T77" fmla="*/ 2147483646 h 132"/>
                    <a:gd name="T78" fmla="*/ 2147483646 w 111"/>
                    <a:gd name="T79" fmla="*/ 2147483646 h 132"/>
                    <a:gd name="T80" fmla="*/ 2147483646 w 111"/>
                    <a:gd name="T81" fmla="*/ 2147483646 h 132"/>
                    <a:gd name="T82" fmla="*/ 2147483646 w 111"/>
                    <a:gd name="T83" fmla="*/ 2147483646 h 132"/>
                    <a:gd name="T84" fmla="*/ 2147483646 w 111"/>
                    <a:gd name="T85" fmla="*/ 2147483646 h 132"/>
                    <a:gd name="T86" fmla="*/ 2147483646 w 111"/>
                    <a:gd name="T87" fmla="*/ 2147483646 h 132"/>
                    <a:gd name="T88" fmla="*/ 2147483646 w 111"/>
                    <a:gd name="T89" fmla="*/ 2147483646 h 132"/>
                    <a:gd name="T90" fmla="*/ 2147483646 w 111"/>
                    <a:gd name="T91" fmla="*/ 2147483646 h 132"/>
                    <a:gd name="T92" fmla="*/ 2147483646 w 111"/>
                    <a:gd name="T93" fmla="*/ 2147483646 h 132"/>
                    <a:gd name="T94" fmla="*/ 2147483646 w 111"/>
                    <a:gd name="T95" fmla="*/ 2147483646 h 132"/>
                    <a:gd name="T96" fmla="*/ 2147483646 w 111"/>
                    <a:gd name="T97" fmla="*/ 2147483646 h 132"/>
                    <a:gd name="T98" fmla="*/ 2147483646 w 111"/>
                    <a:gd name="T99" fmla="*/ 2147483646 h 132"/>
                    <a:gd name="T100" fmla="*/ 2147483646 w 111"/>
                    <a:gd name="T101" fmla="*/ 2147483646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 h="132" extrusionOk="0">
                      <a:moveTo>
                        <a:pt x="75" y="128"/>
                      </a:moveTo>
                      <a:cubicBezTo>
                        <a:pt x="75" y="130"/>
                        <a:pt x="72" y="132"/>
                        <a:pt x="70" y="132"/>
                      </a:cubicBezTo>
                      <a:cubicBezTo>
                        <a:pt x="42" y="132"/>
                        <a:pt x="42" y="132"/>
                        <a:pt x="42" y="132"/>
                      </a:cubicBezTo>
                      <a:cubicBezTo>
                        <a:pt x="40" y="132"/>
                        <a:pt x="37" y="130"/>
                        <a:pt x="37" y="128"/>
                      </a:cubicBezTo>
                      <a:cubicBezTo>
                        <a:pt x="37" y="128"/>
                        <a:pt x="37" y="128"/>
                        <a:pt x="37" y="128"/>
                      </a:cubicBezTo>
                      <a:cubicBezTo>
                        <a:pt x="37" y="125"/>
                        <a:pt x="40" y="123"/>
                        <a:pt x="42" y="123"/>
                      </a:cubicBezTo>
                      <a:cubicBezTo>
                        <a:pt x="70" y="123"/>
                        <a:pt x="70" y="123"/>
                        <a:pt x="70" y="123"/>
                      </a:cubicBezTo>
                      <a:cubicBezTo>
                        <a:pt x="72" y="123"/>
                        <a:pt x="75" y="125"/>
                        <a:pt x="75" y="128"/>
                      </a:cubicBezTo>
                      <a:close/>
                      <a:moveTo>
                        <a:pt x="75" y="116"/>
                      </a:moveTo>
                      <a:cubicBezTo>
                        <a:pt x="75" y="113"/>
                        <a:pt x="72" y="111"/>
                        <a:pt x="70" y="111"/>
                      </a:cubicBezTo>
                      <a:cubicBezTo>
                        <a:pt x="42" y="111"/>
                        <a:pt x="42" y="111"/>
                        <a:pt x="42" y="111"/>
                      </a:cubicBezTo>
                      <a:cubicBezTo>
                        <a:pt x="40" y="111"/>
                        <a:pt x="37" y="113"/>
                        <a:pt x="37" y="116"/>
                      </a:cubicBezTo>
                      <a:cubicBezTo>
                        <a:pt x="37" y="116"/>
                        <a:pt x="37" y="116"/>
                        <a:pt x="37" y="116"/>
                      </a:cubicBezTo>
                      <a:cubicBezTo>
                        <a:pt x="37" y="118"/>
                        <a:pt x="40" y="120"/>
                        <a:pt x="42" y="120"/>
                      </a:cubicBezTo>
                      <a:cubicBezTo>
                        <a:pt x="70" y="120"/>
                        <a:pt x="70" y="120"/>
                        <a:pt x="70" y="120"/>
                      </a:cubicBezTo>
                      <a:cubicBezTo>
                        <a:pt x="72" y="120"/>
                        <a:pt x="75" y="118"/>
                        <a:pt x="75" y="116"/>
                      </a:cubicBezTo>
                      <a:close/>
                      <a:moveTo>
                        <a:pt x="60" y="65"/>
                      </a:moveTo>
                      <a:cubicBezTo>
                        <a:pt x="55" y="65"/>
                        <a:pt x="55" y="65"/>
                        <a:pt x="55" y="65"/>
                      </a:cubicBezTo>
                      <a:cubicBezTo>
                        <a:pt x="52" y="65"/>
                        <a:pt x="52" y="65"/>
                        <a:pt x="52" y="65"/>
                      </a:cubicBezTo>
                      <a:cubicBezTo>
                        <a:pt x="52" y="109"/>
                        <a:pt x="52" y="109"/>
                        <a:pt x="52" y="109"/>
                      </a:cubicBezTo>
                      <a:cubicBezTo>
                        <a:pt x="53" y="109"/>
                        <a:pt x="54" y="109"/>
                        <a:pt x="56" y="109"/>
                      </a:cubicBezTo>
                      <a:cubicBezTo>
                        <a:pt x="56" y="108"/>
                        <a:pt x="56" y="109"/>
                        <a:pt x="56" y="109"/>
                      </a:cubicBezTo>
                      <a:cubicBezTo>
                        <a:pt x="56" y="109"/>
                        <a:pt x="56" y="109"/>
                        <a:pt x="56" y="109"/>
                      </a:cubicBezTo>
                      <a:cubicBezTo>
                        <a:pt x="56" y="109"/>
                        <a:pt x="56" y="109"/>
                        <a:pt x="56" y="109"/>
                      </a:cubicBezTo>
                      <a:cubicBezTo>
                        <a:pt x="56" y="109"/>
                        <a:pt x="56" y="108"/>
                        <a:pt x="56" y="109"/>
                      </a:cubicBezTo>
                      <a:cubicBezTo>
                        <a:pt x="58" y="109"/>
                        <a:pt x="59" y="109"/>
                        <a:pt x="60" y="109"/>
                      </a:cubicBezTo>
                      <a:lnTo>
                        <a:pt x="60" y="65"/>
                      </a:lnTo>
                      <a:close/>
                      <a:moveTo>
                        <a:pt x="41" y="48"/>
                      </a:moveTo>
                      <a:cubicBezTo>
                        <a:pt x="37" y="48"/>
                        <a:pt x="34" y="51"/>
                        <a:pt x="34" y="54"/>
                      </a:cubicBezTo>
                      <a:cubicBezTo>
                        <a:pt x="34" y="58"/>
                        <a:pt x="37" y="61"/>
                        <a:pt x="41" y="61"/>
                      </a:cubicBezTo>
                      <a:cubicBezTo>
                        <a:pt x="47" y="61"/>
                        <a:pt x="47" y="61"/>
                        <a:pt x="47" y="61"/>
                      </a:cubicBezTo>
                      <a:cubicBezTo>
                        <a:pt x="47" y="54"/>
                        <a:pt x="47" y="54"/>
                        <a:pt x="47" y="54"/>
                      </a:cubicBezTo>
                      <a:cubicBezTo>
                        <a:pt x="47" y="51"/>
                        <a:pt x="44" y="48"/>
                        <a:pt x="41" y="48"/>
                      </a:cubicBezTo>
                      <a:close/>
                      <a:moveTo>
                        <a:pt x="78" y="54"/>
                      </a:moveTo>
                      <a:cubicBezTo>
                        <a:pt x="78" y="51"/>
                        <a:pt x="75" y="48"/>
                        <a:pt x="71" y="48"/>
                      </a:cubicBezTo>
                      <a:cubicBezTo>
                        <a:pt x="68" y="48"/>
                        <a:pt x="65" y="51"/>
                        <a:pt x="65" y="54"/>
                      </a:cubicBezTo>
                      <a:cubicBezTo>
                        <a:pt x="65" y="61"/>
                        <a:pt x="65" y="61"/>
                        <a:pt x="65" y="61"/>
                      </a:cubicBezTo>
                      <a:cubicBezTo>
                        <a:pt x="71" y="61"/>
                        <a:pt x="71" y="61"/>
                        <a:pt x="71" y="61"/>
                      </a:cubicBezTo>
                      <a:cubicBezTo>
                        <a:pt x="75" y="61"/>
                        <a:pt x="78" y="58"/>
                        <a:pt x="78" y="54"/>
                      </a:cubicBezTo>
                      <a:close/>
                      <a:moveTo>
                        <a:pt x="93" y="42"/>
                      </a:moveTo>
                      <a:cubicBezTo>
                        <a:pt x="90" y="31"/>
                        <a:pt x="76" y="18"/>
                        <a:pt x="56" y="18"/>
                      </a:cubicBezTo>
                      <a:cubicBezTo>
                        <a:pt x="36" y="18"/>
                        <a:pt x="22" y="31"/>
                        <a:pt x="19" y="42"/>
                      </a:cubicBezTo>
                      <a:cubicBezTo>
                        <a:pt x="17" y="51"/>
                        <a:pt x="19" y="60"/>
                        <a:pt x="24" y="68"/>
                      </a:cubicBezTo>
                      <a:cubicBezTo>
                        <a:pt x="27" y="76"/>
                        <a:pt x="31" y="82"/>
                        <a:pt x="35" y="89"/>
                      </a:cubicBezTo>
                      <a:cubicBezTo>
                        <a:pt x="37" y="94"/>
                        <a:pt x="37" y="99"/>
                        <a:pt x="38" y="104"/>
                      </a:cubicBezTo>
                      <a:cubicBezTo>
                        <a:pt x="39" y="107"/>
                        <a:pt x="40" y="108"/>
                        <a:pt x="45" y="109"/>
                      </a:cubicBezTo>
                      <a:cubicBezTo>
                        <a:pt x="46" y="109"/>
                        <a:pt x="46" y="109"/>
                        <a:pt x="47" y="109"/>
                      </a:cubicBezTo>
                      <a:cubicBezTo>
                        <a:pt x="47" y="65"/>
                        <a:pt x="47" y="65"/>
                        <a:pt x="47" y="65"/>
                      </a:cubicBezTo>
                      <a:cubicBezTo>
                        <a:pt x="41" y="65"/>
                        <a:pt x="41" y="65"/>
                        <a:pt x="41" y="65"/>
                      </a:cubicBezTo>
                      <a:cubicBezTo>
                        <a:pt x="38" y="65"/>
                        <a:pt x="35" y="64"/>
                        <a:pt x="33" y="62"/>
                      </a:cubicBezTo>
                      <a:cubicBezTo>
                        <a:pt x="31" y="60"/>
                        <a:pt x="30" y="57"/>
                        <a:pt x="30" y="54"/>
                      </a:cubicBezTo>
                      <a:cubicBezTo>
                        <a:pt x="30" y="52"/>
                        <a:pt x="31" y="49"/>
                        <a:pt x="33" y="47"/>
                      </a:cubicBezTo>
                      <a:cubicBezTo>
                        <a:pt x="35" y="45"/>
                        <a:pt x="38" y="44"/>
                        <a:pt x="41" y="44"/>
                      </a:cubicBezTo>
                      <a:cubicBezTo>
                        <a:pt x="47" y="44"/>
                        <a:pt x="52" y="48"/>
                        <a:pt x="52" y="54"/>
                      </a:cubicBezTo>
                      <a:cubicBezTo>
                        <a:pt x="52" y="54"/>
                        <a:pt x="52" y="54"/>
                        <a:pt x="52" y="54"/>
                      </a:cubicBezTo>
                      <a:cubicBezTo>
                        <a:pt x="52" y="61"/>
                        <a:pt x="52" y="61"/>
                        <a:pt x="52" y="61"/>
                      </a:cubicBezTo>
                      <a:cubicBezTo>
                        <a:pt x="55" y="61"/>
                        <a:pt x="55" y="61"/>
                        <a:pt x="55" y="61"/>
                      </a:cubicBezTo>
                      <a:cubicBezTo>
                        <a:pt x="60" y="61"/>
                        <a:pt x="60" y="61"/>
                        <a:pt x="60" y="61"/>
                      </a:cubicBezTo>
                      <a:cubicBezTo>
                        <a:pt x="60" y="54"/>
                        <a:pt x="60" y="54"/>
                        <a:pt x="60" y="54"/>
                      </a:cubicBezTo>
                      <a:cubicBezTo>
                        <a:pt x="60" y="54"/>
                        <a:pt x="60" y="54"/>
                        <a:pt x="60" y="54"/>
                      </a:cubicBezTo>
                      <a:cubicBezTo>
                        <a:pt x="60" y="51"/>
                        <a:pt x="62" y="49"/>
                        <a:pt x="64" y="47"/>
                      </a:cubicBezTo>
                      <a:cubicBezTo>
                        <a:pt x="66" y="45"/>
                        <a:pt x="68" y="44"/>
                        <a:pt x="71" y="44"/>
                      </a:cubicBezTo>
                      <a:cubicBezTo>
                        <a:pt x="74" y="44"/>
                        <a:pt x="77" y="45"/>
                        <a:pt x="79" y="47"/>
                      </a:cubicBezTo>
                      <a:cubicBezTo>
                        <a:pt x="81" y="49"/>
                        <a:pt x="82" y="52"/>
                        <a:pt x="82" y="54"/>
                      </a:cubicBezTo>
                      <a:cubicBezTo>
                        <a:pt x="82" y="57"/>
                        <a:pt x="81" y="60"/>
                        <a:pt x="79" y="62"/>
                      </a:cubicBezTo>
                      <a:cubicBezTo>
                        <a:pt x="77" y="64"/>
                        <a:pt x="74" y="65"/>
                        <a:pt x="71" y="65"/>
                      </a:cubicBezTo>
                      <a:cubicBezTo>
                        <a:pt x="65" y="65"/>
                        <a:pt x="65" y="65"/>
                        <a:pt x="65" y="65"/>
                      </a:cubicBezTo>
                      <a:cubicBezTo>
                        <a:pt x="65" y="109"/>
                        <a:pt x="65" y="109"/>
                        <a:pt x="65" y="109"/>
                      </a:cubicBezTo>
                      <a:cubicBezTo>
                        <a:pt x="66" y="109"/>
                        <a:pt x="67" y="109"/>
                        <a:pt x="67" y="109"/>
                      </a:cubicBezTo>
                      <a:cubicBezTo>
                        <a:pt x="72" y="108"/>
                        <a:pt x="73" y="107"/>
                        <a:pt x="74" y="104"/>
                      </a:cubicBezTo>
                      <a:cubicBezTo>
                        <a:pt x="75" y="99"/>
                        <a:pt x="75" y="94"/>
                        <a:pt x="77" y="89"/>
                      </a:cubicBezTo>
                      <a:cubicBezTo>
                        <a:pt x="81" y="82"/>
                        <a:pt x="85" y="76"/>
                        <a:pt x="89" y="68"/>
                      </a:cubicBezTo>
                      <a:cubicBezTo>
                        <a:pt x="93" y="60"/>
                        <a:pt x="95" y="51"/>
                        <a:pt x="93" y="42"/>
                      </a:cubicBezTo>
                      <a:close/>
                      <a:moveTo>
                        <a:pt x="60" y="4"/>
                      </a:moveTo>
                      <a:cubicBezTo>
                        <a:pt x="60" y="2"/>
                        <a:pt x="58" y="0"/>
                        <a:pt x="56" y="0"/>
                      </a:cubicBezTo>
                      <a:cubicBezTo>
                        <a:pt x="56" y="0"/>
                        <a:pt x="56" y="0"/>
                        <a:pt x="56" y="0"/>
                      </a:cubicBezTo>
                      <a:cubicBezTo>
                        <a:pt x="54" y="0"/>
                        <a:pt x="52" y="2"/>
                        <a:pt x="52" y="4"/>
                      </a:cubicBezTo>
                      <a:cubicBezTo>
                        <a:pt x="52" y="12"/>
                        <a:pt x="52" y="12"/>
                        <a:pt x="52" y="12"/>
                      </a:cubicBezTo>
                      <a:cubicBezTo>
                        <a:pt x="52" y="14"/>
                        <a:pt x="54" y="16"/>
                        <a:pt x="56" y="16"/>
                      </a:cubicBezTo>
                      <a:cubicBezTo>
                        <a:pt x="56" y="16"/>
                        <a:pt x="56" y="16"/>
                        <a:pt x="56" y="16"/>
                      </a:cubicBezTo>
                      <a:cubicBezTo>
                        <a:pt x="58" y="16"/>
                        <a:pt x="60" y="14"/>
                        <a:pt x="60" y="12"/>
                      </a:cubicBezTo>
                      <a:lnTo>
                        <a:pt x="60" y="4"/>
                      </a:lnTo>
                      <a:close/>
                      <a:moveTo>
                        <a:pt x="82" y="11"/>
                      </a:moveTo>
                      <a:cubicBezTo>
                        <a:pt x="83" y="9"/>
                        <a:pt x="83" y="7"/>
                        <a:pt x="81" y="5"/>
                      </a:cubicBezTo>
                      <a:cubicBezTo>
                        <a:pt x="81" y="5"/>
                        <a:pt x="81" y="5"/>
                        <a:pt x="81" y="5"/>
                      </a:cubicBezTo>
                      <a:cubicBezTo>
                        <a:pt x="79" y="4"/>
                        <a:pt x="76" y="5"/>
                        <a:pt x="75" y="7"/>
                      </a:cubicBezTo>
                      <a:cubicBezTo>
                        <a:pt x="72" y="14"/>
                        <a:pt x="72" y="14"/>
                        <a:pt x="72" y="14"/>
                      </a:cubicBezTo>
                      <a:cubicBezTo>
                        <a:pt x="71" y="16"/>
                        <a:pt x="71" y="18"/>
                        <a:pt x="73" y="19"/>
                      </a:cubicBezTo>
                      <a:cubicBezTo>
                        <a:pt x="73" y="19"/>
                        <a:pt x="73" y="19"/>
                        <a:pt x="73" y="19"/>
                      </a:cubicBezTo>
                      <a:cubicBezTo>
                        <a:pt x="75" y="20"/>
                        <a:pt x="78" y="19"/>
                        <a:pt x="79" y="17"/>
                      </a:cubicBezTo>
                      <a:lnTo>
                        <a:pt x="82" y="11"/>
                      </a:lnTo>
                      <a:close/>
                      <a:moveTo>
                        <a:pt x="99" y="24"/>
                      </a:moveTo>
                      <a:cubicBezTo>
                        <a:pt x="100" y="22"/>
                        <a:pt x="101" y="20"/>
                        <a:pt x="99" y="18"/>
                      </a:cubicBezTo>
                      <a:cubicBezTo>
                        <a:pt x="99" y="18"/>
                        <a:pt x="99" y="18"/>
                        <a:pt x="99" y="18"/>
                      </a:cubicBezTo>
                      <a:cubicBezTo>
                        <a:pt x="98" y="17"/>
                        <a:pt x="95" y="16"/>
                        <a:pt x="93" y="18"/>
                      </a:cubicBezTo>
                      <a:cubicBezTo>
                        <a:pt x="88" y="23"/>
                        <a:pt x="88" y="23"/>
                        <a:pt x="88" y="23"/>
                      </a:cubicBezTo>
                      <a:cubicBezTo>
                        <a:pt x="86" y="24"/>
                        <a:pt x="86" y="27"/>
                        <a:pt x="88" y="28"/>
                      </a:cubicBezTo>
                      <a:cubicBezTo>
                        <a:pt x="88" y="28"/>
                        <a:pt x="88" y="28"/>
                        <a:pt x="88" y="28"/>
                      </a:cubicBezTo>
                      <a:cubicBezTo>
                        <a:pt x="89" y="30"/>
                        <a:pt x="92" y="30"/>
                        <a:pt x="93" y="29"/>
                      </a:cubicBezTo>
                      <a:lnTo>
                        <a:pt x="99" y="24"/>
                      </a:lnTo>
                      <a:close/>
                      <a:moveTo>
                        <a:pt x="107" y="44"/>
                      </a:moveTo>
                      <a:cubicBezTo>
                        <a:pt x="110" y="43"/>
                        <a:pt x="111" y="41"/>
                        <a:pt x="111" y="39"/>
                      </a:cubicBezTo>
                      <a:cubicBezTo>
                        <a:pt x="111" y="39"/>
                        <a:pt x="111" y="39"/>
                        <a:pt x="111" y="39"/>
                      </a:cubicBezTo>
                      <a:cubicBezTo>
                        <a:pt x="110" y="37"/>
                        <a:pt x="108" y="35"/>
                        <a:pt x="106" y="36"/>
                      </a:cubicBezTo>
                      <a:cubicBezTo>
                        <a:pt x="99" y="37"/>
                        <a:pt x="99" y="37"/>
                        <a:pt x="99" y="37"/>
                      </a:cubicBezTo>
                      <a:cubicBezTo>
                        <a:pt x="97" y="37"/>
                        <a:pt x="95" y="40"/>
                        <a:pt x="96" y="42"/>
                      </a:cubicBezTo>
                      <a:cubicBezTo>
                        <a:pt x="96" y="42"/>
                        <a:pt x="96" y="42"/>
                        <a:pt x="96" y="42"/>
                      </a:cubicBezTo>
                      <a:cubicBezTo>
                        <a:pt x="96" y="44"/>
                        <a:pt x="98" y="45"/>
                        <a:pt x="100" y="45"/>
                      </a:cubicBezTo>
                      <a:lnTo>
                        <a:pt x="107" y="44"/>
                      </a:lnTo>
                      <a:close/>
                      <a:moveTo>
                        <a:pt x="106" y="65"/>
                      </a:moveTo>
                      <a:cubicBezTo>
                        <a:pt x="108" y="66"/>
                        <a:pt x="110" y="64"/>
                        <a:pt x="110" y="62"/>
                      </a:cubicBezTo>
                      <a:cubicBezTo>
                        <a:pt x="110" y="62"/>
                        <a:pt x="110" y="62"/>
                        <a:pt x="110" y="62"/>
                      </a:cubicBezTo>
                      <a:cubicBezTo>
                        <a:pt x="111" y="60"/>
                        <a:pt x="109" y="58"/>
                        <a:pt x="107" y="57"/>
                      </a:cubicBezTo>
                      <a:cubicBezTo>
                        <a:pt x="100" y="56"/>
                        <a:pt x="100" y="56"/>
                        <a:pt x="100" y="56"/>
                      </a:cubicBezTo>
                      <a:cubicBezTo>
                        <a:pt x="98" y="55"/>
                        <a:pt x="96" y="57"/>
                        <a:pt x="95" y="59"/>
                      </a:cubicBezTo>
                      <a:cubicBezTo>
                        <a:pt x="95" y="59"/>
                        <a:pt x="95" y="59"/>
                        <a:pt x="95" y="59"/>
                      </a:cubicBezTo>
                      <a:cubicBezTo>
                        <a:pt x="95" y="61"/>
                        <a:pt x="96" y="63"/>
                        <a:pt x="98" y="64"/>
                      </a:cubicBezTo>
                      <a:lnTo>
                        <a:pt x="106" y="65"/>
                      </a:lnTo>
                      <a:close/>
                      <a:moveTo>
                        <a:pt x="33" y="17"/>
                      </a:moveTo>
                      <a:cubicBezTo>
                        <a:pt x="34" y="19"/>
                        <a:pt x="36" y="20"/>
                        <a:pt x="38" y="19"/>
                      </a:cubicBezTo>
                      <a:cubicBezTo>
                        <a:pt x="38" y="19"/>
                        <a:pt x="38" y="19"/>
                        <a:pt x="38" y="19"/>
                      </a:cubicBezTo>
                      <a:cubicBezTo>
                        <a:pt x="40" y="18"/>
                        <a:pt x="41" y="16"/>
                        <a:pt x="40" y="14"/>
                      </a:cubicBezTo>
                      <a:cubicBezTo>
                        <a:pt x="36" y="7"/>
                        <a:pt x="36" y="7"/>
                        <a:pt x="36" y="7"/>
                      </a:cubicBezTo>
                      <a:cubicBezTo>
                        <a:pt x="35" y="5"/>
                        <a:pt x="33" y="4"/>
                        <a:pt x="31" y="5"/>
                      </a:cubicBezTo>
                      <a:cubicBezTo>
                        <a:pt x="31" y="5"/>
                        <a:pt x="31" y="5"/>
                        <a:pt x="31" y="5"/>
                      </a:cubicBezTo>
                      <a:cubicBezTo>
                        <a:pt x="29" y="7"/>
                        <a:pt x="28" y="9"/>
                        <a:pt x="29" y="11"/>
                      </a:cubicBezTo>
                      <a:lnTo>
                        <a:pt x="33" y="17"/>
                      </a:lnTo>
                      <a:close/>
                      <a:moveTo>
                        <a:pt x="18" y="29"/>
                      </a:moveTo>
                      <a:cubicBezTo>
                        <a:pt x="20" y="30"/>
                        <a:pt x="22" y="30"/>
                        <a:pt x="24" y="28"/>
                      </a:cubicBezTo>
                      <a:cubicBezTo>
                        <a:pt x="24" y="28"/>
                        <a:pt x="24" y="28"/>
                        <a:pt x="24" y="28"/>
                      </a:cubicBezTo>
                      <a:cubicBezTo>
                        <a:pt x="25" y="27"/>
                        <a:pt x="25" y="24"/>
                        <a:pt x="24" y="23"/>
                      </a:cubicBezTo>
                      <a:cubicBezTo>
                        <a:pt x="18" y="18"/>
                        <a:pt x="18" y="18"/>
                        <a:pt x="18" y="18"/>
                      </a:cubicBezTo>
                      <a:cubicBezTo>
                        <a:pt x="16" y="16"/>
                        <a:pt x="14" y="17"/>
                        <a:pt x="12" y="18"/>
                      </a:cubicBezTo>
                      <a:cubicBezTo>
                        <a:pt x="12" y="18"/>
                        <a:pt x="12" y="18"/>
                        <a:pt x="12" y="18"/>
                      </a:cubicBezTo>
                      <a:cubicBezTo>
                        <a:pt x="11" y="20"/>
                        <a:pt x="11" y="22"/>
                        <a:pt x="13" y="24"/>
                      </a:cubicBezTo>
                      <a:lnTo>
                        <a:pt x="18" y="29"/>
                      </a:lnTo>
                      <a:close/>
                      <a:moveTo>
                        <a:pt x="11" y="45"/>
                      </a:moveTo>
                      <a:cubicBezTo>
                        <a:pt x="14" y="45"/>
                        <a:pt x="16" y="44"/>
                        <a:pt x="16" y="42"/>
                      </a:cubicBezTo>
                      <a:cubicBezTo>
                        <a:pt x="16" y="42"/>
                        <a:pt x="16" y="42"/>
                        <a:pt x="16" y="42"/>
                      </a:cubicBezTo>
                      <a:cubicBezTo>
                        <a:pt x="16" y="40"/>
                        <a:pt x="15" y="37"/>
                        <a:pt x="13" y="37"/>
                      </a:cubicBezTo>
                      <a:cubicBezTo>
                        <a:pt x="5" y="36"/>
                        <a:pt x="5" y="36"/>
                        <a:pt x="5" y="36"/>
                      </a:cubicBezTo>
                      <a:cubicBezTo>
                        <a:pt x="3" y="35"/>
                        <a:pt x="1" y="37"/>
                        <a:pt x="1" y="39"/>
                      </a:cubicBezTo>
                      <a:cubicBezTo>
                        <a:pt x="1" y="39"/>
                        <a:pt x="1" y="39"/>
                        <a:pt x="1" y="39"/>
                      </a:cubicBezTo>
                      <a:cubicBezTo>
                        <a:pt x="0" y="41"/>
                        <a:pt x="2" y="43"/>
                        <a:pt x="4" y="44"/>
                      </a:cubicBezTo>
                      <a:lnTo>
                        <a:pt x="11" y="45"/>
                      </a:lnTo>
                      <a:close/>
                      <a:moveTo>
                        <a:pt x="13" y="64"/>
                      </a:moveTo>
                      <a:cubicBezTo>
                        <a:pt x="15" y="63"/>
                        <a:pt x="17" y="61"/>
                        <a:pt x="16" y="59"/>
                      </a:cubicBezTo>
                      <a:cubicBezTo>
                        <a:pt x="16" y="59"/>
                        <a:pt x="16" y="59"/>
                        <a:pt x="16" y="59"/>
                      </a:cubicBezTo>
                      <a:cubicBezTo>
                        <a:pt x="16" y="57"/>
                        <a:pt x="14" y="55"/>
                        <a:pt x="11" y="56"/>
                      </a:cubicBezTo>
                      <a:cubicBezTo>
                        <a:pt x="4" y="57"/>
                        <a:pt x="4" y="57"/>
                        <a:pt x="4" y="57"/>
                      </a:cubicBezTo>
                      <a:cubicBezTo>
                        <a:pt x="2" y="58"/>
                        <a:pt x="1" y="60"/>
                        <a:pt x="1" y="62"/>
                      </a:cubicBezTo>
                      <a:cubicBezTo>
                        <a:pt x="1" y="62"/>
                        <a:pt x="1" y="62"/>
                        <a:pt x="1" y="62"/>
                      </a:cubicBezTo>
                      <a:cubicBezTo>
                        <a:pt x="2" y="64"/>
                        <a:pt x="4" y="66"/>
                        <a:pt x="6" y="65"/>
                      </a:cubicBezTo>
                      <a:lnTo>
                        <a:pt x="1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grpSp>
      <p:sp>
        <p:nvSpPr>
          <p:cNvPr id="24" name="Google Shape;1095;p38">
            <a:extLst>
              <a:ext uri="{FF2B5EF4-FFF2-40B4-BE49-F238E27FC236}">
                <a16:creationId xmlns:a16="http://schemas.microsoft.com/office/drawing/2014/main" id="{08340B5B-EA4E-4E22-BBD4-619F639D81F9}"/>
              </a:ext>
            </a:extLst>
          </p:cNvPr>
          <p:cNvSpPr>
            <a:spLocks/>
          </p:cNvSpPr>
          <p:nvPr/>
        </p:nvSpPr>
        <p:spPr bwMode="auto">
          <a:xfrm>
            <a:off x="6637541" y="2436581"/>
            <a:ext cx="530225" cy="444500"/>
          </a:xfrm>
          <a:custGeom>
            <a:avLst/>
            <a:gdLst>
              <a:gd name="T0" fmla="*/ 2147483646 w 134"/>
              <a:gd name="T1" fmla="*/ 2147483646 h 112"/>
              <a:gd name="T2" fmla="*/ 2147483646 w 134"/>
              <a:gd name="T3" fmla="*/ 2147483646 h 112"/>
              <a:gd name="T4" fmla="*/ 2147483646 w 134"/>
              <a:gd name="T5" fmla="*/ 2147483646 h 112"/>
              <a:gd name="T6" fmla="*/ 2147483646 w 134"/>
              <a:gd name="T7" fmla="*/ 2147483646 h 112"/>
              <a:gd name="T8" fmla="*/ 2147483646 w 134"/>
              <a:gd name="T9" fmla="*/ 2147483646 h 112"/>
              <a:gd name="T10" fmla="*/ 2147483646 w 134"/>
              <a:gd name="T11" fmla="*/ 2147483646 h 112"/>
              <a:gd name="T12" fmla="*/ 2147483646 w 134"/>
              <a:gd name="T13" fmla="*/ 2147483646 h 112"/>
              <a:gd name="T14" fmla="*/ 2147483646 w 134"/>
              <a:gd name="T15" fmla="*/ 2147483646 h 112"/>
              <a:gd name="T16" fmla="*/ 2147483646 w 134"/>
              <a:gd name="T17" fmla="*/ 2147483646 h 112"/>
              <a:gd name="T18" fmla="*/ 2147483646 w 134"/>
              <a:gd name="T19" fmla="*/ 2147483646 h 112"/>
              <a:gd name="T20" fmla="*/ 2147483646 w 134"/>
              <a:gd name="T21" fmla="*/ 2147483646 h 112"/>
              <a:gd name="T22" fmla="*/ 2147483646 w 134"/>
              <a:gd name="T23" fmla="*/ 2147483646 h 112"/>
              <a:gd name="T24" fmla="*/ 2147483646 w 134"/>
              <a:gd name="T25" fmla="*/ 2147483646 h 112"/>
              <a:gd name="T26" fmla="*/ 2147483646 w 134"/>
              <a:gd name="T27" fmla="*/ 2147483646 h 112"/>
              <a:gd name="T28" fmla="*/ 2147483646 w 134"/>
              <a:gd name="T29" fmla="*/ 2147483646 h 112"/>
              <a:gd name="T30" fmla="*/ 2147483646 w 134"/>
              <a:gd name="T31" fmla="*/ 2147483646 h 112"/>
              <a:gd name="T32" fmla="*/ 2147483646 w 134"/>
              <a:gd name="T33" fmla="*/ 2147483646 h 112"/>
              <a:gd name="T34" fmla="*/ 2147483646 w 134"/>
              <a:gd name="T35" fmla="*/ 2147483646 h 112"/>
              <a:gd name="T36" fmla="*/ 2147483646 w 134"/>
              <a:gd name="T37" fmla="*/ 2147483646 h 112"/>
              <a:gd name="T38" fmla="*/ 2147483646 w 134"/>
              <a:gd name="T39" fmla="*/ 2147483646 h 112"/>
              <a:gd name="T40" fmla="*/ 2147483646 w 134"/>
              <a:gd name="T41" fmla="*/ 2147483646 h 112"/>
              <a:gd name="T42" fmla="*/ 2147483646 w 134"/>
              <a:gd name="T43" fmla="*/ 2147483646 h 112"/>
              <a:gd name="T44" fmla="*/ 2147483646 w 134"/>
              <a:gd name="T45" fmla="*/ 2147483646 h 112"/>
              <a:gd name="T46" fmla="*/ 2147483646 w 134"/>
              <a:gd name="T47" fmla="*/ 2147483646 h 112"/>
              <a:gd name="T48" fmla="*/ 2147483646 w 134"/>
              <a:gd name="T49" fmla="*/ 2147483646 h 112"/>
              <a:gd name="T50" fmla="*/ 2147483646 w 134"/>
              <a:gd name="T51" fmla="*/ 2147483646 h 112"/>
              <a:gd name="T52" fmla="*/ 2147483646 w 134"/>
              <a:gd name="T53" fmla="*/ 2147483646 h 112"/>
              <a:gd name="T54" fmla="*/ 2147483646 w 134"/>
              <a:gd name="T55" fmla="*/ 2147483646 h 112"/>
              <a:gd name="T56" fmla="*/ 2147483646 w 134"/>
              <a:gd name="T57" fmla="*/ 2147483646 h 112"/>
              <a:gd name="T58" fmla="*/ 2147483646 w 134"/>
              <a:gd name="T59" fmla="*/ 2147483646 h 112"/>
              <a:gd name="T60" fmla="*/ 2147483646 w 134"/>
              <a:gd name="T61" fmla="*/ 2147483646 h 112"/>
              <a:gd name="T62" fmla="*/ 2147483646 w 134"/>
              <a:gd name="T63" fmla="*/ 2147483646 h 112"/>
              <a:gd name="T64" fmla="*/ 2147483646 w 134"/>
              <a:gd name="T65" fmla="*/ 2147483646 h 112"/>
              <a:gd name="T66" fmla="*/ 2147483646 w 134"/>
              <a:gd name="T67" fmla="*/ 2147483646 h 112"/>
              <a:gd name="T68" fmla="*/ 2147483646 w 134"/>
              <a:gd name="T69" fmla="*/ 2147483646 h 112"/>
              <a:gd name="T70" fmla="*/ 2147483646 w 134"/>
              <a:gd name="T71" fmla="*/ 2147483646 h 112"/>
              <a:gd name="T72" fmla="*/ 2147483646 w 134"/>
              <a:gd name="T73" fmla="*/ 2147483646 h 112"/>
              <a:gd name="T74" fmla="*/ 2147483646 w 134"/>
              <a:gd name="T75" fmla="*/ 2147483646 h 112"/>
              <a:gd name="T76" fmla="*/ 2147483646 w 134"/>
              <a:gd name="T77" fmla="*/ 2147483646 h 112"/>
              <a:gd name="T78" fmla="*/ 2147483646 w 134"/>
              <a:gd name="T79" fmla="*/ 2147483646 h 112"/>
              <a:gd name="T80" fmla="*/ 2147483646 w 134"/>
              <a:gd name="T81" fmla="*/ 2147483646 h 112"/>
              <a:gd name="T82" fmla="*/ 2147483646 w 134"/>
              <a:gd name="T83" fmla="*/ 2147483646 h 112"/>
              <a:gd name="T84" fmla="*/ 2147483646 w 134"/>
              <a:gd name="T85" fmla="*/ 2147483646 h 112"/>
              <a:gd name="T86" fmla="*/ 2147483646 w 134"/>
              <a:gd name="T87" fmla="*/ 2147483646 h 112"/>
              <a:gd name="T88" fmla="*/ 2147483646 w 134"/>
              <a:gd name="T89" fmla="*/ 2147483646 h 112"/>
              <a:gd name="T90" fmla="*/ 2147483646 w 134"/>
              <a:gd name="T91" fmla="*/ 2147483646 h 112"/>
              <a:gd name="T92" fmla="*/ 2147483646 w 134"/>
              <a:gd name="T93" fmla="*/ 2147483646 h 112"/>
              <a:gd name="T94" fmla="*/ 2147483646 w 134"/>
              <a:gd name="T95" fmla="*/ 2147483646 h 112"/>
              <a:gd name="T96" fmla="*/ 2147483646 w 134"/>
              <a:gd name="T97" fmla="*/ 2147483646 h 112"/>
              <a:gd name="T98" fmla="*/ 2147483646 w 134"/>
              <a:gd name="T99" fmla="*/ 2147483646 h 112"/>
              <a:gd name="T100" fmla="*/ 2147483646 w 134"/>
              <a:gd name="T101" fmla="*/ 0 h 112"/>
              <a:gd name="T102" fmla="*/ 0 w 134"/>
              <a:gd name="T103" fmla="*/ 2147483646 h 112"/>
              <a:gd name="T104" fmla="*/ 2147483646 w 134"/>
              <a:gd name="T105" fmla="*/ 2147483646 h 112"/>
              <a:gd name="T106" fmla="*/ 2147483646 w 134"/>
              <a:gd name="T107" fmla="*/ 2147483646 h 112"/>
              <a:gd name="T108" fmla="*/ 2147483646 w 134"/>
              <a:gd name="T109" fmla="*/ 2147483646 h 112"/>
              <a:gd name="T110" fmla="*/ 2147483646 w 134"/>
              <a:gd name="T111" fmla="*/ 2147483646 h 112"/>
              <a:gd name="T112" fmla="*/ 2147483646 w 134"/>
              <a:gd name="T113" fmla="*/ 2147483646 h 112"/>
              <a:gd name="T114" fmla="*/ 2147483646 w 134"/>
              <a:gd name="T115" fmla="*/ 2147483646 h 112"/>
              <a:gd name="T116" fmla="*/ 2147483646 w 134"/>
              <a:gd name="T117" fmla="*/ 2147483646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4" h="112" extrusionOk="0">
                <a:moveTo>
                  <a:pt x="18" y="91"/>
                </a:moveTo>
                <a:cubicBezTo>
                  <a:pt x="18" y="61"/>
                  <a:pt x="18" y="61"/>
                  <a:pt x="18" y="61"/>
                </a:cubicBezTo>
                <a:cubicBezTo>
                  <a:pt x="18" y="59"/>
                  <a:pt x="20" y="57"/>
                  <a:pt x="23" y="57"/>
                </a:cubicBezTo>
                <a:cubicBezTo>
                  <a:pt x="30" y="57"/>
                  <a:pt x="30" y="57"/>
                  <a:pt x="30" y="57"/>
                </a:cubicBezTo>
                <a:cubicBezTo>
                  <a:pt x="32" y="57"/>
                  <a:pt x="34" y="59"/>
                  <a:pt x="34" y="61"/>
                </a:cubicBezTo>
                <a:cubicBezTo>
                  <a:pt x="34" y="91"/>
                  <a:pt x="34" y="91"/>
                  <a:pt x="34" y="91"/>
                </a:cubicBezTo>
                <a:cubicBezTo>
                  <a:pt x="34" y="94"/>
                  <a:pt x="32" y="96"/>
                  <a:pt x="30" y="96"/>
                </a:cubicBezTo>
                <a:cubicBezTo>
                  <a:pt x="23" y="96"/>
                  <a:pt x="23" y="96"/>
                  <a:pt x="23" y="96"/>
                </a:cubicBezTo>
                <a:cubicBezTo>
                  <a:pt x="20" y="96"/>
                  <a:pt x="18" y="94"/>
                  <a:pt x="18" y="91"/>
                </a:cubicBezTo>
                <a:close/>
                <a:moveTo>
                  <a:pt x="49" y="46"/>
                </a:moveTo>
                <a:cubicBezTo>
                  <a:pt x="47" y="46"/>
                  <a:pt x="45" y="48"/>
                  <a:pt x="45" y="51"/>
                </a:cubicBezTo>
                <a:cubicBezTo>
                  <a:pt x="45" y="91"/>
                  <a:pt x="45" y="91"/>
                  <a:pt x="45" y="91"/>
                </a:cubicBezTo>
                <a:cubicBezTo>
                  <a:pt x="45" y="94"/>
                  <a:pt x="47" y="96"/>
                  <a:pt x="49" y="96"/>
                </a:cubicBezTo>
                <a:cubicBezTo>
                  <a:pt x="57" y="96"/>
                  <a:pt x="57" y="96"/>
                  <a:pt x="57" y="96"/>
                </a:cubicBezTo>
                <a:cubicBezTo>
                  <a:pt x="59" y="96"/>
                  <a:pt x="61" y="94"/>
                  <a:pt x="61" y="91"/>
                </a:cubicBezTo>
                <a:cubicBezTo>
                  <a:pt x="61" y="51"/>
                  <a:pt x="61" y="51"/>
                  <a:pt x="61" y="51"/>
                </a:cubicBezTo>
                <a:cubicBezTo>
                  <a:pt x="61" y="48"/>
                  <a:pt x="59" y="46"/>
                  <a:pt x="57" y="46"/>
                </a:cubicBezTo>
                <a:lnTo>
                  <a:pt x="49" y="46"/>
                </a:lnTo>
                <a:close/>
                <a:moveTo>
                  <a:pt x="76" y="37"/>
                </a:moveTo>
                <a:cubicBezTo>
                  <a:pt x="74" y="37"/>
                  <a:pt x="72" y="39"/>
                  <a:pt x="72" y="41"/>
                </a:cubicBezTo>
                <a:cubicBezTo>
                  <a:pt x="72" y="91"/>
                  <a:pt x="72" y="91"/>
                  <a:pt x="72" y="91"/>
                </a:cubicBezTo>
                <a:cubicBezTo>
                  <a:pt x="72" y="94"/>
                  <a:pt x="74" y="96"/>
                  <a:pt x="76" y="96"/>
                </a:cubicBezTo>
                <a:cubicBezTo>
                  <a:pt x="83" y="96"/>
                  <a:pt x="83" y="96"/>
                  <a:pt x="83" y="96"/>
                </a:cubicBezTo>
                <a:cubicBezTo>
                  <a:pt x="86" y="96"/>
                  <a:pt x="88" y="94"/>
                  <a:pt x="88" y="91"/>
                </a:cubicBezTo>
                <a:cubicBezTo>
                  <a:pt x="88" y="41"/>
                  <a:pt x="88" y="41"/>
                  <a:pt x="88" y="41"/>
                </a:cubicBezTo>
                <a:cubicBezTo>
                  <a:pt x="88" y="39"/>
                  <a:pt x="86" y="37"/>
                  <a:pt x="83" y="37"/>
                </a:cubicBezTo>
                <a:lnTo>
                  <a:pt x="76" y="37"/>
                </a:lnTo>
                <a:close/>
                <a:moveTo>
                  <a:pt x="103" y="28"/>
                </a:moveTo>
                <a:cubicBezTo>
                  <a:pt x="100" y="28"/>
                  <a:pt x="98" y="30"/>
                  <a:pt x="98" y="32"/>
                </a:cubicBezTo>
                <a:cubicBezTo>
                  <a:pt x="98" y="91"/>
                  <a:pt x="98" y="91"/>
                  <a:pt x="98" y="91"/>
                </a:cubicBezTo>
                <a:cubicBezTo>
                  <a:pt x="98" y="94"/>
                  <a:pt x="100" y="96"/>
                  <a:pt x="103" y="96"/>
                </a:cubicBezTo>
                <a:cubicBezTo>
                  <a:pt x="110" y="96"/>
                  <a:pt x="110" y="96"/>
                  <a:pt x="110" y="96"/>
                </a:cubicBezTo>
                <a:cubicBezTo>
                  <a:pt x="113" y="96"/>
                  <a:pt x="115" y="94"/>
                  <a:pt x="115" y="91"/>
                </a:cubicBezTo>
                <a:cubicBezTo>
                  <a:pt x="115" y="32"/>
                  <a:pt x="115" y="32"/>
                  <a:pt x="115" y="32"/>
                </a:cubicBezTo>
                <a:cubicBezTo>
                  <a:pt x="115" y="30"/>
                  <a:pt x="113" y="28"/>
                  <a:pt x="110" y="28"/>
                </a:cubicBezTo>
                <a:lnTo>
                  <a:pt x="103" y="28"/>
                </a:lnTo>
                <a:close/>
                <a:moveTo>
                  <a:pt x="20" y="45"/>
                </a:moveTo>
                <a:cubicBezTo>
                  <a:pt x="49" y="40"/>
                  <a:pt x="75" y="30"/>
                  <a:pt x="100" y="15"/>
                </a:cubicBezTo>
                <a:cubicBezTo>
                  <a:pt x="102" y="20"/>
                  <a:pt x="102" y="20"/>
                  <a:pt x="102" y="20"/>
                </a:cubicBezTo>
                <a:cubicBezTo>
                  <a:pt x="110" y="6"/>
                  <a:pt x="110" y="6"/>
                  <a:pt x="110" y="6"/>
                </a:cubicBezTo>
                <a:cubicBezTo>
                  <a:pt x="94" y="6"/>
                  <a:pt x="94" y="6"/>
                  <a:pt x="94" y="6"/>
                </a:cubicBezTo>
                <a:cubicBezTo>
                  <a:pt x="97" y="10"/>
                  <a:pt x="97" y="10"/>
                  <a:pt x="97" y="10"/>
                </a:cubicBezTo>
                <a:cubicBezTo>
                  <a:pt x="73" y="24"/>
                  <a:pt x="47" y="34"/>
                  <a:pt x="19" y="39"/>
                </a:cubicBezTo>
                <a:lnTo>
                  <a:pt x="20" y="45"/>
                </a:lnTo>
                <a:close/>
                <a:moveTo>
                  <a:pt x="134" y="104"/>
                </a:moveTo>
                <a:cubicBezTo>
                  <a:pt x="120" y="97"/>
                  <a:pt x="120" y="97"/>
                  <a:pt x="120" y="97"/>
                </a:cubicBezTo>
                <a:cubicBezTo>
                  <a:pt x="120" y="101"/>
                  <a:pt x="120" y="101"/>
                  <a:pt x="120" y="101"/>
                </a:cubicBezTo>
                <a:cubicBezTo>
                  <a:pt x="11" y="101"/>
                  <a:pt x="11" y="101"/>
                  <a:pt x="11" y="101"/>
                </a:cubicBezTo>
                <a:cubicBezTo>
                  <a:pt x="11" y="14"/>
                  <a:pt x="11" y="14"/>
                  <a:pt x="11" y="14"/>
                </a:cubicBezTo>
                <a:cubicBezTo>
                  <a:pt x="16" y="14"/>
                  <a:pt x="16" y="14"/>
                  <a:pt x="16" y="14"/>
                </a:cubicBezTo>
                <a:cubicBezTo>
                  <a:pt x="8" y="0"/>
                  <a:pt x="8" y="0"/>
                  <a:pt x="8" y="0"/>
                </a:cubicBezTo>
                <a:cubicBezTo>
                  <a:pt x="0" y="14"/>
                  <a:pt x="0" y="14"/>
                  <a:pt x="0" y="14"/>
                </a:cubicBezTo>
                <a:cubicBezTo>
                  <a:pt x="5" y="14"/>
                  <a:pt x="5" y="14"/>
                  <a:pt x="5" y="14"/>
                </a:cubicBezTo>
                <a:cubicBezTo>
                  <a:pt x="5" y="101"/>
                  <a:pt x="5" y="101"/>
                  <a:pt x="5" y="101"/>
                </a:cubicBezTo>
                <a:cubicBezTo>
                  <a:pt x="5" y="104"/>
                  <a:pt x="5" y="104"/>
                  <a:pt x="5" y="104"/>
                </a:cubicBezTo>
                <a:cubicBezTo>
                  <a:pt x="5" y="107"/>
                  <a:pt x="5" y="107"/>
                  <a:pt x="5" y="107"/>
                </a:cubicBezTo>
                <a:cubicBezTo>
                  <a:pt x="120" y="107"/>
                  <a:pt x="120" y="107"/>
                  <a:pt x="120" y="107"/>
                </a:cubicBezTo>
                <a:cubicBezTo>
                  <a:pt x="120" y="112"/>
                  <a:pt x="120" y="112"/>
                  <a:pt x="120" y="112"/>
                </a:cubicBezTo>
                <a:lnTo>
                  <a:pt x="134"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Tree>
    <p:extLst>
      <p:ext uri="{BB962C8B-B14F-4D97-AF65-F5344CB8AC3E}">
        <p14:creationId xmlns:p14="http://schemas.microsoft.com/office/powerpoint/2010/main" val="148701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D6B292C-5906-428C-83C3-C800251F58EB}"/>
              </a:ext>
            </a:extLst>
          </p:cNvPr>
          <p:cNvGrpSpPr/>
          <p:nvPr/>
        </p:nvGrpSpPr>
        <p:grpSpPr>
          <a:xfrm>
            <a:off x="601916" y="235586"/>
            <a:ext cx="10033953" cy="711200"/>
            <a:chOff x="601916" y="235585"/>
            <a:chExt cx="10033953" cy="711200"/>
          </a:xfrm>
        </p:grpSpPr>
        <p:sp>
          <p:nvSpPr>
            <p:cNvPr id="27" name="Title 1">
              <a:extLst>
                <a:ext uri="{FF2B5EF4-FFF2-40B4-BE49-F238E27FC236}">
                  <a16:creationId xmlns:a16="http://schemas.microsoft.com/office/drawing/2014/main" id="{F4A0ECC9-20C5-4A7E-8924-6E818761B650}"/>
                </a:ext>
              </a:extLst>
            </p:cNvPr>
            <p:cNvSpPr txBox="1">
              <a:spLocks/>
            </p:cNvSpPr>
            <p:nvPr/>
          </p:nvSpPr>
          <p:spPr bwMode="auto">
            <a:xfrm>
              <a:off x="601916" y="235585"/>
              <a:ext cx="1003395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defRPr/>
              </a:pPr>
              <a:r>
                <a:rPr lang="lv-LV" sz="2800" spc="300" dirty="0">
                  <a:latin typeface="Verdana" panose="020B0604030504040204" pitchFamily="34" charset="0"/>
                  <a:ea typeface="Verdana" panose="020B0604030504040204" pitchFamily="34" charset="0"/>
                  <a:cs typeface="Times New Roman" panose="02020603050405020304" pitchFamily="18" charset="0"/>
                </a:rPr>
                <a:t>SHORT TERM LABOUR MARKET FORECASTS</a:t>
              </a:r>
              <a:endParaRPr lang="en-US" sz="2800" spc="300" dirty="0">
                <a:latin typeface="Verdana" panose="020B0604030504040204" pitchFamily="34" charset="0"/>
                <a:ea typeface="Verdana" panose="020B0604030504040204" pitchFamily="34" charset="0"/>
                <a:cs typeface="Times New Roman" panose="02020603050405020304" pitchFamily="18" charset="0"/>
              </a:endParaRPr>
            </a:p>
          </p:txBody>
        </p:sp>
        <p:cxnSp>
          <p:nvCxnSpPr>
            <p:cNvPr id="29" name="Straight Connector 28">
              <a:extLst>
                <a:ext uri="{FF2B5EF4-FFF2-40B4-BE49-F238E27FC236}">
                  <a16:creationId xmlns:a16="http://schemas.microsoft.com/office/drawing/2014/main" id="{A81C64F9-7CA1-43BA-A8C1-5F60D3DEB36D}"/>
                </a:ext>
              </a:extLst>
            </p:cNvPr>
            <p:cNvCxnSpPr>
              <a:cxnSpLocks/>
            </p:cNvCxnSpPr>
            <p:nvPr/>
          </p:nvCxnSpPr>
          <p:spPr>
            <a:xfrm flipH="1">
              <a:off x="694212" y="946785"/>
              <a:ext cx="9664700" cy="0"/>
            </a:xfrm>
            <a:prstGeom prst="line">
              <a:avLst/>
            </a:prstGeom>
            <a:ln w="19050">
              <a:solidFill>
                <a:srgbClr val="6BA439"/>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649C5896-575B-4F1D-A6CC-2FB61760E4B4}"/>
              </a:ext>
            </a:extLst>
          </p:cNvPr>
          <p:cNvGrpSpPr/>
          <p:nvPr/>
        </p:nvGrpSpPr>
        <p:grpSpPr>
          <a:xfrm>
            <a:off x="453572" y="2105975"/>
            <a:ext cx="11466003" cy="4173494"/>
            <a:chOff x="431800" y="2291032"/>
            <a:chExt cx="11466003" cy="4173494"/>
          </a:xfrm>
        </p:grpSpPr>
        <p:cxnSp>
          <p:nvCxnSpPr>
            <p:cNvPr id="72" name="Straight Arrow Connector 71">
              <a:extLst>
                <a:ext uri="{FF2B5EF4-FFF2-40B4-BE49-F238E27FC236}">
                  <a16:creationId xmlns:a16="http://schemas.microsoft.com/office/drawing/2014/main" id="{EE46A3E3-B41E-4C41-A3E3-17B119BAD454}"/>
                </a:ext>
              </a:extLst>
            </p:cNvPr>
            <p:cNvCxnSpPr>
              <a:cxnSpLocks/>
              <a:stCxn id="16" idx="2"/>
            </p:cNvCxnSpPr>
            <p:nvPr/>
          </p:nvCxnSpPr>
          <p:spPr>
            <a:xfrm>
              <a:off x="4386580" y="3330889"/>
              <a:ext cx="1103973" cy="859710"/>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DB08242-4FDF-40C0-8FF1-D43349FA4D57}"/>
                </a:ext>
              </a:extLst>
            </p:cNvPr>
            <p:cNvCxnSpPr>
              <a:cxnSpLocks/>
              <a:stCxn id="15" idx="0"/>
            </p:cNvCxnSpPr>
            <p:nvPr/>
          </p:nvCxnSpPr>
          <p:spPr>
            <a:xfrm flipV="1">
              <a:off x="4399038" y="4370746"/>
              <a:ext cx="1091515" cy="949782"/>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9CB39AB8-7E10-4474-B533-3AB49A5C42D4}"/>
                </a:ext>
              </a:extLst>
            </p:cNvPr>
            <p:cNvSpPr/>
            <p:nvPr/>
          </p:nvSpPr>
          <p:spPr>
            <a:xfrm>
              <a:off x="446262" y="2438400"/>
              <a:ext cx="2589720" cy="1039857"/>
            </a:xfrm>
            <a:prstGeom prst="round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Actual (past) employment data by industry (Eurostat)</a:t>
              </a:r>
              <a:endPar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B390E53E-FEFF-4AFB-96ED-A739C448CBFC}"/>
                </a:ext>
              </a:extLst>
            </p:cNvPr>
            <p:cNvSpPr/>
            <p:nvPr/>
          </p:nvSpPr>
          <p:spPr>
            <a:xfrm>
              <a:off x="431800" y="3763161"/>
              <a:ext cx="2604182" cy="1039858"/>
            </a:xfrm>
            <a:prstGeom prst="round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Actual (past) data on real value added by industry (Eurostat)</a:t>
              </a:r>
              <a:endPar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7F1D82F-4B14-43CE-83F3-861B476D69F3}"/>
                </a:ext>
              </a:extLst>
            </p:cNvPr>
            <p:cNvSpPr/>
            <p:nvPr/>
          </p:nvSpPr>
          <p:spPr>
            <a:xfrm>
              <a:off x="446262" y="5056142"/>
              <a:ext cx="2589720" cy="1039859"/>
            </a:xfrm>
            <a:prstGeom prst="round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MoE</a:t>
              </a:r>
              <a:r>
                <a:rPr lang="en-US"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 value added forecasts by industry</a:t>
              </a:r>
              <a:endPar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EB78778-9C08-498B-84A7-A927B3BA101A}"/>
                </a:ext>
              </a:extLst>
            </p:cNvPr>
            <p:cNvSpPr/>
            <p:nvPr/>
          </p:nvSpPr>
          <p:spPr>
            <a:xfrm>
              <a:off x="3591560" y="3760744"/>
              <a:ext cx="1590040" cy="1039857"/>
            </a:xfrm>
            <a:prstGeom prst="round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Employment </a:t>
              </a:r>
              <a:r>
                <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f</a:t>
              </a:r>
              <a:r>
                <a:rPr lang="en-GB" sz="12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orecasts</a:t>
              </a:r>
              <a:r>
                <a:rPr lang="en-GB"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 by industry</a:t>
              </a:r>
            </a:p>
          </p:txBody>
        </p:sp>
        <p:sp>
          <p:nvSpPr>
            <p:cNvPr id="12" name="Rectangle: Rounded Corners 11">
              <a:extLst>
                <a:ext uri="{FF2B5EF4-FFF2-40B4-BE49-F238E27FC236}">
                  <a16:creationId xmlns:a16="http://schemas.microsoft.com/office/drawing/2014/main" id="{346BDE3B-F240-45C2-810B-C51B90DBED20}"/>
                </a:ext>
              </a:extLst>
            </p:cNvPr>
            <p:cNvSpPr/>
            <p:nvPr/>
          </p:nvSpPr>
          <p:spPr>
            <a:xfrm>
              <a:off x="5572760" y="3760743"/>
              <a:ext cx="1590040" cy="1039857"/>
            </a:xfrm>
            <a:prstGeom prst="round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en-GB"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forecasts by occupations</a:t>
              </a:r>
              <a:r>
                <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lv-LV" sz="12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and</a:t>
              </a:r>
              <a:r>
                <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en-GB"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regions</a:t>
              </a:r>
            </a:p>
          </p:txBody>
        </p:sp>
        <p:sp>
          <p:nvSpPr>
            <p:cNvPr id="13" name="Rectangle: Rounded Corners 12">
              <a:extLst>
                <a:ext uri="{FF2B5EF4-FFF2-40B4-BE49-F238E27FC236}">
                  <a16:creationId xmlns:a16="http://schemas.microsoft.com/office/drawing/2014/main" id="{FDF4D478-782F-4118-B192-E2BE56BC4850}"/>
                </a:ext>
              </a:extLst>
            </p:cNvPr>
            <p:cNvSpPr/>
            <p:nvPr/>
          </p:nvSpPr>
          <p:spPr>
            <a:xfrm>
              <a:off x="7823783" y="3724184"/>
              <a:ext cx="1590040" cy="1039857"/>
            </a:xfrm>
            <a:prstGeom prst="round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Adjusted forecasts</a:t>
              </a:r>
            </a:p>
          </p:txBody>
        </p:sp>
        <p:sp>
          <p:nvSpPr>
            <p:cNvPr id="14" name="Rectangle: Rounded Corners 13">
              <a:extLst>
                <a:ext uri="{FF2B5EF4-FFF2-40B4-BE49-F238E27FC236}">
                  <a16:creationId xmlns:a16="http://schemas.microsoft.com/office/drawing/2014/main" id="{6F142255-521E-41D5-9798-46634FDEDF6F}"/>
                </a:ext>
              </a:extLst>
            </p:cNvPr>
            <p:cNvSpPr/>
            <p:nvPr/>
          </p:nvSpPr>
          <p:spPr>
            <a:xfrm>
              <a:off x="9988694" y="3724185"/>
              <a:ext cx="1909109" cy="1039857"/>
            </a:xfrm>
            <a:prstGeom prst="roundRect">
              <a:avLst/>
            </a:prstGeom>
            <a:solidFill>
              <a:schemeClr val="bg1"/>
            </a:solidFill>
            <a:ln w="28575">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sz="1200" dirty="0">
                  <a:latin typeface="Verdana" panose="020B0604030504040204" pitchFamily="34" charset="0"/>
                  <a:ea typeface="Verdana" panose="020B0604030504040204" pitchFamily="34" charset="0"/>
                  <a:cs typeface="Times New Roman" panose="02020603050405020304" pitchFamily="18" charset="0"/>
                </a:rPr>
                <a:t>+ s</a:t>
              </a:r>
              <a:r>
                <a:rPr lang="en-GB" sz="1200" dirty="0">
                  <a:latin typeface="Verdana" panose="020B0604030504040204" pitchFamily="34" charset="0"/>
                  <a:ea typeface="Verdana" panose="020B0604030504040204" pitchFamily="34" charset="0"/>
                  <a:cs typeface="Times New Roman" panose="02020603050405020304" pitchFamily="18" charset="0"/>
                </a:rPr>
                <a:t>kill forecasts</a:t>
              </a:r>
            </a:p>
          </p:txBody>
        </p:sp>
        <p:sp>
          <p:nvSpPr>
            <p:cNvPr id="15" name="Rectangle: Rounded Corners 14">
              <a:extLst>
                <a:ext uri="{FF2B5EF4-FFF2-40B4-BE49-F238E27FC236}">
                  <a16:creationId xmlns:a16="http://schemas.microsoft.com/office/drawing/2014/main" id="{F073C915-0E2F-4440-B220-19E1F5A38EE5}"/>
                </a:ext>
              </a:extLst>
            </p:cNvPr>
            <p:cNvSpPr/>
            <p:nvPr/>
          </p:nvSpPr>
          <p:spPr>
            <a:xfrm>
              <a:off x="3616476" y="5320528"/>
              <a:ext cx="1565124" cy="1039857"/>
            </a:xfrm>
            <a:prstGeom prst="roundRect">
              <a:avLst/>
            </a:prstGeom>
            <a:solidFill>
              <a:schemeClr val="bg1"/>
            </a:solidFill>
            <a:ln w="28575">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latin typeface="Verdana" panose="020B0604030504040204" pitchFamily="34" charset="0"/>
                  <a:ea typeface="Verdana" panose="020B0604030504040204" pitchFamily="34" charset="0"/>
                  <a:cs typeface="Times New Roman" panose="02020603050405020304" pitchFamily="18" charset="0"/>
                </a:rPr>
                <a:t>data on </a:t>
              </a:r>
              <a:r>
                <a:rPr lang="en-GB" sz="1200" dirty="0">
                  <a:latin typeface="Verdana" panose="020B0604030504040204" pitchFamily="34" charset="0"/>
                  <a:ea typeface="Verdana" panose="020B0604030504040204" pitchFamily="34" charset="0"/>
                  <a:cs typeface="Times New Roman" panose="02020603050405020304" pitchFamily="18" charset="0"/>
                </a:rPr>
                <a:t>registered employees, employees by age (SRS)</a:t>
              </a:r>
            </a:p>
          </p:txBody>
        </p:sp>
        <p:sp>
          <p:nvSpPr>
            <p:cNvPr id="16" name="Rectangle: Rounded Corners 15">
              <a:extLst>
                <a:ext uri="{FF2B5EF4-FFF2-40B4-BE49-F238E27FC236}">
                  <a16:creationId xmlns:a16="http://schemas.microsoft.com/office/drawing/2014/main" id="{DCF817F2-BC99-415D-9B7D-214452539AE2}"/>
                </a:ext>
              </a:extLst>
            </p:cNvPr>
            <p:cNvSpPr/>
            <p:nvPr/>
          </p:nvSpPr>
          <p:spPr>
            <a:xfrm>
              <a:off x="3591560" y="2291032"/>
              <a:ext cx="1590040" cy="1039857"/>
            </a:xfrm>
            <a:prstGeom prst="round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Labor Force Surveys (CSB)</a:t>
              </a:r>
              <a:endParaRPr lang="en-GB" sz="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0F771CE0-77F2-4171-BCB6-914BDFE758FA}"/>
                </a:ext>
              </a:extLst>
            </p:cNvPr>
            <p:cNvSpPr/>
            <p:nvPr/>
          </p:nvSpPr>
          <p:spPr>
            <a:xfrm>
              <a:off x="6375400" y="5410200"/>
              <a:ext cx="1590040" cy="1039857"/>
            </a:xfrm>
            <a:prstGeom prst="round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Employer </a:t>
              </a:r>
              <a:r>
                <a:rPr lang="en-US" sz="1200">
                  <a:solidFill>
                    <a:schemeClr val="bg1"/>
                  </a:solidFill>
                  <a:latin typeface="Verdana" panose="020B0604030504040204" pitchFamily="34" charset="0"/>
                  <a:ea typeface="Verdana" panose="020B0604030504040204" pitchFamily="34" charset="0"/>
                  <a:cs typeface="Times New Roman" panose="02020603050405020304" pitchFamily="18" charset="0"/>
                </a:rPr>
                <a:t>survey data</a:t>
              </a:r>
              <a:endPar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C44249C4-2319-4688-A1B8-B258C7C88980}"/>
                </a:ext>
              </a:extLst>
            </p:cNvPr>
            <p:cNvSpPr/>
            <p:nvPr/>
          </p:nvSpPr>
          <p:spPr>
            <a:xfrm>
              <a:off x="8660857" y="5424669"/>
              <a:ext cx="1909109" cy="1039857"/>
            </a:xfrm>
            <a:prstGeom prst="roundRect">
              <a:avLst/>
            </a:prstGeom>
            <a:solidFill>
              <a:schemeClr val="bg1"/>
            </a:solidFill>
            <a:ln w="28575">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latin typeface="Verdana" panose="020B0604030504040204" pitchFamily="34" charset="0"/>
                  <a:ea typeface="Verdana" panose="020B0604030504040204" pitchFamily="34" charset="0"/>
                  <a:cs typeface="Times New Roman" panose="02020603050405020304" pitchFamily="18" charset="0"/>
                </a:rPr>
                <a:t>Skill set matrix</a:t>
              </a:r>
            </a:p>
          </p:txBody>
        </p:sp>
        <p:cxnSp>
          <p:nvCxnSpPr>
            <p:cNvPr id="39" name="Connector: Elbow 38">
              <a:extLst>
                <a:ext uri="{FF2B5EF4-FFF2-40B4-BE49-F238E27FC236}">
                  <a16:creationId xmlns:a16="http://schemas.microsoft.com/office/drawing/2014/main" id="{B4D1DF00-6936-4407-AF66-46E0A77B181D}"/>
                </a:ext>
              </a:extLst>
            </p:cNvPr>
            <p:cNvCxnSpPr>
              <a:stCxn id="2" idx="3"/>
              <a:endCxn id="7" idx="1"/>
            </p:cNvCxnSpPr>
            <p:nvPr/>
          </p:nvCxnSpPr>
          <p:spPr>
            <a:xfrm>
              <a:off x="3035982" y="2958329"/>
              <a:ext cx="555578" cy="1322344"/>
            </a:xfrm>
            <a:prstGeom prst="bentConnector3">
              <a:avLst>
                <a:gd name="adj1" fmla="val 63715"/>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42F4C4-5386-4DDB-970A-2AF1B54EC061}"/>
                </a:ext>
              </a:extLst>
            </p:cNvPr>
            <p:cNvCxnSpPr>
              <a:stCxn id="5" idx="3"/>
            </p:cNvCxnSpPr>
            <p:nvPr/>
          </p:nvCxnSpPr>
          <p:spPr>
            <a:xfrm>
              <a:off x="3035982" y="4283090"/>
              <a:ext cx="437324"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3EBEA8EC-A678-49A6-8C98-2A2FD2DD3145}"/>
                </a:ext>
              </a:extLst>
            </p:cNvPr>
            <p:cNvCxnSpPr>
              <a:stCxn id="6" idx="3"/>
            </p:cNvCxnSpPr>
            <p:nvPr/>
          </p:nvCxnSpPr>
          <p:spPr>
            <a:xfrm flipV="1">
              <a:off x="3035982" y="4165600"/>
              <a:ext cx="353989" cy="1410472"/>
            </a:xfrm>
            <a:prstGeom prst="bentConnector2">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905BE59-EFDD-44E4-8F65-E08DBF9AE445}"/>
                </a:ext>
              </a:extLst>
            </p:cNvPr>
            <p:cNvCxnSpPr>
              <a:cxnSpLocks/>
              <a:stCxn id="7" idx="3"/>
              <a:endCxn id="12" idx="1"/>
            </p:cNvCxnSpPr>
            <p:nvPr/>
          </p:nvCxnSpPr>
          <p:spPr>
            <a:xfrm flipV="1">
              <a:off x="5181600" y="4280672"/>
              <a:ext cx="391160" cy="1"/>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B18D4C6-CB7D-4F5B-BA5C-F91EE74CA3F5}"/>
                </a:ext>
              </a:extLst>
            </p:cNvPr>
            <p:cNvCxnSpPr>
              <a:cxnSpLocks/>
              <a:endCxn id="13" idx="1"/>
            </p:cNvCxnSpPr>
            <p:nvPr/>
          </p:nvCxnSpPr>
          <p:spPr>
            <a:xfrm flipV="1">
              <a:off x="7183821" y="4244113"/>
              <a:ext cx="639962" cy="2"/>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49E3EA3-538B-4C6E-9C69-01994DC7C422}"/>
                </a:ext>
              </a:extLst>
            </p:cNvPr>
            <p:cNvCxnSpPr>
              <a:cxnSpLocks/>
              <a:stCxn id="17" idx="0"/>
            </p:cNvCxnSpPr>
            <p:nvPr/>
          </p:nvCxnSpPr>
          <p:spPr>
            <a:xfrm flipV="1">
              <a:off x="7170420" y="4317242"/>
              <a:ext cx="632342" cy="1092958"/>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F148F66-B255-4889-A0E1-157B60A44B02}"/>
                </a:ext>
              </a:extLst>
            </p:cNvPr>
            <p:cNvCxnSpPr>
              <a:cxnSpLocks/>
              <a:stCxn id="13" idx="3"/>
              <a:endCxn id="14" idx="1"/>
            </p:cNvCxnSpPr>
            <p:nvPr/>
          </p:nvCxnSpPr>
          <p:spPr>
            <a:xfrm>
              <a:off x="9413823" y="4244113"/>
              <a:ext cx="574871" cy="1"/>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D23CD65-A950-4DED-91CC-CAAE75C0CCAE}"/>
                </a:ext>
              </a:extLst>
            </p:cNvPr>
            <p:cNvCxnSpPr>
              <a:cxnSpLocks/>
            </p:cNvCxnSpPr>
            <p:nvPr/>
          </p:nvCxnSpPr>
          <p:spPr>
            <a:xfrm flipV="1">
              <a:off x="9439741" y="4370746"/>
              <a:ext cx="509634" cy="1032934"/>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07F8490D-8984-4F18-8E14-45DEE7833BF4}"/>
              </a:ext>
            </a:extLst>
          </p:cNvPr>
          <p:cNvSpPr/>
          <p:nvPr/>
        </p:nvSpPr>
        <p:spPr>
          <a:xfrm>
            <a:off x="694738" y="1306332"/>
            <a:ext cx="8797126" cy="455972"/>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80000"/>
              </a:lnSpc>
              <a:buFont typeface="Arial" panose="020B0604020202020204" pitchFamily="34" charset="0"/>
              <a:buNone/>
            </a:pPr>
            <a:r>
              <a:rPr lang="lv-LV" altLang="en-US" sz="2000" spc="300" dirty="0">
                <a:latin typeface="Verdana" panose="020B0604030504040204" pitchFamily="34" charset="0"/>
                <a:ea typeface="Verdana" panose="020B0604030504040204" pitchFamily="34" charset="0"/>
                <a:cs typeface="Calibri" panose="020F0502020204030204" pitchFamily="34" charset="0"/>
              </a:rPr>
              <a:t>DATA SOURCES AND ECONOMETRIC MODELS</a:t>
            </a:r>
          </a:p>
        </p:txBody>
      </p:sp>
    </p:spTree>
    <p:extLst>
      <p:ext uri="{BB962C8B-B14F-4D97-AF65-F5344CB8AC3E}">
        <p14:creationId xmlns:p14="http://schemas.microsoft.com/office/powerpoint/2010/main" val="2398161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2165</TotalTime>
  <Words>976</Words>
  <Application>Microsoft Office PowerPoint</Application>
  <PresentationFormat>Widescreen</PresentationFormat>
  <Paragraphs>205</Paragraphs>
  <Slides>15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PGothic</vt:lpstr>
      <vt:lpstr>Arial</vt:lpstr>
      <vt:lpstr>Calibri</vt:lpstr>
      <vt:lpstr>Calibri Light</vt:lpstr>
      <vt:lpstr>Montserrat</vt:lpstr>
      <vt:lpstr>Open Sans</vt:lpstr>
      <vt:lpstr>Open Sans Semibold</vt:lpstr>
      <vt:lpstr>Times New Roman</vt:lpstr>
      <vt:lpstr>Verdana</vt:lpstr>
      <vt:lpstr>Office Theme</vt:lpstr>
      <vt:lpstr>State Employment Agency of Latvia </vt:lpstr>
      <vt:lpstr>PowerPoint Presentation</vt:lpstr>
      <vt:lpstr>PowerPoint Presentation</vt:lpstr>
      <vt:lpstr>PowerPoint Presentation</vt:lpstr>
      <vt:lpstr>PowerPoint Presentation</vt:lpstr>
      <vt:lpstr>PowerPoint Presentation</vt:lpstr>
      <vt:lpstr>Bezdarbnieka portrets (kopumā) (izmaiņas salīdzinājumā ar 31.08.2021.)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Lapsiņa</dc:creator>
  <cp:lastModifiedBy>Eva Lapsiņa</cp:lastModifiedBy>
  <cp:revision>146</cp:revision>
  <cp:lastPrinted>2022-09-12T13:12:02Z</cp:lastPrinted>
  <dcterms:created xsi:type="dcterms:W3CDTF">2022-07-05T07:42:09Z</dcterms:created>
  <dcterms:modified xsi:type="dcterms:W3CDTF">2022-09-13T09:46:45Z</dcterms:modified>
</cp:coreProperties>
</file>