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</p:sldMasterIdLst>
  <p:notesMasterIdLst>
    <p:notesMasterId r:id="rId16"/>
  </p:notesMasterIdLst>
  <p:handoutMasterIdLst>
    <p:handoutMasterId r:id="rId17"/>
  </p:handoutMasterIdLst>
  <p:sldIdLst>
    <p:sldId id="256" r:id="rId3"/>
    <p:sldId id="347" r:id="rId4"/>
    <p:sldId id="257" r:id="rId5"/>
    <p:sldId id="342" r:id="rId6"/>
    <p:sldId id="345" r:id="rId7"/>
    <p:sldId id="344" r:id="rId8"/>
    <p:sldId id="349" r:id="rId9"/>
    <p:sldId id="348" r:id="rId10"/>
    <p:sldId id="337" r:id="rId11"/>
    <p:sldId id="338" r:id="rId12"/>
    <p:sldId id="343" r:id="rId13"/>
    <p:sldId id="334" r:id="rId14"/>
    <p:sldId id="265" r:id="rId15"/>
  </p:sldIdLst>
  <p:sldSz cx="9144000" cy="5143500" type="screen16x9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47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61" autoAdjust="0"/>
    <p:restoredTop sz="69441" autoAdjust="0"/>
  </p:normalViewPr>
  <p:slideViewPr>
    <p:cSldViewPr snapToGrid="0" snapToObjects="1">
      <p:cViewPr varScale="1">
        <p:scale>
          <a:sx n="105" d="100"/>
          <a:sy n="105" d="100"/>
        </p:scale>
        <p:origin x="1392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6332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1"/>
            <a:ext cx="2889938" cy="496332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>
              <a:defRPr sz="1200"/>
            </a:lvl1pPr>
          </a:lstStyle>
          <a:p>
            <a:fld id="{429F4CDD-B985-1B45-A3B2-5EBCE887EFA8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6332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6332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>
              <a:defRPr sz="1200"/>
            </a:lvl1pPr>
          </a:lstStyle>
          <a:p>
            <a:fld id="{A9B682B4-4452-EA48-A856-74AA05CA24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4260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>
              <a:defRPr sz="1200"/>
            </a:lvl1pPr>
          </a:lstStyle>
          <a:p>
            <a:fld id="{B3461D6A-B233-4897-A272-67BBF0C5BCA6}" type="datetimeFigureOut">
              <a:rPr lang="lv-LV" smtClean="0"/>
              <a:t>02.02.2021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08" tIns="45354" rIns="90708" bIns="45354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0708" tIns="45354" rIns="90708" bIns="4535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>
              <a:defRPr sz="1200"/>
            </a:lvl1pPr>
          </a:lstStyle>
          <a:p>
            <a:fld id="{33E5E4AA-8359-4EC7-80C0-4C589B5B5E3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02844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5E4AA-8359-4EC7-80C0-4C589B5B5E39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76119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5E4AA-8359-4EC7-80C0-4C589B5B5E39}" type="slidenum">
              <a:rPr lang="lv-LV" smtClean="0"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74989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dirty="0">
                <a:latin typeface="MontrealTS-Light"/>
              </a:rPr>
              <a:t>Effective career guidance helps individuals to reach their potential,</a:t>
            </a:r>
            <a:r>
              <a:rPr lang="lv-LV" sz="1800" dirty="0">
                <a:latin typeface="MontrealTS-Light"/>
              </a:rPr>
              <a:t> </a:t>
            </a:r>
            <a:r>
              <a:rPr lang="en-US" sz="1800" dirty="0">
                <a:latin typeface="MontrealTS-Light"/>
              </a:rPr>
              <a:t>economies to become more efficient and societies to become fairer.</a:t>
            </a:r>
            <a:r>
              <a:rPr lang="lv-LV" sz="1800" dirty="0">
                <a:latin typeface="MontrealTS-Light"/>
              </a:rPr>
              <a:t> </a:t>
            </a:r>
            <a:r>
              <a:rPr lang="en-US" sz="1800" dirty="0">
                <a:latin typeface="MontrealTS-Light"/>
              </a:rPr>
              <a:t>It provides people with </a:t>
            </a:r>
            <a:r>
              <a:rPr lang="en-US" sz="1800" dirty="0" err="1">
                <a:latin typeface="MontrealTS-Light"/>
              </a:rPr>
              <a:t>personalised</a:t>
            </a:r>
            <a:r>
              <a:rPr lang="en-US" sz="1800" dirty="0">
                <a:latin typeface="MontrealTS-Light"/>
              </a:rPr>
              <a:t>, impartial and timely information</a:t>
            </a:r>
          </a:p>
          <a:p>
            <a:pPr algn="l"/>
            <a:r>
              <a:rPr lang="en-US" sz="1800" dirty="0">
                <a:latin typeface="MontrealTS-Light"/>
              </a:rPr>
              <a:t>and support to make informed decisions about their lives. It acts</a:t>
            </a:r>
            <a:r>
              <a:rPr lang="lv-LV" sz="1800" dirty="0">
                <a:latin typeface="MontrealTS-Light"/>
              </a:rPr>
              <a:t> </a:t>
            </a:r>
            <a:r>
              <a:rPr lang="en-US" sz="1800" dirty="0">
                <a:latin typeface="MontrealTS-Light"/>
              </a:rPr>
              <a:t>as a lubricant for developing and nurturing human talent to power</a:t>
            </a:r>
            <a:r>
              <a:rPr lang="lv-LV" sz="1800" dirty="0">
                <a:latin typeface="MontrealTS-Light"/>
              </a:rPr>
              <a:t> </a:t>
            </a:r>
            <a:r>
              <a:rPr lang="en-US" sz="1800" dirty="0">
                <a:latin typeface="MontrealTS-Light"/>
              </a:rPr>
              <a:t>innovation, creativity and competitiveness. It helps to implement lifelong</a:t>
            </a:r>
          </a:p>
          <a:p>
            <a:pPr algn="l"/>
            <a:r>
              <a:rPr lang="en-US" sz="1800" dirty="0">
                <a:latin typeface="MontrealTS-Light"/>
              </a:rPr>
              <a:t>approaches to learning and active approaches to </a:t>
            </a:r>
            <a:r>
              <a:rPr lang="en-US" sz="1800" dirty="0" err="1">
                <a:latin typeface="MontrealTS-Light"/>
              </a:rPr>
              <a:t>labour</a:t>
            </a:r>
            <a:r>
              <a:rPr lang="en-US" sz="1800" dirty="0">
                <a:latin typeface="MontrealTS-Light"/>
              </a:rPr>
              <a:t> market</a:t>
            </a:r>
            <a:r>
              <a:rPr lang="lv-LV" sz="1800" dirty="0">
                <a:latin typeface="MontrealTS-Light"/>
              </a:rPr>
              <a:t> </a:t>
            </a:r>
            <a:r>
              <a:rPr lang="en-US" sz="1800" dirty="0">
                <a:latin typeface="MontrealTS-Light"/>
              </a:rPr>
              <a:t>engagement and transition. As the working world becomes increasingly</a:t>
            </a:r>
            <a:r>
              <a:rPr lang="lv-LV" sz="1800" dirty="0">
                <a:latin typeface="MontrealTS-Light"/>
              </a:rPr>
              <a:t> </a:t>
            </a:r>
            <a:r>
              <a:rPr lang="en-US" sz="1800" dirty="0">
                <a:latin typeface="MontrealTS-Light"/>
              </a:rPr>
              <a:t>complex, career guidance is becoming ever more important to</a:t>
            </a:r>
          </a:p>
          <a:p>
            <a:pPr algn="l"/>
            <a:r>
              <a:rPr lang="en-US" sz="1800" dirty="0">
                <a:latin typeface="MontrealTS-Light"/>
              </a:rPr>
              <a:t>individuals, employers and to society.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5E4AA-8359-4EC7-80C0-4C589B5B5E39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342383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5E4AA-8359-4EC7-80C0-4C589B5B5E39}" type="slidenum">
              <a:rPr lang="lv-LV" smtClean="0"/>
              <a:t>12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787086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5E4AA-8359-4EC7-80C0-4C589B5B5E39}" type="slidenum">
              <a:rPr lang="lv-LV" smtClean="0"/>
              <a:t>13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24186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5E4AA-8359-4EC7-80C0-4C589B5B5E39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05656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085">
              <a:defRPr/>
            </a:pPr>
            <a:r>
              <a:rPr lang="lv-LV" dirty="0"/>
              <a:t>Eiropas karjeras atbalsta un mobilitātes informācijas centru tīkls ES un EEZ valstīs</a:t>
            </a: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5E4AA-8359-4EC7-80C0-4C589B5B5E39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64410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‘a </a:t>
            </a:r>
            <a:r>
              <a:rPr 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continuous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process </a:t>
            </a:r>
            <a:r>
              <a:rPr 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enables citizens at any age and at any point in their lives to identify their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capacities, competences and interests, to make education, training and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occupation decisions and to manage their individual life paths in learning,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and other settings in which those capacities and competences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learned and/or used. Guidance covers a range of individual and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collective activities relating to information-giving, counselling, competence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assessment, support, and the teaching of decision-making and career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</a:p>
          <a:p>
            <a:pPr algn="l"/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Career guidance1 describes the services which help people of any age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manage their careers and to make the educational, training and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occupational choices that are right for them. It helps people to reflect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their ambitions, interests, qualifications, skills and talents - and to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relate this knowledge about who they are to who they might become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within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Career guidance involves a range of connected activities, including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provision of careers information,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personalised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guidance/counselling,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skills assessment, engaging with the world of work and the teaching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decision-making and career management skills. Career guidance is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delivered face-to-face, by telephone and online.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Career guidance is a continuous process throughout life. It is critical to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smooth transitions of young people as they make choices about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 and training and to the mobility and (re)engagement of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adults within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market. Guidance is provided to people in a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wide range of settings: schools and training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centres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tertiary and higher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 institutions; employment services and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career guidance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centres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in workplaces, trade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unions and professional bodies as well as in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community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settings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5E4AA-8359-4EC7-80C0-4C589B5B5E39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16292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5E4AA-8359-4EC7-80C0-4C589B5B5E39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75287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2018. Gada PISA rezultāti par Latvijas jauniešiem liecina, ka no tiem jauniešiem kam ir labas zināšanas, 10% no turīgām ģimenēm necer studēt, bet 40% no maznodrošinātajiem jauniešiem necer studēt.</a:t>
            </a:r>
          </a:p>
          <a:p>
            <a:pPr algn="l"/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from PISA show that the career aspirations of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young people are no simple reflection of teenage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academic ability. Rather, they reflect complex lives.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Analyses show that even after controlling for proficiency</a:t>
            </a: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levels, the children of more advantaged families are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likely to want to go on to university than working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kids. Similarly, career thinking is often driven by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gender and immigrant background as well as socioeconomic</a:t>
            </a: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status. Disadvantaged young people are at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clear risk of career confusion. It is neither equitable,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 efficient, for students to move through education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blinkered views of both the breadth of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 and their own potential.</a:t>
            </a: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Career concentration: the extent to which young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people’s occupational expectations are concentrated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ten most commonly cited jobs, how they have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changed over time and how they vary between</a:t>
            </a:r>
          </a:p>
          <a:p>
            <a:pPr algn="l"/>
            <a:r>
              <a:rPr 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types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learner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 relevance: how young people’s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occupational expectations are related to national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projections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 demand.</a:t>
            </a: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Job realism: the risk that the jobs young people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expect to be pursuing at age 30 will become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automated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Career potential: whether occupational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expectations reflect the academic potential of students.</a:t>
            </a: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Career confusion: the extent to which students are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misaligned in their educational and occupational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expectations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Providing guidance: whether participation in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career development activities can be seen to make a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difference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career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thinking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Career participation: how participation in career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activities has changed over time and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varies between different types of learner.</a:t>
            </a:r>
            <a:endParaRPr lang="lv-LV" b="1" dirty="0">
              <a:solidFill>
                <a:srgbClr val="8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lv-LV" b="1" dirty="0">
              <a:solidFill>
                <a:srgbClr val="8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b="1" dirty="0">
                <a:solidFill>
                  <a:srgbClr val="8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young people, we know that:</a:t>
            </a:r>
          </a:p>
          <a:p>
            <a:pPr algn="l"/>
            <a:r>
              <a:rPr lang="en-US" dirty="0">
                <a:solidFill>
                  <a:srgbClr val="8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making more decisions than before as they stay in</a:t>
            </a:r>
            <a:r>
              <a:rPr lang="lv-LV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 longer, but the increasing dynamism of the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lang="lv-LV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market, the rapidly changing demand for skills and the growing</a:t>
            </a:r>
            <a:r>
              <a:rPr lang="lv-LV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diversification and fragmentation of education and training</a:t>
            </a:r>
            <a:r>
              <a:rPr lang="lv-LV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provision is making decision-making more difficult. </a:t>
            </a:r>
            <a:r>
              <a:rPr lang="en-US" dirty="0">
                <a:solidFill>
                  <a:srgbClr val="8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they think about their future careers makes a</a:t>
            </a:r>
            <a:r>
              <a:rPr lang="lv-LV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difference to what happens to them in adulthood, but</a:t>
            </a:r>
            <a:r>
              <a:rPr lang="lv-LV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career aspirations are often narrow, unrealistic</a:t>
            </a:r>
            <a:r>
              <a:rPr lang="lv-LV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distorted by social background. </a:t>
            </a:r>
            <a:endParaRPr lang="lv-LV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>
                <a:solidFill>
                  <a:srgbClr val="8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frequently they have limited awareness of their</a:t>
            </a:r>
            <a:r>
              <a:rPr lang="lv-LV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own potential and needs and low access</a:t>
            </a:r>
            <a:r>
              <a:rPr lang="lv-LV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impartial information about learning and funding possibilities,</a:t>
            </a:r>
            <a:r>
              <a:rPr lang="lv-LV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becoming demotivated with education and training. </a:t>
            </a:r>
            <a:endParaRPr lang="lv-LV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>
                <a:solidFill>
                  <a:srgbClr val="8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occupations and learning routes, such as apprenticeships in</a:t>
            </a:r>
            <a:r>
              <a:rPr lang="lv-LV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countries, are poorly understood or stereotyped, contributing</a:t>
            </a:r>
            <a:r>
              <a:rPr lang="lv-LV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skills shortages and leading, in some cases, to educational</a:t>
            </a:r>
            <a:r>
              <a:rPr lang="lv-LV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disengagement and dropout. </a:t>
            </a:r>
            <a:endParaRPr lang="lv-LV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>
                <a:solidFill>
                  <a:srgbClr val="8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participation in some career guidance activities, such as short</a:t>
            </a:r>
            <a:r>
              <a:rPr lang="lv-LV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career exploration work placements, is commonly linked to the</a:t>
            </a:r>
            <a:r>
              <a:rPr lang="lv-LV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background of learners, running the risk of inequitable</a:t>
            </a:r>
            <a:r>
              <a:rPr lang="lv-LV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outcomes. </a:t>
            </a:r>
            <a:endParaRPr lang="lv-LV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>
                <a:solidFill>
                  <a:srgbClr val="8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participation in career guidance activities is associated with</a:t>
            </a:r>
            <a:r>
              <a:rPr lang="lv-LV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educational and particularly economic gains, but far too few</a:t>
            </a:r>
            <a:r>
              <a:rPr lang="lv-LV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young people have sufficient access to the information they need.</a:t>
            </a:r>
          </a:p>
          <a:p>
            <a:pPr algn="l"/>
            <a:endParaRPr lang="lv-LV" b="1" dirty="0">
              <a:solidFill>
                <a:srgbClr val="8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b="1" dirty="0">
                <a:solidFill>
                  <a:srgbClr val="8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adults, we know that:</a:t>
            </a:r>
          </a:p>
          <a:p>
            <a:pPr algn="l"/>
            <a:r>
              <a:rPr lang="en-US" dirty="0">
                <a:solidFill>
                  <a:srgbClr val="8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technological advances are driving massive changes in the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lang="lv-LV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 – old jobs and skills are disappearing or radically changing</a:t>
            </a:r>
            <a:r>
              <a:rPr lang="lv-LV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new jobs and skills are emerging. Re-skilling and upskilling are</a:t>
            </a:r>
            <a:r>
              <a:rPr lang="lv-LV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increasingly seen as integral parts of working life. </a:t>
            </a:r>
            <a:endParaRPr lang="lv-LV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>
                <a:solidFill>
                  <a:srgbClr val="8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 are working longer and moving between countries more</a:t>
            </a:r>
            <a:r>
              <a:rPr lang="lv-LV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frequently. </a:t>
            </a:r>
            <a:endParaRPr lang="lv-LV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>
                <a:solidFill>
                  <a:srgbClr val="8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job losers have fallen into situations of long-term</a:t>
            </a:r>
            <a:r>
              <a:rPr lang="lv-LV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unemployment and inactivity, being demotivated, with outdated</a:t>
            </a:r>
            <a:r>
              <a:rPr lang="lv-LV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skills and weak knowledge of learning options. </a:t>
            </a:r>
            <a:r>
              <a:rPr lang="en-US" dirty="0">
                <a:solidFill>
                  <a:srgbClr val="8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forms and ways of working mean that individuals are</a:t>
            </a:r>
            <a:r>
              <a:rPr lang="lv-LV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increasingly responsible for their own education and training. </a:t>
            </a:r>
            <a:endParaRPr lang="lv-LV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>
                <a:solidFill>
                  <a:srgbClr val="8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guidance is essential to people who want to validate</a:t>
            </a:r>
            <a:r>
              <a:rPr lang="lv-LV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skills obtained outside formal learning contexts. </a:t>
            </a:r>
            <a:endParaRPr lang="lv-LV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>
                <a:solidFill>
                  <a:srgbClr val="8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European surveys show most adults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recognise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</a:t>
            </a:r>
            <a:r>
              <a:rPr lang="lv-LV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career guidance is useful for finding and choosing</a:t>
            </a:r>
            <a:r>
              <a:rPr lang="lv-LV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suitable jobs, courses and other opportunities, but</a:t>
            </a:r>
            <a:r>
              <a:rPr lang="lv-LV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fewer than one in three people ever use a career</a:t>
            </a:r>
            <a:r>
              <a:rPr lang="lv-LV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guidance service. </a:t>
            </a:r>
            <a:endParaRPr lang="lv-LV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>
                <a:solidFill>
                  <a:srgbClr val="8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individuals with lower levels of qualifications are much</a:t>
            </a:r>
            <a:r>
              <a:rPr lang="lv-LV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 likely to use career guidance – but are more likely</a:t>
            </a:r>
            <a:r>
              <a:rPr lang="lv-LV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need it because their jobs are at greater risk of</a:t>
            </a:r>
            <a:r>
              <a:rPr lang="lv-LV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automation</a:t>
            </a:r>
            <a:r>
              <a:rPr lang="lv-LV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5E4AA-8359-4EC7-80C0-4C589B5B5E39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51187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lv-LV" dirty="0" err="1">
                <a:latin typeface="FuturaPT-Book"/>
              </a:rPr>
              <a:t>Effective</a:t>
            </a:r>
            <a:r>
              <a:rPr lang="lv-LV" dirty="0">
                <a:latin typeface="FuturaPT-Book"/>
              </a:rPr>
              <a:t> </a:t>
            </a:r>
            <a:r>
              <a:rPr lang="lv-LV" dirty="0" err="1">
                <a:latin typeface="FuturaPT-Book"/>
              </a:rPr>
              <a:t>career</a:t>
            </a:r>
            <a:r>
              <a:rPr lang="lv-LV" dirty="0">
                <a:latin typeface="FuturaPT-Book"/>
              </a:rPr>
              <a:t> </a:t>
            </a:r>
            <a:r>
              <a:rPr lang="lv-LV" dirty="0" err="1">
                <a:latin typeface="FuturaPT-Book"/>
              </a:rPr>
              <a:t>guidance</a:t>
            </a:r>
            <a:r>
              <a:rPr lang="lv-LV" dirty="0">
                <a:latin typeface="FuturaPT-Book"/>
              </a:rPr>
              <a:t> </a:t>
            </a:r>
            <a:r>
              <a:rPr lang="lv-LV" dirty="0" err="1">
                <a:latin typeface="FuturaPT-Book"/>
              </a:rPr>
              <a:t>encourages</a:t>
            </a:r>
            <a:r>
              <a:rPr lang="lv-LV" dirty="0">
                <a:latin typeface="FuturaPT-Book"/>
              </a:rPr>
              <a:t> </a:t>
            </a:r>
            <a:r>
              <a:rPr lang="en-US" dirty="0">
                <a:latin typeface="FuturaPT-Book"/>
              </a:rPr>
              <a:t>students to reflect on who they are and who they </a:t>
            </a:r>
            <a:r>
              <a:rPr lang="en-US" dirty="0" err="1">
                <a:latin typeface="FuturaPT-Book"/>
              </a:rPr>
              <a:t>wantto</a:t>
            </a:r>
            <a:r>
              <a:rPr lang="en-US" dirty="0">
                <a:latin typeface="FuturaPT-Book"/>
              </a:rPr>
              <a:t> become, and to think critically about the relationships</a:t>
            </a:r>
            <a:r>
              <a:rPr lang="lv-LV" dirty="0">
                <a:latin typeface="FuturaPT-Book"/>
              </a:rPr>
              <a:t> </a:t>
            </a:r>
            <a:r>
              <a:rPr lang="en-US" dirty="0">
                <a:latin typeface="FuturaPT-Book"/>
              </a:rPr>
              <a:t>between their educational choices and future economic</a:t>
            </a:r>
          </a:p>
          <a:p>
            <a:pPr algn="l"/>
            <a:r>
              <a:rPr lang="en-US" dirty="0">
                <a:latin typeface="FuturaPT-Book"/>
              </a:rPr>
              <a:t>life. Experience of the world of work gives young</a:t>
            </a:r>
            <a:r>
              <a:rPr lang="lv-LV" dirty="0">
                <a:latin typeface="FuturaPT-Book"/>
              </a:rPr>
              <a:t> </a:t>
            </a:r>
            <a:r>
              <a:rPr lang="en-US" dirty="0">
                <a:latin typeface="FuturaPT-Book"/>
              </a:rPr>
              <a:t>people the opportunity to apply their skills and</a:t>
            </a:r>
            <a:r>
              <a:rPr lang="lv-LV" dirty="0">
                <a:latin typeface="FuturaPT-Book"/>
              </a:rPr>
              <a:t> </a:t>
            </a:r>
            <a:r>
              <a:rPr lang="en-US" dirty="0">
                <a:latin typeface="FuturaPT-Book"/>
              </a:rPr>
              <a:t>knowledge in unfamiliar situations. It challenges them</a:t>
            </a:r>
            <a:r>
              <a:rPr lang="lv-LV" dirty="0">
                <a:latin typeface="FuturaPT-Book"/>
              </a:rPr>
              <a:t> </a:t>
            </a:r>
            <a:r>
              <a:rPr lang="en-US" dirty="0">
                <a:latin typeface="FuturaPT-Book"/>
              </a:rPr>
              <a:t>to understand what it means to be personally effective</a:t>
            </a:r>
          </a:p>
          <a:p>
            <a:pPr algn="l"/>
            <a:r>
              <a:rPr lang="en-US" dirty="0">
                <a:latin typeface="FuturaPT-Book"/>
              </a:rPr>
              <a:t>(and attractive to employers) in distinct workplaces</a:t>
            </a:r>
            <a:r>
              <a:rPr lang="lv-LV" dirty="0">
                <a:latin typeface="FuturaPT-Book"/>
              </a:rPr>
              <a:t> </a:t>
            </a:r>
            <a:r>
              <a:rPr lang="en-US" dirty="0">
                <a:latin typeface="FuturaPT-Book"/>
              </a:rPr>
              <a:t>while providing a unique opportunity to develop social</a:t>
            </a:r>
            <a:r>
              <a:rPr lang="lv-LV" dirty="0">
                <a:latin typeface="FuturaPT-Book"/>
              </a:rPr>
              <a:t> </a:t>
            </a:r>
            <a:r>
              <a:rPr lang="en-US" dirty="0">
                <a:latin typeface="FuturaPT-Book"/>
              </a:rPr>
              <a:t>networks of value. Through exposure to the people who</a:t>
            </a:r>
            <a:r>
              <a:rPr lang="lv-LV" dirty="0">
                <a:latin typeface="FuturaPT-Book"/>
              </a:rPr>
              <a:t> </a:t>
            </a:r>
            <a:r>
              <a:rPr lang="en-US" dirty="0">
                <a:latin typeface="FuturaPT-Book"/>
              </a:rPr>
              <a:t>do different jobs, young people have the chance to</a:t>
            </a:r>
          </a:p>
          <a:p>
            <a:pPr algn="l"/>
            <a:r>
              <a:rPr lang="en-US" dirty="0">
                <a:latin typeface="FuturaPT-Book"/>
              </a:rPr>
              <a:t>challenge gender- and class-based stereotyping and</a:t>
            </a:r>
            <a:r>
              <a:rPr lang="lv-LV" dirty="0">
                <a:latin typeface="FuturaPT-Book"/>
              </a:rPr>
              <a:t> </a:t>
            </a:r>
            <a:r>
              <a:rPr lang="en-US" dirty="0">
                <a:latin typeface="FuturaPT-Book"/>
              </a:rPr>
              <a:t>broaden their aspirations, easing ultimate entry into the</a:t>
            </a:r>
            <a:r>
              <a:rPr lang="lv-LV" dirty="0">
                <a:latin typeface="FuturaPT-Book"/>
              </a:rPr>
              <a:t> </a:t>
            </a:r>
            <a:r>
              <a:rPr lang="lv-LV" dirty="0" err="1">
                <a:latin typeface="FuturaPT-Book"/>
              </a:rPr>
              <a:t>labour</a:t>
            </a:r>
            <a:r>
              <a:rPr lang="lv-LV" dirty="0">
                <a:latin typeface="FuturaPT-Book"/>
              </a:rPr>
              <a:t> </a:t>
            </a:r>
            <a:r>
              <a:rPr lang="lv-LV" dirty="0" err="1">
                <a:latin typeface="FuturaPT-Book"/>
              </a:rPr>
              <a:t>market</a:t>
            </a:r>
            <a:r>
              <a:rPr lang="lv-LV" dirty="0">
                <a:latin typeface="FuturaPT-Book"/>
              </a:rPr>
              <a:t> (</a:t>
            </a:r>
            <a:r>
              <a:rPr lang="lv-LV" dirty="0" err="1">
                <a:latin typeface="FuturaPT-Book"/>
              </a:rPr>
              <a:t>Box</a:t>
            </a:r>
            <a:r>
              <a:rPr lang="lv-LV" dirty="0">
                <a:latin typeface="FuturaPT-Book"/>
              </a:rPr>
              <a:t> 0.2).</a:t>
            </a:r>
            <a:endParaRPr lang="lv-LV" b="1" dirty="0">
              <a:solidFill>
                <a:srgbClr val="80FF00"/>
              </a:solidFill>
              <a:latin typeface="MontrealTS-Bold"/>
            </a:endParaRPr>
          </a:p>
          <a:p>
            <a:pPr algn="l"/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5E4AA-8359-4EC7-80C0-4C589B5B5E39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08908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400" dirty="0">
                <a:latin typeface="TimesNewRomanPSMT"/>
              </a:rPr>
              <a:t>Young people suffer disproportionately in any recession and that initiated by the COVID-19 pandemic promises to be no exception. Lacking useful work experience, information</a:t>
            </a:r>
            <a:r>
              <a:rPr lang="lv-LV" sz="1400" dirty="0">
                <a:latin typeface="TimesNewRomanPSMT"/>
              </a:rPr>
              <a:t> </a:t>
            </a:r>
            <a:r>
              <a:rPr lang="en-US" sz="1400" dirty="0">
                <a:latin typeface="TimesNewRomanPSMT"/>
              </a:rPr>
              <a:t>and contacts, young people struggle to compete for available employment. Analysis of</a:t>
            </a:r>
            <a:r>
              <a:rPr lang="lv-LV" sz="1400" dirty="0">
                <a:latin typeface="TimesNewRomanPSMT"/>
              </a:rPr>
              <a:t> </a:t>
            </a:r>
            <a:r>
              <a:rPr lang="en-US" sz="1400" dirty="0">
                <a:latin typeface="TimesNewRomanPSMT"/>
              </a:rPr>
              <a:t>national longitudinal data shows however, that reliable indicators exist of young people’s</a:t>
            </a:r>
            <a:r>
              <a:rPr lang="lv-LV" sz="1400" dirty="0">
                <a:latin typeface="TimesNewRomanPSMT"/>
              </a:rPr>
              <a:t> </a:t>
            </a:r>
            <a:r>
              <a:rPr lang="en-US" sz="1400" dirty="0">
                <a:latin typeface="TimesNewRomanPSMT"/>
              </a:rPr>
              <a:t>career readiness: better than anticipated adult employment outcomes are statistically</a:t>
            </a:r>
          </a:p>
          <a:p>
            <a:pPr algn="l"/>
            <a:r>
              <a:rPr lang="en-US" sz="1400" dirty="0">
                <a:latin typeface="TimesNewRomanPSMT"/>
              </a:rPr>
              <a:t>connected to (</a:t>
            </a:r>
            <a:r>
              <a:rPr lang="en-US" sz="1400" dirty="0" err="1">
                <a:latin typeface="TimesNewRomanPSMT"/>
              </a:rPr>
              <a:t>i</a:t>
            </a:r>
            <a:r>
              <a:rPr lang="en-US" sz="1400" dirty="0">
                <a:latin typeface="TimesNewRomanPSMT"/>
              </a:rPr>
              <a:t>) what teenagers think about their futures in work, (ii) the extent to which</a:t>
            </a:r>
            <a:r>
              <a:rPr lang="lv-LV" sz="1400" dirty="0">
                <a:latin typeface="TimesNewRomanPSMT"/>
              </a:rPr>
              <a:t> </a:t>
            </a:r>
            <a:r>
              <a:rPr lang="en-US" sz="1400" dirty="0">
                <a:latin typeface="TimesNewRomanPSMT"/>
              </a:rPr>
              <a:t>they explore potential futures, and (iii) whether they gain workplace experience while still</a:t>
            </a:r>
            <a:r>
              <a:rPr lang="lv-LV" sz="1400" dirty="0">
                <a:latin typeface="TimesNewRomanPSMT"/>
              </a:rPr>
              <a:t> </a:t>
            </a:r>
            <a:r>
              <a:rPr lang="en-US" sz="1400" dirty="0">
                <a:latin typeface="TimesNewRomanPSMT"/>
              </a:rPr>
              <a:t>in school. Collectively, such data-driven indicators reveal greater student agency in</a:t>
            </a:r>
            <a:r>
              <a:rPr lang="lv-LV" sz="1400" dirty="0">
                <a:latin typeface="TimesNewRomanPSMT"/>
              </a:rPr>
              <a:t> </a:t>
            </a:r>
            <a:r>
              <a:rPr lang="lv-LV" sz="1400" dirty="0" err="1">
                <a:latin typeface="TimesNewRomanPSMT"/>
              </a:rPr>
              <a:t>approaching</a:t>
            </a:r>
            <a:r>
              <a:rPr lang="lv-LV" sz="1400" dirty="0">
                <a:latin typeface="TimesNewRomanPSMT"/>
              </a:rPr>
              <a:t> </a:t>
            </a:r>
            <a:r>
              <a:rPr lang="lv-LV" sz="1400" dirty="0" err="1">
                <a:latin typeface="TimesNewRomanPSMT"/>
              </a:rPr>
              <a:t>school</a:t>
            </a:r>
            <a:r>
              <a:rPr lang="lv-LV" sz="1400" dirty="0">
                <a:latin typeface="TimesNewRomanPSMT"/>
              </a:rPr>
              <a:t>-to-</a:t>
            </a:r>
            <a:r>
              <a:rPr lang="lv-LV" sz="1400" dirty="0" err="1">
                <a:latin typeface="TimesNewRomanPSMT"/>
              </a:rPr>
              <a:t>work</a:t>
            </a:r>
            <a:r>
              <a:rPr lang="lv-LV" sz="1400" dirty="0">
                <a:latin typeface="TimesNewRomanPSMT"/>
              </a:rPr>
              <a:t> </a:t>
            </a:r>
            <a:r>
              <a:rPr lang="lv-LV" sz="1400" dirty="0" err="1">
                <a:latin typeface="TimesNewRomanPSMT"/>
              </a:rPr>
              <a:t>transitions</a:t>
            </a:r>
            <a:r>
              <a:rPr lang="lv-LV" sz="1400" dirty="0">
                <a:latin typeface="TimesNewRomanPSMT"/>
              </a:rPr>
              <a:t>.</a:t>
            </a:r>
          </a:p>
          <a:p>
            <a:pPr algn="l"/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5E4AA-8359-4EC7-80C0-4C589B5B5E39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13201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5E4AA-8359-4EC7-80C0-4C589B5B5E39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31870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738563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597694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416361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597819"/>
            <a:ext cx="7086600" cy="1102519"/>
          </a:xfrm>
        </p:spPr>
        <p:txBody>
          <a:bodyPr/>
          <a:lstStyle>
            <a:lvl1pPr>
              <a:defRPr sz="4400"/>
            </a:lvl1pPr>
          </a:lstStyle>
          <a:p>
            <a:r>
              <a:rPr kumimoji="0" lang="lv-LV" sz="3600" b="1" i="0" u="none" strike="noStrike" kern="1200" cap="none" spc="0" normalizeH="0" baseline="0" noProof="0" dirty="0">
                <a:ln>
                  <a:noFill/>
                </a:ln>
                <a:solidFill>
                  <a:srgbClr val="68478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dirty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kumimoji="0" lang="lv-LV" sz="3600" b="1" i="0" u="none" strike="noStrike" kern="1200" cap="none" spc="0" normalizeH="0" baseline="0" noProof="0" dirty="0">
                <a:ln>
                  <a:noFill/>
                </a:ln>
                <a:solidFill>
                  <a:srgbClr val="68478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v-LV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lv-LV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1100" y="1200151"/>
            <a:ext cx="33909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8400" y="1200151"/>
            <a:ext cx="37084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dirty="0"/>
              <a:t>Click to edit Master text styles</a:t>
            </a:r>
          </a:p>
          <a:p>
            <a:pPr lvl="1"/>
            <a:r>
              <a:rPr lang="lv-LV" dirty="0"/>
              <a:t>Second level</a:t>
            </a:r>
          </a:p>
          <a:p>
            <a:pPr lvl="2"/>
            <a:r>
              <a:rPr lang="lv-LV" dirty="0"/>
              <a:t>Third level</a:t>
            </a:r>
          </a:p>
          <a:p>
            <a:pPr lvl="3"/>
            <a:r>
              <a:rPr lang="lv-LV" dirty="0"/>
              <a:t>Fourth level</a:t>
            </a:r>
          </a:p>
          <a:p>
            <a:pPr lvl="4"/>
            <a:r>
              <a:rPr lang="lv-LV" dirty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2100" y="1200151"/>
            <a:ext cx="3403600" cy="431006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62100" y="1631156"/>
            <a:ext cx="3403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dirty="0"/>
              <a:t>Click to edit Master text styles</a:t>
            </a:r>
          </a:p>
          <a:p>
            <a:pPr lvl="1"/>
            <a:r>
              <a:rPr lang="lv-LV" dirty="0"/>
              <a:t>Second level</a:t>
            </a:r>
          </a:p>
          <a:p>
            <a:pPr lvl="2"/>
            <a:r>
              <a:rPr lang="lv-LV" dirty="0"/>
              <a:t>Third level</a:t>
            </a:r>
          </a:p>
          <a:p>
            <a:pPr lvl="3"/>
            <a:r>
              <a:rPr lang="lv-LV" dirty="0"/>
              <a:t>Fourth level</a:t>
            </a:r>
          </a:p>
          <a:p>
            <a:pPr lvl="4"/>
            <a:r>
              <a:rPr lang="lv-LV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1151335"/>
            <a:ext cx="3505201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1631156"/>
            <a:ext cx="3505201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dirty="0"/>
              <a:t>Click to edit Master text styles</a:t>
            </a:r>
          </a:p>
          <a:p>
            <a:pPr lvl="1"/>
            <a:r>
              <a:rPr lang="lv-LV" dirty="0"/>
              <a:t>Second level</a:t>
            </a:r>
          </a:p>
          <a:p>
            <a:pPr lvl="2"/>
            <a:r>
              <a:rPr lang="lv-LV" dirty="0"/>
              <a:t>Third level</a:t>
            </a:r>
          </a:p>
          <a:p>
            <a:pPr lvl="3"/>
            <a:r>
              <a:rPr lang="lv-LV" dirty="0"/>
              <a:t>Fourth level</a:t>
            </a:r>
          </a:p>
          <a:p>
            <a:pPr lvl="4"/>
            <a:r>
              <a:rPr lang="lv-LV" dirty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lv-LV" dirty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1016001"/>
            <a:ext cx="2208214" cy="850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7300" y="2108200"/>
            <a:ext cx="2208214" cy="248642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arjerasAtbalsts-16_9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9300" y="1714500"/>
            <a:ext cx="63119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lv-LV" dirty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68478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ezentacijaKarjerasAtbalsts.jp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62100" y="342901"/>
            <a:ext cx="71247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0" lang="lv-LV" sz="3600" b="1" i="0" u="none" strike="noStrike" kern="1200" cap="none" spc="0" normalizeH="0" baseline="0" noProof="0" dirty="0">
                <a:ln>
                  <a:noFill/>
                </a:ln>
                <a:solidFill>
                  <a:srgbClr val="68478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2100" y="1200151"/>
            <a:ext cx="71247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dirty="0"/>
              <a:t>Click to edit Master text styles</a:t>
            </a:r>
          </a:p>
          <a:p>
            <a:pPr lvl="1"/>
            <a:r>
              <a:rPr lang="lv-LV" dirty="0"/>
              <a:t>Second level</a:t>
            </a:r>
          </a:p>
          <a:p>
            <a:pPr lvl="2"/>
            <a:r>
              <a:rPr lang="lv-LV" dirty="0"/>
              <a:t>Third level</a:t>
            </a:r>
          </a:p>
          <a:p>
            <a:pPr lvl="3"/>
            <a:r>
              <a:rPr lang="lv-LV" dirty="0"/>
              <a:t>Fourth level</a:t>
            </a:r>
          </a:p>
          <a:p>
            <a:pPr lvl="4"/>
            <a:r>
              <a:rPr lang="lv-LV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4767263"/>
            <a:ext cx="11049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BFD9026-E6C9-1B41-85CC-CE8EC9811BD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457201" y="4335102"/>
            <a:ext cx="2463800" cy="7300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marL="0" marR="0" indent="0" algn="l" defTabSz="4572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3200" kern="1200">
          <a:solidFill>
            <a:srgbClr val="68478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defop.europa.eu/en/publications-and-resources/publications/2227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c.europa.eu/jrc/sites/jrcsh/files/jrc120945_policy_brief_-_covid_and_telework_final.pdf" TargetMode="External"/><Relationship Id="rId5" Type="http://schemas.openxmlformats.org/officeDocument/2006/relationships/hyperlink" Target="https://doi.org/10.1787/e1503534-en" TargetMode="External"/><Relationship Id="rId4" Type="http://schemas.openxmlformats.org/officeDocument/2006/relationships/hyperlink" Target="http://www.oecd.org/education/dream-jobs-teenagers-career-aspirations-and-the-future-of-work.htm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5188" y="2399222"/>
            <a:ext cx="6311900" cy="857250"/>
          </a:xfrm>
        </p:spPr>
        <p:txBody>
          <a:bodyPr/>
          <a:lstStyle/>
          <a:p>
            <a:pPr algn="ctr"/>
            <a:r>
              <a:rPr lang="lv-LV" sz="4400" i="1" dirty="0"/>
              <a:t>Karjeras atbalsta nozīmīgums</a:t>
            </a:r>
            <a:br>
              <a:rPr lang="lv-LV" sz="1600" i="1" dirty="0"/>
            </a:br>
            <a:r>
              <a:rPr lang="lv-LV" altLang="lv-LV" sz="1800" dirty="0">
                <a:ea typeface="MS PGothic" panose="020B0600070205080204" pitchFamily="34" charset="-128"/>
              </a:rPr>
              <a:t>Ilze Astrīda Jansone</a:t>
            </a:r>
            <a:br>
              <a:rPr lang="lv-LV" altLang="lv-LV" sz="1800" dirty="0">
                <a:ea typeface="MS PGothic" panose="020B0600070205080204" pitchFamily="34" charset="-128"/>
              </a:rPr>
            </a:br>
            <a:r>
              <a:rPr lang="lv-LV" altLang="lv-LV" sz="1800" i="1" dirty="0">
                <a:ea typeface="MS PGothic" panose="020B0600070205080204" pitchFamily="34" charset="-128"/>
              </a:rPr>
              <a:t>Euroguidance </a:t>
            </a:r>
            <a:r>
              <a:rPr lang="lv-LV" altLang="lv-LV" sz="1800" dirty="0">
                <a:ea typeface="MS PGothic" panose="020B0600070205080204" pitchFamily="34" charset="-128"/>
              </a:rPr>
              <a:t>programma, Valsts izglītības attīstības aģentūra</a:t>
            </a:r>
            <a:br>
              <a:rPr lang="lv-LV" altLang="lv-LV" dirty="0">
                <a:ea typeface="MS PGothic" panose="020B0600070205080204" pitchFamily="34" charset="-128"/>
              </a:rPr>
            </a:b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9F182-9B30-4D2F-BBA9-5B49E61CD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072" y="188715"/>
            <a:ext cx="6830291" cy="857250"/>
          </a:xfrm>
        </p:spPr>
        <p:txBody>
          <a:bodyPr/>
          <a:lstStyle/>
          <a:p>
            <a:r>
              <a:rPr lang="lv-LV" dirty="0"/>
              <a:t>Tālākizglītības vajadzība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2BF77-43E1-40ED-B62B-FA867D8B9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393784-408C-4602-A15F-7AAA79E65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2025"/>
            <a:ext cx="9144000" cy="418147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043D9BB-AE47-4724-A333-CBBC69BC37EB}"/>
              </a:ext>
            </a:extLst>
          </p:cNvPr>
          <p:cNvSpPr/>
          <p:nvPr/>
        </p:nvSpPr>
        <p:spPr>
          <a:xfrm>
            <a:off x="2706255" y="1921164"/>
            <a:ext cx="591127" cy="5634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98164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583E3-DEFF-48C4-B3AB-4334600BD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100" y="342901"/>
            <a:ext cx="7124700" cy="857250"/>
          </a:xfrm>
        </p:spPr>
        <p:txBody>
          <a:bodyPr anchor="ctr">
            <a:normAutofit/>
          </a:bodyPr>
          <a:lstStyle/>
          <a:p>
            <a:r>
              <a:rPr lang="lv-LV" dirty="0"/>
              <a:t>Karjeras atbalsta nozīmīgums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473BED-041F-4D7A-AE84-4712C8392F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42" r="29110" b="-2"/>
          <a:stretch/>
        </p:blipFill>
        <p:spPr>
          <a:xfrm>
            <a:off x="1218046" y="1274042"/>
            <a:ext cx="3534064" cy="3042519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53308-ABF2-455E-9108-5BDD72ADC1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78400" y="1200151"/>
            <a:ext cx="3971636" cy="339447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lv-LV" sz="2400" dirty="0"/>
              <a:t>Indivīdi īsteno potenciālu, laicīgi saņemot objektīvu informāciju un atbalstu</a:t>
            </a:r>
          </a:p>
          <a:p>
            <a:pPr>
              <a:lnSpc>
                <a:spcPct val="90000"/>
              </a:lnSpc>
            </a:pPr>
            <a:r>
              <a:rPr lang="lv-LV" sz="2400" dirty="0"/>
              <a:t>Tautsaimniecība kļūst efektīvāka, attīstoties radošumam un inovācijām</a:t>
            </a:r>
          </a:p>
          <a:p>
            <a:pPr>
              <a:lnSpc>
                <a:spcPct val="90000"/>
              </a:lnSpc>
            </a:pPr>
            <a:r>
              <a:rPr lang="lv-LV" sz="2400" dirty="0"/>
              <a:t>Sabiedrība kļūst taisnīgāka, sekmējot mūžizglītību un </a:t>
            </a:r>
            <a:r>
              <a:rPr lang="lv-LV" sz="2400" dirty="0" err="1"/>
              <a:t>nodarbināmību</a:t>
            </a:r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2863827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78D62-419F-4085-B0DC-F478D6345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Avoti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63B5A-58ED-46B1-8C6A-7E255EDBE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algn="l"/>
            <a:r>
              <a:rPr lang="lv-LV" dirty="0" err="1"/>
              <a:t>Investing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Guidance</a:t>
            </a:r>
            <a:r>
              <a:rPr lang="lv-LV" dirty="0"/>
              <a:t>, </a:t>
            </a:r>
            <a:r>
              <a:rPr lang="en-US" sz="3100" dirty="0"/>
              <a:t>The Inter-Agency Working Group on Work-based</a:t>
            </a:r>
            <a:r>
              <a:rPr lang="lv-LV" sz="3100" dirty="0"/>
              <a:t> </a:t>
            </a:r>
            <a:r>
              <a:rPr lang="lv-LV" sz="3100" dirty="0" err="1"/>
              <a:t>Learning</a:t>
            </a:r>
            <a:r>
              <a:rPr lang="lv-LV" sz="3100" dirty="0"/>
              <a:t>, 17/12/2019 </a:t>
            </a:r>
            <a:r>
              <a:rPr lang="lv-LV" dirty="0">
                <a:hlinkClick r:id="rId3"/>
              </a:rPr>
              <a:t>https://www.cedefop.europa.eu/en/publications-and-resources/publications/2227</a:t>
            </a:r>
            <a:r>
              <a:rPr lang="lv-LV" dirty="0"/>
              <a:t> </a:t>
            </a:r>
          </a:p>
          <a:p>
            <a:pPr algn="l"/>
            <a:endParaRPr lang="lv-LV" dirty="0"/>
          </a:p>
          <a:p>
            <a:r>
              <a:rPr lang="lv-LV" b="0" i="0" dirty="0" err="1">
                <a:effectLst/>
              </a:rPr>
              <a:t>Dream</a:t>
            </a:r>
            <a:r>
              <a:rPr lang="lv-LV" b="0" i="0" dirty="0">
                <a:effectLst/>
              </a:rPr>
              <a:t> </a:t>
            </a:r>
            <a:r>
              <a:rPr lang="lv-LV" b="0" i="0" dirty="0" err="1">
                <a:effectLst/>
              </a:rPr>
              <a:t>Jobs</a:t>
            </a:r>
            <a:r>
              <a:rPr lang="lv-LV" b="0" i="0" dirty="0">
                <a:effectLst/>
              </a:rPr>
              <a:t>? </a:t>
            </a:r>
            <a:r>
              <a:rPr lang="en-US" b="0" i="0" dirty="0">
                <a:effectLst/>
              </a:rPr>
              <a:t>Teenagers’ Career Aspirations and the Future of Work</a:t>
            </a:r>
            <a:r>
              <a:rPr lang="lv-LV" b="0" i="0" dirty="0">
                <a:effectLst/>
              </a:rPr>
              <a:t>, </a:t>
            </a:r>
            <a:r>
              <a:rPr lang="en-US" b="0" i="0" dirty="0">
                <a:effectLst/>
              </a:rPr>
              <a:t>Mann</a:t>
            </a:r>
            <a:r>
              <a:rPr lang="lv-LV" b="0" i="0" dirty="0">
                <a:effectLst/>
              </a:rPr>
              <a:t>, A.</a:t>
            </a:r>
            <a:r>
              <a:rPr lang="en-US" b="0" i="0" dirty="0">
                <a:effectLst/>
              </a:rPr>
              <a:t>, </a:t>
            </a:r>
            <a:r>
              <a:rPr lang="lv-LV" b="0" i="0" dirty="0" err="1">
                <a:effectLst/>
              </a:rPr>
              <a:t>et</a:t>
            </a:r>
            <a:r>
              <a:rPr lang="lv-LV" b="0" i="0" dirty="0">
                <a:effectLst/>
              </a:rPr>
              <a:t> </a:t>
            </a:r>
            <a:r>
              <a:rPr lang="lv-LV" b="0" i="0" dirty="0" err="1">
                <a:effectLst/>
              </a:rPr>
              <a:t>al</a:t>
            </a:r>
            <a:r>
              <a:rPr lang="lv-LV" b="0" i="0" dirty="0">
                <a:effectLst/>
              </a:rPr>
              <a:t>. (2020), </a:t>
            </a:r>
            <a:r>
              <a:rPr lang="en-US" b="0" i="0" dirty="0">
                <a:effectLst/>
              </a:rPr>
              <a:t>OECD Publishing</a:t>
            </a:r>
            <a:r>
              <a:rPr lang="lv-LV" b="0" i="0" dirty="0">
                <a:effectLst/>
              </a:rPr>
              <a:t> </a:t>
            </a:r>
            <a:r>
              <a:rPr lang="lv-LV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lv-LV" dirty="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http://www.oecd.org/education/dream-jobs-teenagers-career-aspirations-and-the-future-of-work.htm</a:t>
            </a:r>
            <a:endParaRPr lang="lv-LV" dirty="0"/>
          </a:p>
          <a:p>
            <a:pPr algn="l"/>
            <a:endParaRPr lang="lv-LV" b="0" i="0" dirty="0">
              <a:solidFill>
                <a:srgbClr val="7F7F7F"/>
              </a:solidFill>
              <a:effectLst/>
            </a:endParaRPr>
          </a:p>
          <a:p>
            <a:r>
              <a:rPr lang="en-US" b="0" i="0" dirty="0">
                <a:effectLst/>
              </a:rPr>
              <a:t>Mann, A., </a:t>
            </a:r>
            <a:r>
              <a:rPr lang="lv-LV" b="0" i="0" dirty="0">
                <a:effectLst/>
              </a:rPr>
              <a:t>D</a:t>
            </a:r>
            <a:r>
              <a:rPr lang="en-US" dirty="0" err="1"/>
              <a:t>enis</a:t>
            </a:r>
            <a:r>
              <a:rPr lang="en-US" dirty="0"/>
              <a:t> V.</a:t>
            </a:r>
            <a:r>
              <a:rPr lang="lv-LV" dirty="0"/>
              <a:t>, </a:t>
            </a:r>
            <a:r>
              <a:rPr lang="en-US" dirty="0"/>
              <a:t>Percy C. (</a:t>
            </a:r>
            <a:r>
              <a:rPr lang="en-US" b="0" i="0" dirty="0">
                <a:effectLst/>
              </a:rPr>
              <a:t>2020), "Career ready?: How schools can better prepare young people for working life in the era of COVID-19", </a:t>
            </a:r>
            <a:r>
              <a:rPr lang="en-US" b="0" i="1" dirty="0">
                <a:effectLst/>
              </a:rPr>
              <a:t>OECD Education Working Papers</a:t>
            </a:r>
            <a:r>
              <a:rPr lang="en-US" b="0" i="0" dirty="0">
                <a:effectLst/>
              </a:rPr>
              <a:t>, No. 241, OECD Publishing, Paris, </a:t>
            </a:r>
            <a:r>
              <a:rPr lang="en-US" b="0" i="0" u="none" strike="noStrike" dirty="0">
                <a:solidFill>
                  <a:srgbClr val="0068B6"/>
                </a:solidFill>
                <a:effectLst/>
                <a:hlinkClick r:id="rId5"/>
              </a:rPr>
              <a:t>https://doi.org/10.1787/e1503534-en</a:t>
            </a:r>
            <a:r>
              <a:rPr lang="en-US" b="0" i="0" dirty="0">
                <a:solidFill>
                  <a:srgbClr val="7F7F7F"/>
                </a:solidFill>
                <a:effectLst/>
              </a:rPr>
              <a:t>.</a:t>
            </a:r>
            <a:endParaRPr lang="lv-LV" dirty="0"/>
          </a:p>
          <a:p>
            <a:pPr algn="l"/>
            <a:endParaRPr lang="lv-LV" sz="1800" b="0" i="0" u="none" strike="noStrike" baseline="0" dirty="0">
              <a:solidFill>
                <a:srgbClr val="000000"/>
              </a:solidFill>
            </a:endParaRPr>
          </a:p>
          <a:p>
            <a:r>
              <a:rPr lang="lv-LV" dirty="0"/>
              <a:t>EU </a:t>
            </a:r>
            <a:r>
              <a:rPr lang="lv-LV" dirty="0" err="1"/>
              <a:t>Science</a:t>
            </a:r>
            <a:r>
              <a:rPr lang="lv-LV" dirty="0"/>
              <a:t> </a:t>
            </a:r>
            <a:r>
              <a:rPr lang="lv-LV" dirty="0" err="1"/>
              <a:t>for</a:t>
            </a:r>
            <a:r>
              <a:rPr lang="lv-LV" dirty="0"/>
              <a:t> </a:t>
            </a:r>
            <a:r>
              <a:rPr lang="lv-LV" dirty="0" err="1"/>
              <a:t>Policy</a:t>
            </a:r>
            <a:r>
              <a:rPr lang="lv-LV" dirty="0"/>
              <a:t> </a:t>
            </a:r>
            <a:r>
              <a:rPr lang="lv-LV" dirty="0" err="1"/>
              <a:t>Briefs</a:t>
            </a:r>
            <a:r>
              <a:rPr lang="lv-LV" dirty="0"/>
              <a:t>: </a:t>
            </a:r>
            <a:r>
              <a:rPr lang="en-US" i="0" u="none" strike="noStrike" baseline="0" dirty="0">
                <a:hlinkClick r:id="rId6"/>
              </a:rPr>
              <a:t>Telework in the EU before and after the COVID-19: where we were, where we head to 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494471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7188" y="196597"/>
            <a:ext cx="7124700" cy="857250"/>
          </a:xfrm>
        </p:spPr>
        <p:txBody>
          <a:bodyPr/>
          <a:lstStyle/>
          <a:p>
            <a:r>
              <a:rPr lang="lv-LV" dirty="0"/>
              <a:t>Jautājumiem: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4980" y="1200151"/>
            <a:ext cx="7124700" cy="3394472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endParaRPr lang="lv-LV" altLang="lv-LV" sz="1800" u="sng" dirty="0">
              <a:ea typeface="MS PGothic" panose="020B0600070205080204" pitchFamily="34" charset="-128"/>
            </a:endParaRPr>
          </a:p>
          <a:p>
            <a:pPr marL="0" indent="0">
              <a:lnSpc>
                <a:spcPct val="80000"/>
              </a:lnSpc>
              <a:buNone/>
            </a:pPr>
            <a:endParaRPr lang="lv-LV" altLang="lv-LV" sz="1800" u="sng" dirty="0">
              <a:ea typeface="MS PGothic" panose="020B0600070205080204" pitchFamily="34" charset="-12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lv-LV" altLang="lv-LV" sz="1800" dirty="0">
                <a:ea typeface="MS PGothic" panose="020B0600070205080204" pitchFamily="34" charset="-128"/>
              </a:rPr>
              <a:t>				Ilze Astrīda Jansone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lv-LV" altLang="lv-LV" sz="1800" dirty="0">
                <a:ea typeface="MS PGothic" panose="020B0600070205080204" pitchFamily="34" charset="-128"/>
              </a:rPr>
              <a:t>				VIAA Informācijas un karjeras atbalsta departaments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lv-LV" altLang="lv-LV" sz="1800" dirty="0">
                <a:ea typeface="MS PGothic" panose="020B0600070205080204" pitchFamily="34" charset="-128"/>
              </a:rPr>
              <a:t>				Tālr.: 67830829; 29143313</a:t>
            </a:r>
          </a:p>
          <a:p>
            <a:pPr marL="0" indent="0">
              <a:buNone/>
            </a:pPr>
            <a:r>
              <a:rPr lang="lv-LV" altLang="lv-LV" sz="1800" dirty="0">
                <a:ea typeface="MS PGothic" panose="020B0600070205080204" pitchFamily="34" charset="-128"/>
              </a:rPr>
              <a:t>				e-pasts: ilze.jansone@viaa.gov.lv</a:t>
            </a:r>
          </a:p>
          <a:p>
            <a:pPr marL="0" indent="0">
              <a:buNone/>
            </a:pPr>
            <a:endParaRPr lang="lv-LV" altLang="lv-LV" sz="1800" dirty="0">
              <a:ea typeface="MS PGothic" panose="020B0600070205080204" pitchFamily="34" charset="-128"/>
            </a:endParaRPr>
          </a:p>
          <a:p>
            <a:pPr marL="0" indent="0"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565225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605A0-0557-4912-89E2-4F7FB888D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100" y="342901"/>
            <a:ext cx="7124700" cy="857250"/>
          </a:xfrm>
        </p:spPr>
        <p:txBody>
          <a:bodyPr/>
          <a:lstStyle/>
          <a:p>
            <a:r>
              <a:rPr lang="lv-LV" sz="2800" b="1" dirty="0"/>
              <a:t>Pasaules ekspertu viedoklis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77463-1184-49B3-9089-2A1FB8EEB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100" y="1107786"/>
            <a:ext cx="7124700" cy="351963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lv-LV" sz="2600" b="1" dirty="0"/>
              <a:t>2019. </a:t>
            </a:r>
          </a:p>
          <a:p>
            <a:pPr marL="0" indent="0">
              <a:buNone/>
            </a:pPr>
            <a:r>
              <a:rPr lang="lv-LV" sz="2600" dirty="0"/>
              <a:t>Kopīgā publikācija par ieguldījumiem karjeras attīstības atbalstā (Eiropas Komisija, ETF, </a:t>
            </a:r>
            <a:r>
              <a:rPr lang="en-US" sz="2600" dirty="0"/>
              <a:t>CEDEFOP</a:t>
            </a:r>
            <a:r>
              <a:rPr lang="lv-LV" sz="2600" dirty="0"/>
              <a:t>, OECD, UNESCO)</a:t>
            </a:r>
          </a:p>
          <a:p>
            <a:pPr marL="0" indent="0" algn="ctr">
              <a:buNone/>
            </a:pPr>
            <a:r>
              <a:rPr lang="lv-LV" sz="2600" b="1" dirty="0"/>
              <a:t>2020. </a:t>
            </a:r>
          </a:p>
          <a:p>
            <a:pPr marL="0" indent="0">
              <a:buNone/>
            </a:pPr>
            <a:r>
              <a:rPr lang="lv-LV" sz="2600" dirty="0"/>
              <a:t>OECD pētījumi par jauniešu «sapņu karjeru» un par skolu lomu jauniešu sagatavošanā darba tirgum COVID apstākļos</a:t>
            </a:r>
          </a:p>
          <a:p>
            <a:pPr marL="0" indent="0">
              <a:buNone/>
            </a:pPr>
            <a:r>
              <a:rPr lang="lv-LV" sz="2600" dirty="0"/>
              <a:t>Eiropas Komisijas Pētniecības centra apskats par attālināto darbu</a:t>
            </a:r>
          </a:p>
          <a:p>
            <a:pPr marL="0" indent="0">
              <a:buNone/>
            </a:pPr>
            <a:endParaRPr lang="lv-LV" sz="1200" dirty="0"/>
          </a:p>
          <a:p>
            <a:pPr marL="0" indent="0">
              <a:buNone/>
            </a:pPr>
            <a:endParaRPr lang="lv-LV" sz="1000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183662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6583" y="273911"/>
            <a:ext cx="7124700" cy="857250"/>
          </a:xfrm>
        </p:spPr>
        <p:txBody>
          <a:bodyPr/>
          <a:lstStyle/>
          <a:p>
            <a:r>
              <a:rPr lang="lv-LV" altLang="lv-LV" sz="2800" b="1" i="1" dirty="0">
                <a:solidFill>
                  <a:srgbClr val="67478B"/>
                </a:solidFill>
                <a:ea typeface="MS PGothic" panose="020B0600070205080204" pitchFamily="34" charset="-128"/>
              </a:rPr>
              <a:t>Euroguidance</a:t>
            </a:r>
            <a:endParaRPr lang="en-US" sz="2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6951" y="1749028"/>
            <a:ext cx="4449049" cy="3120561"/>
          </a:xfrm>
        </p:spPr>
        <p:txBody>
          <a:bodyPr>
            <a:normAutofit/>
          </a:bodyPr>
          <a:lstStyle/>
          <a:p>
            <a:r>
              <a:rPr lang="lv-LV" sz="2400" dirty="0"/>
              <a:t>Eiropas </a:t>
            </a:r>
            <a:r>
              <a:rPr lang="lv-LV" sz="2400" b="1" dirty="0"/>
              <a:t>karjeras atbalsta </a:t>
            </a:r>
            <a:r>
              <a:rPr lang="lv-LV" sz="2400" dirty="0"/>
              <a:t>veicināšanas tīkls</a:t>
            </a:r>
          </a:p>
          <a:p>
            <a:r>
              <a:rPr lang="lv-LV" sz="2400" dirty="0"/>
              <a:t>nodrošina </a:t>
            </a:r>
            <a:r>
              <a:rPr lang="lv-LV" sz="2400" b="1" dirty="0"/>
              <a:t>informāciju par mobilitāti</a:t>
            </a:r>
            <a:r>
              <a:rPr lang="lv-LV" sz="2400" dirty="0"/>
              <a:t> mācību nolūkos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9363" y="1580813"/>
            <a:ext cx="1855371" cy="198187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DE104-14A5-45BB-8A43-BAC56E5E2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1165" y="342901"/>
            <a:ext cx="7038108" cy="857250"/>
          </a:xfrm>
        </p:spPr>
        <p:txBody>
          <a:bodyPr/>
          <a:lstStyle/>
          <a:p>
            <a:r>
              <a:rPr lang="lv-LV" sz="2800" b="1" dirty="0"/>
              <a:t>Karjeras atbalsta definīcija: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27609-1550-4143-AC68-719CD956E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1165" y="1433260"/>
            <a:ext cx="530167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2400" i="1" dirty="0"/>
              <a:t>Pakalpojumi, kas palīdz cilvēkiem jebkurā vecumā pārvaldīt savu karjeru, un pieņemt atbilstošus lēmumus par izglītību, mācībām un darbu ņemot vērā vēlmes, intereses, kvalifikācijas, prasmes un talantus, kā arī darba tirgus stāvokli.</a:t>
            </a:r>
          </a:p>
        </p:txBody>
      </p:sp>
    </p:spTree>
    <p:extLst>
      <p:ext uri="{BB962C8B-B14F-4D97-AF65-F5344CB8AC3E}">
        <p14:creationId xmlns:p14="http://schemas.microsoft.com/office/powerpoint/2010/main" val="1064148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F1B46-4290-4C5C-8EBE-EC487D08D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100" y="342901"/>
            <a:ext cx="7124700" cy="857250"/>
          </a:xfrm>
        </p:spPr>
        <p:txBody>
          <a:bodyPr anchor="ctr">
            <a:normAutofit/>
          </a:bodyPr>
          <a:lstStyle/>
          <a:p>
            <a:r>
              <a:rPr lang="lv-LV" sz="2800" dirty="0"/>
              <a:t>Aktualitāte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91EBC-EEA3-4E4F-B9D0-CFC0798CFF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1100" y="1200151"/>
            <a:ext cx="3390900" cy="339447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lv-LV" sz="2400" dirty="0"/>
              <a:t>izglītības ilgums = vairāk lēmumu par nākamajiem posmiem</a:t>
            </a:r>
          </a:p>
          <a:p>
            <a:pPr>
              <a:lnSpc>
                <a:spcPct val="90000"/>
              </a:lnSpc>
            </a:pPr>
            <a:r>
              <a:rPr lang="lv-LV" sz="2400" dirty="0"/>
              <a:t>mācību un darba piedāvājumu plašums </a:t>
            </a:r>
          </a:p>
          <a:p>
            <a:pPr>
              <a:lnSpc>
                <a:spcPct val="90000"/>
              </a:lnSpc>
            </a:pPr>
            <a:r>
              <a:rPr lang="lv-LV" sz="2400" dirty="0"/>
              <a:t>sociālās nevienlīdzības kavēkļi </a:t>
            </a:r>
          </a:p>
          <a:p>
            <a:pPr>
              <a:lnSpc>
                <a:spcPct val="90000"/>
              </a:lnSpc>
            </a:pPr>
            <a:r>
              <a:rPr lang="lv-LV" sz="2400" dirty="0"/>
              <a:t>dzimumu stereotipi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407409-C15F-4062-8A54-1AD698359A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1"/>
          <a:stretch/>
        </p:blipFill>
        <p:spPr>
          <a:xfrm>
            <a:off x="5141191" y="428480"/>
            <a:ext cx="339090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945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DE902-0D83-4ECB-B69B-8BE0603A3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100" y="342901"/>
            <a:ext cx="7124700" cy="85725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lv-LV" sz="2800" dirty="0"/>
              <a:t>Maznodrošināto jauniešu īpašie izaicinājumi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EB9F7-FD81-42EF-BB07-9D9EE1CA54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1100" y="1200151"/>
            <a:ext cx="3390900" cy="3394472"/>
          </a:xfrm>
        </p:spPr>
        <p:txBody>
          <a:bodyPr>
            <a:normAutofit fontScale="85000" lnSpcReduction="10000"/>
          </a:bodyPr>
          <a:lstStyle/>
          <a:p>
            <a:r>
              <a:rPr lang="lv-LV" dirty="0"/>
              <a:t>Šaurs redzes loks</a:t>
            </a:r>
          </a:p>
          <a:p>
            <a:r>
              <a:rPr lang="lv-LV" dirty="0"/>
              <a:t>Trūkst izpratnes par izglītības un nodarbinātības kopsakarībām</a:t>
            </a:r>
          </a:p>
          <a:p>
            <a:r>
              <a:rPr lang="lv-LV" dirty="0"/>
              <a:t>Neticība savam potenciālam</a:t>
            </a:r>
          </a:p>
          <a:p>
            <a:r>
              <a:rPr lang="lv-LV" dirty="0"/>
              <a:t>Retāka dalība karjeras atbalsta pasākumos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EB8516-CE8E-43A9-994E-5490382AA8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42" t="6302"/>
          <a:stretch/>
        </p:blipFill>
        <p:spPr>
          <a:xfrm>
            <a:off x="4805218" y="1080654"/>
            <a:ext cx="3648364" cy="332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206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A8032-79B4-48FA-B905-411DBD54E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2800" b="1" dirty="0"/>
              <a:t>Efektīvs karjeras atbalsts: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7EA01-5B6A-432E-ABEA-895620498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8364" y="1200151"/>
            <a:ext cx="7887854" cy="3394472"/>
          </a:xfrm>
        </p:spPr>
        <p:txBody>
          <a:bodyPr>
            <a:normAutofit fontScale="70000" lnSpcReduction="20000"/>
          </a:bodyPr>
          <a:lstStyle/>
          <a:p>
            <a:r>
              <a:rPr lang="lv-LV" dirty="0"/>
              <a:t>Pieejams jau no pamatskolas un pastiprinās lēmumu pieņemšanas laikā</a:t>
            </a:r>
          </a:p>
          <a:p>
            <a:r>
              <a:rPr lang="lv-LV" dirty="0"/>
              <a:t>Sasaista mācības ar nākotnes darbu</a:t>
            </a:r>
          </a:p>
          <a:p>
            <a:r>
              <a:rPr lang="lv-LV" dirty="0"/>
              <a:t>Sniedz pārbaudītu un objektīvu darba tirgus informāciju</a:t>
            </a:r>
          </a:p>
          <a:p>
            <a:r>
              <a:rPr lang="lv-LV" dirty="0"/>
              <a:t>Novērš informācijas trūkumu un stereotipus</a:t>
            </a:r>
          </a:p>
          <a:p>
            <a:r>
              <a:rPr lang="lv-LV" dirty="0"/>
              <a:t>Paplašina izpratni par darba tirgu kopumā un īpaši par aktuālākajām profesijām</a:t>
            </a:r>
          </a:p>
          <a:p>
            <a:r>
              <a:rPr lang="lv-LV" dirty="0"/>
              <a:t>Pievērš sevišķu uzmanību jauniešiem, kas atrodas sociāli nelabvēlīgos apstākļos</a:t>
            </a:r>
          </a:p>
          <a:p>
            <a:r>
              <a:rPr lang="lv-LV" dirty="0"/>
              <a:t>Nodrošina reālu saskari ar darba tirgu, iesaistot darba devējus</a:t>
            </a:r>
          </a:p>
        </p:txBody>
      </p:sp>
    </p:spTree>
    <p:extLst>
      <p:ext uri="{BB962C8B-B14F-4D97-AF65-F5344CB8AC3E}">
        <p14:creationId xmlns:p14="http://schemas.microsoft.com/office/powerpoint/2010/main" val="2486808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0FF9C-6497-45FB-9C6D-633383861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100" y="342901"/>
            <a:ext cx="7124700" cy="857250"/>
          </a:xfrm>
        </p:spPr>
        <p:txBody>
          <a:bodyPr anchor="ctr">
            <a:normAutofit/>
          </a:bodyPr>
          <a:lstStyle/>
          <a:p>
            <a:r>
              <a:rPr lang="lv-LV" sz="2800" b="1" dirty="0"/>
              <a:t>Kā mazināt COVID ietekmi?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55AAE-992D-4A3E-867C-22409FACCA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84663" y="1236520"/>
            <a:ext cx="5995555" cy="339447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lv-LV" sz="2400" dirty="0"/>
              <a:t>Domāt par karjeru – mazināt neziņu, </a:t>
            </a:r>
            <a:r>
              <a:rPr lang="lv-LV" sz="2400" dirty="0" err="1"/>
              <a:t>neizlēmīgumu</a:t>
            </a:r>
            <a:r>
              <a:rPr lang="lv-LV" sz="2400" dirty="0"/>
              <a:t>, neizpratni</a:t>
            </a:r>
          </a:p>
          <a:p>
            <a:pPr>
              <a:lnSpc>
                <a:spcPct val="90000"/>
              </a:lnSpc>
            </a:pPr>
            <a:r>
              <a:rPr lang="lv-LV" sz="2400" dirty="0"/>
              <a:t>Izpētīt karjeru – piedalīties karjeras izglītībā, sarunās ar pieredzējušiem speciālistiem, ēnošanā</a:t>
            </a:r>
          </a:p>
          <a:p>
            <a:pPr>
              <a:lnSpc>
                <a:spcPct val="90000"/>
              </a:lnSpc>
            </a:pPr>
            <a:r>
              <a:rPr lang="lv-LV" sz="2400" dirty="0"/>
              <a:t>Gūt karjeras pieredzi – strādāt vasarā, paralēli mācībām, arī kā brīvprātīgajam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6D09AB-4C9E-4E1D-AB1E-2B4E5BED0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72" y="2571750"/>
            <a:ext cx="1688234" cy="15320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5364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32C1C-9507-4991-AF55-417CE2A54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090" y="120252"/>
            <a:ext cx="6834909" cy="857250"/>
          </a:xfrm>
        </p:spPr>
        <p:txBody>
          <a:bodyPr/>
          <a:lstStyle/>
          <a:p>
            <a:r>
              <a:rPr lang="lv-LV" dirty="0"/>
              <a:t>Te ir (e-)darbs!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4FD2C-E57E-4AE7-B5B7-2C835BCD8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6CB408-E0FC-4C1E-8A0A-F83515370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7082"/>
            <a:ext cx="9144000" cy="430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717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1764</Words>
  <Application>Microsoft Office PowerPoint</Application>
  <PresentationFormat>On-screen Show (16:9)</PresentationFormat>
  <Paragraphs>113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MS PGothic</vt:lpstr>
      <vt:lpstr>Arial</vt:lpstr>
      <vt:lpstr>Calibri</vt:lpstr>
      <vt:lpstr>FuturaPT-Book</vt:lpstr>
      <vt:lpstr>MontrealTS-Bold</vt:lpstr>
      <vt:lpstr>MontrealTS-Light</vt:lpstr>
      <vt:lpstr>Times New Roman</vt:lpstr>
      <vt:lpstr>TimesNewRomanPSMT</vt:lpstr>
      <vt:lpstr>Office Theme</vt:lpstr>
      <vt:lpstr>Office Theme</vt:lpstr>
      <vt:lpstr>Karjeras atbalsta nozīmīgums Ilze Astrīda Jansone Euroguidance programma, Valsts izglītības attīstības aģentūra </vt:lpstr>
      <vt:lpstr>Pasaules ekspertu viedoklis</vt:lpstr>
      <vt:lpstr>Euroguidance</vt:lpstr>
      <vt:lpstr>Karjeras atbalsta definīcija: </vt:lpstr>
      <vt:lpstr>Aktualitāte</vt:lpstr>
      <vt:lpstr>Maznodrošināto jauniešu īpašie izaicinājumi</vt:lpstr>
      <vt:lpstr>Efektīvs karjeras atbalsts:</vt:lpstr>
      <vt:lpstr>Kā mazināt COVID ietekmi?</vt:lpstr>
      <vt:lpstr>Te ir (e-)darbs!</vt:lpstr>
      <vt:lpstr>Tālākizglītības vajadzība #1</vt:lpstr>
      <vt:lpstr>Karjeras atbalsta nozīmīgums</vt:lpstr>
      <vt:lpstr>Avoti</vt:lpstr>
      <vt:lpstr>Jautājumiem: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Karjeras atbalsta nozīmīgums Ilze Astrīda Jansone Euroguidance programma, Valsts izglītības attīstības aģentūra</dc:title>
  <dc:creator>Ilze Jansone</dc:creator>
  <cp:lastModifiedBy>Ilze Apine</cp:lastModifiedBy>
  <cp:revision>8</cp:revision>
  <cp:lastPrinted>2021-01-27T09:45:28Z</cp:lastPrinted>
  <dcterms:created xsi:type="dcterms:W3CDTF">2021-01-25T17:56:40Z</dcterms:created>
  <dcterms:modified xsi:type="dcterms:W3CDTF">2021-02-02T11:22:29Z</dcterms:modified>
</cp:coreProperties>
</file>